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16" r:id="rId2"/>
    <p:sldId id="507" r:id="rId3"/>
    <p:sldId id="469" r:id="rId4"/>
    <p:sldId id="494" r:id="rId5"/>
    <p:sldId id="512" r:id="rId6"/>
    <p:sldId id="495" r:id="rId7"/>
    <p:sldId id="403" r:id="rId8"/>
    <p:sldId id="405" r:id="rId9"/>
    <p:sldId id="406" r:id="rId10"/>
    <p:sldId id="481" r:id="rId11"/>
    <p:sldId id="508" r:id="rId12"/>
    <p:sldId id="482" r:id="rId13"/>
    <p:sldId id="407" r:id="rId14"/>
    <p:sldId id="490" r:id="rId15"/>
    <p:sldId id="471" r:id="rId16"/>
    <p:sldId id="472" r:id="rId17"/>
    <p:sldId id="473" r:id="rId18"/>
    <p:sldId id="483" r:id="rId19"/>
    <p:sldId id="484" r:id="rId20"/>
    <p:sldId id="485" r:id="rId21"/>
    <p:sldId id="486" r:id="rId22"/>
    <p:sldId id="509" r:id="rId23"/>
    <p:sldId id="474" r:id="rId24"/>
    <p:sldId id="475" r:id="rId25"/>
    <p:sldId id="488" r:id="rId26"/>
    <p:sldId id="487" r:id="rId27"/>
    <p:sldId id="476" r:id="rId28"/>
    <p:sldId id="477" r:id="rId29"/>
    <p:sldId id="478" r:id="rId30"/>
    <p:sldId id="479" r:id="rId31"/>
    <p:sldId id="510" r:id="rId32"/>
    <p:sldId id="511" r:id="rId33"/>
    <p:sldId id="498" r:id="rId34"/>
    <p:sldId id="502" r:id="rId35"/>
    <p:sldId id="503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85E"/>
    <a:srgbClr val="00B390"/>
    <a:srgbClr val="B6DEDD"/>
    <a:srgbClr val="66CCCC"/>
    <a:srgbClr val="A3DFEB"/>
    <a:srgbClr val="F99C3B"/>
    <a:srgbClr val="B9D536"/>
    <a:srgbClr val="F15B5D"/>
    <a:srgbClr val="EDD62D"/>
    <a:srgbClr val="CB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00B39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4848" y="83769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VOLUNTARY</a:t>
            </a:r>
            <a:br>
              <a:rPr lang="en-US" sz="8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</a:br>
            <a:r>
              <a:rPr lang="en-US" sz="8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TRADE &amp; OPEC</a:t>
            </a:r>
            <a:endParaRPr lang="en-US" sz="85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41" y="3186313"/>
            <a:ext cx="8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Payphone" panose="02000000000000000000" pitchFamily="2" charset="0"/>
              </a:rPr>
              <a:t>Presentation, Graphic Organizers, &amp; Activities</a:t>
            </a:r>
            <a:endParaRPr lang="en-US" sz="2800" dirty="0">
              <a:latin typeface="KG Payph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255" y="281848"/>
            <a:ext cx="878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G Eyes Wide Open" panose="02000506000000020004" pitchFamily="2" charset="0"/>
              </a:rPr>
              <a:t>Southwest Asia’s</a:t>
            </a:r>
            <a:endParaRPr lang="en-US" sz="4800" dirty="0">
              <a:latin typeface="KG Eyes Wide Open" panose="0200050600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48" y="84534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VOLUNTARY</a:t>
            </a:r>
          </a:p>
          <a:p>
            <a:pPr algn="ctr"/>
            <a:r>
              <a:rPr lang="en-US" sz="85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TRADE &amp; OPEC</a:t>
            </a:r>
            <a:endParaRPr lang="en-US" sz="8500" dirty="0">
              <a:ln w="381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 Solid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8" y="3951237"/>
            <a:ext cx="2795961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807" y="3954201"/>
            <a:ext cx="243365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894" y="5166828"/>
            <a:ext cx="2065583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38" y="5166828"/>
            <a:ext cx="2075670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1" y="5212548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456755" y="4253665"/>
            <a:ext cx="243365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288" y="5166828"/>
            <a:ext cx="1196436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4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02306" y="0"/>
            <a:ext cx="789062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8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countries cannot produce all of the goods/services that they need, they must specialize in what they do best.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Specialization is an efficient way to work, and the cost of items produced is lower.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increases trade because a country can get what it needs at the lowest cost when produced by someone who specializes in producing that item.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660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02306" y="0"/>
            <a:ext cx="789062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8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Specialization encourages trade among countries, because no country produces everything it needs.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selling the product makes a profit, and the country buying the product gets what it needs.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647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396682" y="0"/>
            <a:ext cx="450187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SW Asia</a:t>
            </a:r>
            <a:endParaRPr lang="en-US" sz="8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257" y="1151968"/>
            <a:ext cx="7798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Arabia, Iran, Iraq, and Kuwait specialize in oil production and export millions of barrels of oil every day.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plenty of countries around the world that import Middle Eastern oil, and in turn, they export food, medicine, and raw materials, to this region.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specializes in the diamond industry.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imports rough diamonds and exports cut and polished diamonds.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a more diversified economy and exports coal, textiles, and some food to Europe.</a:t>
            </a: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226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946" y="39628"/>
            <a:ext cx="734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Second Chances Solid" panose="02000000000000000000" pitchFamily="2" charset="0"/>
              </a:rPr>
              <a:t>Israel Diamond Exchange</a:t>
            </a:r>
            <a:endParaRPr lang="en-US" sz="28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942975"/>
            <a:ext cx="822372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4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946" y="39628"/>
            <a:ext cx="734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Second Chances Solid" panose="02000000000000000000" pitchFamily="2" charset="0"/>
              </a:rPr>
              <a:t>Saudi Arabia Oil Production</a:t>
            </a:r>
            <a:endParaRPr lang="en-US" sz="2800" dirty="0">
              <a:latin typeface="KG Second Chances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3" y="602476"/>
            <a:ext cx="7955280" cy="59664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3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ED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1009" y="1704923"/>
            <a:ext cx="5558253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Trade</a:t>
            </a:r>
          </a:p>
          <a:p>
            <a:pPr algn="ctr"/>
            <a:r>
              <a:rPr lang="en-US" sz="9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Barriers</a:t>
            </a:r>
            <a:endParaRPr lang="en-US" sz="9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95313" y="0"/>
            <a:ext cx="510460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Barriers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 barriers are natural or man-made obstacles to voluntary trade.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Natural trade barriers include mountain ranges, deserts, rainforests, or lack of access to bodies of water.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Afghanistan is a landlocked country, so trade is difficult because it does not have ports to ship goods overseas.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Political trade barriers are policies passed by a government to regulate trade.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9874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6" y="685800"/>
            <a:ext cx="7998396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9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95313" y="0"/>
            <a:ext cx="510460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Barriers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sometimes set up trade barriers to restrict trade because they want to sell and produce their own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usually meant to help domestic producers remain competitive with foreign producers in the world marketplace.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876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59892" y="0"/>
            <a:ext cx="397544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Tariffs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Tariffs are taxes placed on imported goods.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cause the consumer to pay a higher price for an imported item, thus increasing the demand for a lower priced-item produced domestically.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example, Saudi Arabia and Egypt have recently lowered tariffs on food imports to help citizens cope with rapidly increasing food prices.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0242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834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STANDARDS:</a:t>
            </a:r>
            <a:endParaRPr lang="en-US" sz="3600" dirty="0"/>
          </a:p>
          <a:p>
            <a:r>
              <a:rPr lang="en-US" sz="2800" b="1" dirty="0">
                <a:latin typeface="KG First Time In Forever" panose="02000506000000020003" pitchFamily="2" charset="0"/>
              </a:rPr>
              <a:t>SS7E6 The student will explain how voluntary trade benefits buyers and sellers in Southwest Asia (Middle East).  </a:t>
            </a:r>
            <a:endParaRPr lang="en-US" sz="2800" b="1" dirty="0" smtClean="0">
              <a:latin typeface="KG First Time In Forever" panose="02000506000000020003" pitchFamily="2" charset="0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latin typeface="KG First Time In Forever" panose="02000506000000020003" pitchFamily="2" charset="0"/>
              </a:rPr>
              <a:t>Explain </a:t>
            </a:r>
            <a:r>
              <a:rPr lang="en-US" sz="2800" dirty="0">
                <a:latin typeface="KG First Time In Forever" panose="02000506000000020003" pitchFamily="2" charset="0"/>
              </a:rPr>
              <a:t>how specialization encourages trade between </a:t>
            </a:r>
            <a:r>
              <a:rPr lang="en-US" sz="2800" dirty="0" smtClean="0">
                <a:latin typeface="KG First Time In Forever" panose="02000506000000020003" pitchFamily="2" charset="0"/>
              </a:rPr>
              <a:t>countries.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latin typeface="KG First Time In Forever" panose="02000506000000020003" pitchFamily="2" charset="0"/>
              </a:rPr>
              <a:t>Compare </a:t>
            </a:r>
            <a:r>
              <a:rPr lang="en-US" sz="2800" dirty="0">
                <a:latin typeface="KG First Time In Forever" panose="02000506000000020003" pitchFamily="2" charset="0"/>
              </a:rPr>
              <a:t>and contrast different types of trade barriers, such as tariffs, quotas, and </a:t>
            </a:r>
            <a:r>
              <a:rPr lang="en-US" sz="2800" dirty="0" smtClean="0">
                <a:latin typeface="KG First Time In Forever" panose="02000506000000020003" pitchFamily="2" charset="0"/>
              </a:rPr>
              <a:t>embargos.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latin typeface="KG First Time In Forever" panose="02000506000000020003" pitchFamily="2" charset="0"/>
              </a:rPr>
              <a:t>Explain </a:t>
            </a:r>
            <a:r>
              <a:rPr lang="en-US" sz="2800" dirty="0">
                <a:latin typeface="KG First Time In Forever" panose="02000506000000020003" pitchFamily="2" charset="0"/>
              </a:rPr>
              <a:t>the primary function of the Organization of Petroleum Exporting Countries (OPEC</a:t>
            </a:r>
            <a:r>
              <a:rPr lang="en-US" sz="2800" dirty="0" smtClean="0">
                <a:latin typeface="KG First Time In Forever" panose="02000506000000020003" pitchFamily="2" charset="0"/>
              </a:rPr>
              <a:t>).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latin typeface="KG First Time In Forever" panose="02000506000000020003" pitchFamily="2" charset="0"/>
              </a:rPr>
              <a:t>Explain </a:t>
            </a:r>
            <a:r>
              <a:rPr lang="en-US" sz="2800" dirty="0">
                <a:latin typeface="KG First Time In Forever" panose="02000506000000020003" pitchFamily="2" charset="0"/>
              </a:rPr>
              <a:t>why international trade requires a system for exchanging currencies between nations.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347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406299" y="0"/>
            <a:ext cx="448263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Quotas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Quotas are limits on the amount of a good that can be imported into a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Quotas can cause shortages, which cause prices to rise.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732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83182" y="0"/>
            <a:ext cx="712887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Embargoes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Embargoes are another political barrier to trade.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an embargo, nations refuse to trade with a country at all.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219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19575" y="0"/>
            <a:ext cx="585609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Examples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Iraq invaded Kuwait in 1990, the United Nations placed an embargo on Iraq, only allowing it to export enough oil to buy its citizens’ food.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9/11 attacks on the United States, the UN place an embargo on Afghanistan and members could not sell weapons to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has had several embargoes with Iran over the past twenty years because of Iran’s involvement with terrorism.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9229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ED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7840" y="1805124"/>
            <a:ext cx="6704592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</a:t>
            </a:r>
          </a:p>
          <a:p>
            <a:pPr algn="ctr"/>
            <a:r>
              <a:rPr lang="en-US" sz="9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Exchange</a:t>
            </a:r>
            <a:endParaRPr lang="en-US" sz="9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1842" y="0"/>
            <a:ext cx="917155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 Exchange</a:t>
            </a:r>
            <a:endParaRPr lang="en-US" sz="6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Currency is something that is assigned value and can be used to purchase goods and services in a market.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countries have different forms of currency, international trade require a system for exchanging currencies between nations.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Money from one country must be converted into the currency of another country to pay for goods in that country.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64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027350"/>
            <a:ext cx="327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Second Chances Solid" panose="02000000000000000000" pitchFamily="2" charset="0"/>
              </a:rPr>
              <a:t>Turkish lira</a:t>
            </a:r>
            <a:endParaRPr lang="en-US" sz="3600" dirty="0"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1987" y="857250"/>
            <a:ext cx="403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Second Chances Solid" panose="02000000000000000000" pitchFamily="2" charset="0"/>
              </a:rPr>
              <a:t>Afghanistan afghani</a:t>
            </a:r>
            <a:endParaRPr lang="en-US" sz="3600" dirty="0"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121" y="5073400"/>
            <a:ext cx="429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Second Chances Solid" panose="02000000000000000000" pitchFamily="2" charset="0"/>
              </a:rPr>
              <a:t>Iranian rial</a:t>
            </a:r>
            <a:endParaRPr lang="en-US" sz="3600" dirty="0">
              <a:latin typeface="KG Second Chances Solid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4" y="428625"/>
            <a:ext cx="4638271" cy="215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70" y="2343263"/>
            <a:ext cx="4656354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" r="1912" b="3694"/>
          <a:stretch/>
        </p:blipFill>
        <p:spPr>
          <a:xfrm>
            <a:off x="337544" y="4345005"/>
            <a:ext cx="4556956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7050" y="0"/>
            <a:ext cx="83811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Exchange Rate</a:t>
            </a:r>
            <a:endParaRPr lang="en-US" sz="8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the currency of a nation is worth in terms of another country’s currency is called the exchange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example, an exchange rate of 3 Turkish lira to the US dollar means that 3 lira are worth the same as 1 dollar.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Foreign exchange makes it easier to trade all around the world.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126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37510"/>
              </p:ext>
            </p:extLst>
          </p:nvPr>
        </p:nvGraphicFramePr>
        <p:xfrm>
          <a:off x="415171" y="157468"/>
          <a:ext cx="8313645" cy="6543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215"/>
                <a:gridCol w="2771215"/>
                <a:gridCol w="2771215"/>
              </a:tblGrid>
              <a:tr h="15319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Second Chances Solid" panose="02000000000000000000" pitchFamily="2" charset="0"/>
                        </a:rPr>
                        <a:t>Nation</a:t>
                      </a:r>
                      <a:endParaRPr lang="en-US" sz="28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solidFill>
                      <a:srgbClr val="C8D8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Second Chances Solid" panose="02000000000000000000" pitchFamily="2" charset="0"/>
                        </a:rPr>
                        <a:t>Currency</a:t>
                      </a:r>
                      <a:endParaRPr lang="en-US" sz="28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solidFill>
                      <a:srgbClr val="C8D8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Second Chances Solid" panose="02000000000000000000" pitchFamily="2" charset="0"/>
                        </a:rPr>
                        <a:t>Exchange</a:t>
                      </a:r>
                      <a:r>
                        <a:rPr lang="en-US" sz="2800" baseline="0" dirty="0" smtClean="0">
                          <a:latin typeface="KG Second Chances Solid" panose="02000000000000000000" pitchFamily="2" charset="0"/>
                        </a:rPr>
                        <a:t> Rate Against US Dollar 2016</a:t>
                      </a:r>
                      <a:endParaRPr lang="en-US" sz="28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solidFill>
                      <a:srgbClr val="C8D85E"/>
                    </a:solidFill>
                  </a:tcPr>
                </a:tc>
              </a:tr>
              <a:tr h="8352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Turkey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Lira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2.9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352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Saudi Arabia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Riyal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3.7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352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Israel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Shekel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3.8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352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Afghanistan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Afghani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67.5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352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Iraq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Dinar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1,176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352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Iran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Rial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First Time In Forever" panose="02000506000000020003" pitchFamily="2" charset="0"/>
                        </a:rPr>
                        <a:t>30,568</a:t>
                      </a:r>
                      <a:endParaRPr lang="en-US" sz="3200" dirty="0">
                        <a:latin typeface="KG First Time In Forever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5171" y="157467"/>
            <a:ext cx="8313645" cy="654354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ED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631" y="2332546"/>
            <a:ext cx="4913012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OPEC</a:t>
            </a:r>
            <a:endParaRPr lang="en-US" sz="13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056315" y="0"/>
            <a:ext cx="318260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OPEC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1960, Iran, Iraq, Saudi Arabia, Kuwait, and Venezuela formed an organization called the Organization of Petroleum Exporting Countries (OPEC).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OPEC’s purpose is to unify petroleum prices in order to promote stability in the world oil market and ensure a regular supply of petroleum to other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OPEC sets the prices and amount of oil produced by its member nations.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8202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CLOZE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pages are handouts for the students to use for note-taking during the presentation. (Print front to back to save paper and ink.)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5014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952" y="5934670"/>
            <a:ext cx="801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Second Chances Solid" panose="02000000000000000000" pitchFamily="2" charset="0"/>
              </a:rPr>
              <a:t>OPEC Conference 1960</a:t>
            </a:r>
            <a:endParaRPr lang="en-US" sz="2800" dirty="0">
              <a:latin typeface="KG Second Chances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4" y="322738"/>
            <a:ext cx="8128000" cy="54229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0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07152" y="0"/>
            <a:ext cx="528093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Function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Before 1960, the amount of oil produced worldwide was greater than the demand for 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oil prices were low and oil-producing countries made less money.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OPEC was formed, oil production was controlled and the demand increased worldwide.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prices rose and oil-producing countries made more money.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373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952" y="5934670"/>
            <a:ext cx="801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Second Chances Solid" panose="02000000000000000000" pitchFamily="2" charset="0"/>
              </a:rPr>
              <a:t>Current OPEC Members</a:t>
            </a:r>
            <a:endParaRPr lang="en-US" sz="28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304" y="473690"/>
            <a:ext cx="9730595" cy="54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73" y="677410"/>
            <a:ext cx="904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a news article that describes this important event: OPEC being formed in 1960. Add a catchy headline (top box) and an action shot (snapshot box). Be sure to include information about OPEC’s purpose.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9402" y="56579"/>
            <a:ext cx="3520837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latin typeface="KG Second Chances Solid" panose="02000000000000000000" pitchFamily="2" charset="0"/>
              </a:rPr>
              <a:t>Extra! Extra!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717" y="1198813"/>
            <a:ext cx="8690212" cy="54667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41" y="2989840"/>
            <a:ext cx="2869223" cy="3343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956" y="1313758"/>
            <a:ext cx="8495731" cy="1326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18608" y="2758993"/>
            <a:ext cx="5519831" cy="38031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301956" y="132129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Date</a:t>
            </a:r>
            <a:r>
              <a:rPr lang="en-US" sz="105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3927" y="1321294"/>
            <a:ext cx="71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  $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99" y="273592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Article By: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0754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8750" y="336550"/>
            <a:ext cx="8842375" cy="6226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6238" y="550863"/>
            <a:ext cx="8624887" cy="457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3300" dirty="0">
                <a:latin typeface="KG Second Chances Solid" panose="02000000000000000000" pitchFamily="2" charset="0"/>
              </a:rPr>
              <a:t>TEACHER INFO: Comprehension Check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Comprehension Check handout for each student.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Students will complete the assignment after discussing the presentation. This can also be used as a quiz!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-66675" y="6629400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815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606984" y="3014974"/>
            <a:ext cx="3937681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Voluntary Trade</a:t>
            </a:r>
            <a:endParaRPr lang="en-US" sz="2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>
              <a:defRPr/>
            </a:pPr>
            <a:r>
              <a:rPr lang="en-US" sz="2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endParaRPr lang="en-US" sz="2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28345" y="-826011"/>
            <a:ext cx="6481763" cy="85100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1. Give an example of specialization:</a:t>
            </a:r>
          </a:p>
          <a:p>
            <a:pPr marL="342900" indent="-342900">
              <a:buAutoNum type="arabicPeriod"/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2. What are two advantages to specialization?</a:t>
            </a:r>
          </a:p>
          <a:p>
            <a:pPr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</a:t>
            </a:r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</a:t>
            </a: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hat type of trade barrier involves adding a special tax on imported goods?</a:t>
            </a:r>
          </a:p>
          <a:p>
            <a:pPr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4. What trade barrier restricts the quantity of an item that is brought into a country?</a:t>
            </a:r>
          </a:p>
          <a:p>
            <a:pPr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5. What is an embargo?</a:t>
            </a:r>
          </a:p>
          <a:p>
            <a:pPr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6. . How did the United Nations punish Iraq when it invaded Kuwait in 1990?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7. Why has the US placed several embargoes against Iran over the past two decades?</a:t>
            </a:r>
          </a:p>
          <a:p>
            <a:pPr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8. What does OPEC stand for?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9. Who were the founding members of OPEC?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10. What is OPEC’s function?</a:t>
            </a:r>
          </a:p>
          <a:p>
            <a:pPr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11. Why must people exchange currency?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12. What is worth more: one US dollar or one Turkish lira?</a:t>
            </a: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9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4516" name="TextBox 6"/>
          <p:cNvSpPr txBox="1">
            <a:spLocks noChangeArrowheads="1"/>
          </p:cNvSpPr>
          <p:nvPr/>
        </p:nvSpPr>
        <p:spPr bwMode="auto">
          <a:xfrm rot="5400000">
            <a:off x="-903288" y="879475"/>
            <a:ext cx="1990725" cy="2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963" y="107950"/>
            <a:ext cx="8796337" cy="6642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47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51327" y="3168862"/>
            <a:ext cx="5890522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Voluntary Trade CLOZE </a:t>
            </a:r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1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166275" y="-568958"/>
            <a:ext cx="664284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Why Trade?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Voluntary trade occurs when different countries choose to engage in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one another.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 goods because no country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produce every single thing its people need.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Voluntary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 is good for countries because it lets a country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buy the resources it needs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countries cannot produce all of the goods/services that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needs, they must specialize in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Specialization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an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cost of items produced is lower.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increases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 because a country can get what it needs at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produced by someone who specializes in producing that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Specialization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among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countries, because no country produces everything it needs. </a:t>
            </a:r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 selling the product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country buying the product gets what it needs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SW Asia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Arabia, Iran, Iraq, and Kuwait specialize in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export millions of barrels of oil every day. </a:t>
            </a:r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plenty of countries around the world that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in turn,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export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food, medicine, and raw materials, to the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specializes in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 imports rough diamonds and exports cut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a more diversified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and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exports coal,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some food to Europe.</a:t>
            </a: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Barriers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 barriers are natural or man-made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Natural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 barriers include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deserts, rainforests, or lack of access to bodies of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Afghanistan is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 trade is difficult because it does not have ports to ship goods overseas.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Political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 barriers are policies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regulate trade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sometimes set up trade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they want to sell and produce their own goods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usually meant to help domestic producers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foreign producers in the world marketplace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611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89611" y="3168862"/>
            <a:ext cx="6013954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Voluntary Trade CLOZE </a:t>
            </a:r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2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458663" y="-295096"/>
            <a:ext cx="664284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sometimes set up trade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 to sell and produce their own goods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usually meant to help domestic producers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foreign producers in the world marketplace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Tariffs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Tariffs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placed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imported goods.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 the consumer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imported item, thus increasing the demand for a lower priced-item produced domestically.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example, Saudi Arabia and Egypt have recently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food imports to help citizens cope with rapidly increasing food prices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Quotas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Quotas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amount of a good that can be imported into a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Quotas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 cause shortages, which cause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Embargoes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Embargoes are another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embargo, nations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country at all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Iraq invaded Kuwait in 1990, the United Nations placed an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only allowing it to export enough oil to buy its citizens’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9/11 attacks on the United States, the UN place an embargo on Afghanistan and members could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US has had several embargoes with Iran over the past twenty years because of Iran’s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94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92016" y="3168862"/>
            <a:ext cx="6009145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Voluntary Trade CLOZE </a:t>
            </a:r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3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19834" y="-1633924"/>
            <a:ext cx="6642848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Currency Exchange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Currency is something that is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 be used to purchase goods and services in a market.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have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international trade require a system for exchanging currencies between nations.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Money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one country must be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country to pay for goods in that country.</a:t>
            </a:r>
          </a:p>
          <a:p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Exchange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terms of another country’s currency is called the exchange rate.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example, an exchange rate of 3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Turkish lira to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dollar means that 3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lira are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worth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Foreign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exchange makes it easier to trade all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OPEC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1960, Iran, Iraq, Saudi Arabia, Kuwait, and Venezuela formed an organization called the Organization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(OPEC).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OPEC’s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purpose is to unify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order to promote stability in the world oil market and ensure a regular supply of petroleum to other countries.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OPEC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sets the prices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produced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its member nations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Before 1960, the amount of oil produced worldwide was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this, oil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oil-producing countries made less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money.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OPEC was formed, oil production was controlled and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worldwide.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prices rose and oil-producing countries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7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Ame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62245" y="1555051"/>
            <a:ext cx="6983322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397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VOLUNTARY</a:t>
            </a:r>
          </a:p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397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TRADE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397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346" y="674793"/>
            <a:ext cx="6488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Southwest Asia’s</a:t>
            </a:r>
            <a:endParaRPr lang="en-US" sz="6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812" y="4307069"/>
            <a:ext cx="6674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Specialization, Trade Barriers, Currency Exchange, &amp; OPEC</a:t>
            </a: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59" y="531917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343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EDD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1950" y="2844635"/>
            <a:ext cx="7116371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60388" y="0"/>
            <a:ext cx="737445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390"/>
                </a:solidFill>
                <a:effectLst>
                  <a:glow rad="101600">
                    <a:srgbClr val="C8D85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Why Trade?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390"/>
              </a:solidFill>
              <a:effectLst>
                <a:glow rad="101600">
                  <a:srgbClr val="C8D85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Voluntary trade occurs when different countries choose to engage in the exchange of goods with one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trade goods because no country has all the resources necessary to produce every single thing its people need.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Voluntary trade is good for countries because it lets a country sell its own resources and buy the resources it needs.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754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8310</TotalTime>
  <Words>2096</Words>
  <Application>Microsoft Office PowerPoint</Application>
  <PresentationFormat>On-screen Show (4:3)</PresentationFormat>
  <Paragraphs>315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155</cp:revision>
  <cp:lastPrinted>2017-01-27T19:23:46Z</cp:lastPrinted>
  <dcterms:created xsi:type="dcterms:W3CDTF">2014-12-29T15:18:45Z</dcterms:created>
  <dcterms:modified xsi:type="dcterms:W3CDTF">2017-01-27T19:24:24Z</dcterms:modified>
</cp:coreProperties>
</file>