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63" r:id="rId5"/>
    <p:sldId id="262" r:id="rId6"/>
    <p:sldId id="264" r:id="rId7"/>
    <p:sldId id="267" r:id="rId8"/>
    <p:sldId id="268" r:id="rId9"/>
    <p:sldId id="269" r:id="rId10"/>
    <p:sldId id="281" r:id="rId11"/>
    <p:sldId id="270" r:id="rId12"/>
    <p:sldId id="275" r:id="rId13"/>
    <p:sldId id="278" r:id="rId14"/>
    <p:sldId id="279" r:id="rId15"/>
    <p:sldId id="284" r:id="rId16"/>
    <p:sldId id="271" r:id="rId17"/>
    <p:sldId id="280" r:id="rId18"/>
    <p:sldId id="276" r:id="rId19"/>
    <p:sldId id="272" r:id="rId20"/>
    <p:sldId id="266" r:id="rId21"/>
    <p:sldId id="273" r:id="rId22"/>
    <p:sldId id="277" r:id="rId23"/>
    <p:sldId id="282" r:id="rId24"/>
    <p:sldId id="265"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9A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0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9ADE4-0426-4E40-84E0-408E5E8B965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7991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ADE4-0426-4E40-84E0-408E5E8B965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0118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ADE4-0426-4E40-84E0-408E5E8B965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13000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9ADE4-0426-4E40-84E0-408E5E8B965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413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9ADE4-0426-4E40-84E0-408E5E8B9655}"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65122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9ADE4-0426-4E40-84E0-408E5E8B965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7186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9ADE4-0426-4E40-84E0-408E5E8B9655}"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26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9ADE4-0426-4E40-84E0-408E5E8B9655}"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42693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9ADE4-0426-4E40-84E0-408E5E8B9655}"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7954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59403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89005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9ADE4-0426-4E40-84E0-408E5E8B9655}" type="datetimeFigureOut">
              <a:rPr lang="en-US" smtClean="0"/>
              <a:t>3/16/2017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4D4C0-15AD-4A90-AC40-FDC5E9497455}" type="slidenum">
              <a:rPr lang="en-US" smtClean="0"/>
              <a:t>‹#›</a:t>
            </a:fld>
            <a:endParaRPr lang="en-US"/>
          </a:p>
        </p:txBody>
      </p:sp>
    </p:spTree>
    <p:extLst>
      <p:ext uri="{BB962C8B-B14F-4D97-AF65-F5344CB8AC3E}">
        <p14:creationId xmlns:p14="http://schemas.microsoft.com/office/powerpoint/2010/main" val="89726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3" y="914400"/>
            <a:ext cx="12069592" cy="5029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55969" y="1788487"/>
            <a:ext cx="8880060"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Vietnam’s</a:t>
            </a:r>
          </a:p>
          <a:p>
            <a:pPr algn="ctr"/>
            <a:r>
              <a:rPr lang="en-US" sz="8800" b="1" dirty="0" smtClean="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Independence</a:t>
            </a:r>
            <a:endPar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Tree>
    <p:extLst>
      <p:ext uri="{BB962C8B-B14F-4D97-AF65-F5344CB8AC3E}">
        <p14:creationId xmlns:p14="http://schemas.microsoft.com/office/powerpoint/2010/main" val="22798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5492" y="3584918"/>
            <a:ext cx="3784209" cy="3046988"/>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Ho Chi Minh – Indochinese Delegate to French Communist Congress in 1921</a:t>
            </a:r>
            <a:endParaRPr lang="en-US" sz="32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8806" y="0"/>
            <a:ext cx="417438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07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77246" y="0"/>
            <a:ext cx="5612434" cy="1446550"/>
          </a:xfrm>
          <a:prstGeom prst="rect">
            <a:avLst/>
          </a:prstGeom>
          <a:noFill/>
        </p:spPr>
        <p:txBody>
          <a:bodyPr wrap="none" lIns="91440" tIns="45720" rIns="91440" bIns="45720">
            <a:spAutoFit/>
          </a:bodyPr>
          <a:lstStyle/>
          <a:p>
            <a:pPr algn="ctr"/>
            <a:r>
              <a:rPr lang="en-US" sz="8800" b="1"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Vietminh</a:t>
            </a:r>
            <a:endPar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46550"/>
            <a:ext cx="9929445" cy="618630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On September 2, 1945, Ho Chi Minh declared Vietnam’s independence from France.</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He created the Vietminh League, a guerrilla army, to fight against the French.</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Vietminh received assistance from China and the Soviet Union.</a:t>
            </a:r>
          </a:p>
          <a:p>
            <a:pPr lvl="1"/>
            <a:r>
              <a:rPr lang="en-US" sz="2800" dirty="0" smtClean="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For 8 years, the Vietminh fought the French without much success until 1954 when they defeated a French military camp at </a:t>
            </a:r>
            <a:r>
              <a:rPr lang="en-US" sz="2800" dirty="0" err="1" smtClean="0">
                <a:latin typeface="KBScaredStraight" panose="02000603000000000000" pitchFamily="2" charset="0"/>
                <a:ea typeface="KBScaredStraight" panose="02000603000000000000" pitchFamily="2" charset="0"/>
              </a:rPr>
              <a:t>Dien</a:t>
            </a:r>
            <a:r>
              <a:rPr lang="en-US" sz="2800" dirty="0" smtClean="0">
                <a:latin typeface="KBScaredStraight" panose="02000603000000000000" pitchFamily="2" charset="0"/>
                <a:ea typeface="KBScaredStraight" panose="02000603000000000000" pitchFamily="2" charset="0"/>
              </a:rPr>
              <a:t> Bien </a:t>
            </a:r>
            <a:r>
              <a:rPr lang="en-US" sz="2800" dirty="0" err="1" smtClean="0">
                <a:latin typeface="KBScaredStraight" panose="02000603000000000000" pitchFamily="2" charset="0"/>
                <a:ea typeface="KBScaredStraight" panose="02000603000000000000" pitchFamily="2" charset="0"/>
              </a:rPr>
              <a:t>Phu</a:t>
            </a:r>
            <a:r>
              <a:rPr lang="en-US" sz="2800" dirty="0" smtClean="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After this Vietminh victory, the French finally decided to surrender control of the country to Ho Chi Minh.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6584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57268" y="5981319"/>
            <a:ext cx="9929445" cy="584775"/>
          </a:xfrm>
          <a:prstGeom prst="rect">
            <a:avLst/>
          </a:prstGeom>
          <a:noFill/>
        </p:spPr>
        <p:txBody>
          <a:bodyPr wrap="square" rtlCol="0">
            <a:spAutoFit/>
          </a:bodyPr>
          <a:lstStyle/>
          <a:p>
            <a:r>
              <a:rPr lang="en-US" sz="3200" dirty="0" smtClean="0">
                <a:latin typeface="KBScaredStraight" panose="02000603000000000000" pitchFamily="2" charset="0"/>
                <a:ea typeface="KBScaredStraight" panose="02000603000000000000" pitchFamily="2" charset="0"/>
              </a:rPr>
              <a:t>Ho Chi Minh with Vietminh in 1950</a:t>
            </a:r>
            <a:endParaRPr lang="en-US" sz="3200" dirty="0">
              <a:latin typeface="KBScaredStraight" panose="02000603000000000000" pitchFamily="2" charset="0"/>
              <a:ea typeface="KBScaredStraight" panose="02000603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047" y="1143000"/>
            <a:ext cx="4329905"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0971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Vie</a:t>
            </a:r>
            <a:endParaRPr lang="en-US" dirty="0"/>
          </a:p>
        </p:txBody>
      </p:sp>
      <p:sp>
        <p:nvSpPr>
          <p:cNvPr id="9" name="TextBox 8"/>
          <p:cNvSpPr txBox="1"/>
          <p:nvPr/>
        </p:nvSpPr>
        <p:spPr>
          <a:xfrm>
            <a:off x="1" y="5949601"/>
            <a:ext cx="12192000" cy="954107"/>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Vietnamese soldiers resting between advances in a trench at      </a:t>
            </a:r>
            <a:r>
              <a:rPr lang="en-US" sz="2800" dirty="0" err="1" smtClean="0">
                <a:latin typeface="KBScaredStraight" panose="02000603000000000000" pitchFamily="2" charset="0"/>
                <a:ea typeface="KBScaredStraight" panose="02000603000000000000" pitchFamily="2" charset="0"/>
              </a:rPr>
              <a:t>Dien</a:t>
            </a:r>
            <a:r>
              <a:rPr lang="en-US" sz="2800" dirty="0" smtClean="0">
                <a:latin typeface="KBScaredStraight" panose="02000603000000000000" pitchFamily="2" charset="0"/>
                <a:ea typeface="KBScaredStraight" panose="02000603000000000000" pitchFamily="2" charset="0"/>
              </a:rPr>
              <a:t> Bien </a:t>
            </a:r>
            <a:r>
              <a:rPr lang="en-US" sz="2800" dirty="0" err="1" smtClean="0">
                <a:latin typeface="KBScaredStraight" panose="02000603000000000000" pitchFamily="2" charset="0"/>
                <a:ea typeface="KBScaredStraight" panose="02000603000000000000" pitchFamily="2" charset="0"/>
              </a:rPr>
              <a:t>Phu</a:t>
            </a:r>
            <a:r>
              <a:rPr lang="en-US" sz="2800" dirty="0" smtClean="0">
                <a:latin typeface="KBScaredStraight" panose="02000603000000000000" pitchFamily="2" charset="0"/>
                <a:ea typeface="KBScaredStraight" panose="02000603000000000000" pitchFamily="2" charset="0"/>
              </a:rPr>
              <a:t> – 1954. </a:t>
            </a:r>
            <a:endParaRPr lang="en-US" sz="28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0" y="136888"/>
            <a:ext cx="4445000" cy="57531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646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9151" y="6026875"/>
            <a:ext cx="11854111" cy="58477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Vietminh troops celebrating after French surrender.</a:t>
            </a:r>
            <a:endParaRPr lang="en-US" sz="32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1445092" y="155938"/>
            <a:ext cx="930181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58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63" y="195738"/>
            <a:ext cx="12299324" cy="507831"/>
          </a:xfrm>
          <a:prstGeom prst="rect">
            <a:avLst/>
          </a:prstGeom>
          <a:noFill/>
        </p:spPr>
        <p:txBody>
          <a:bodyPr wrap="square" rtlCol="0">
            <a:spAutoFit/>
          </a:bodyPr>
          <a:lstStyle/>
          <a:p>
            <a:pPr algn="ctr"/>
            <a:r>
              <a:rPr lang="en-US" sz="2700" dirty="0" smtClean="0">
                <a:latin typeface="KBScaredStraight" panose="02000603000000000000" pitchFamily="2" charset="0"/>
                <a:ea typeface="KBScaredStraight" panose="02000603000000000000" pitchFamily="2" charset="0"/>
              </a:rPr>
              <a:t>French troops leaving (in jeep) as Vietminh (back left) take over Hanoi.</a:t>
            </a:r>
            <a:endParaRPr lang="en-US" sz="2700" dirty="0">
              <a:latin typeface="KBScaredStraight" panose="02000603000000000000" pitchFamily="2" charset="0"/>
              <a:ea typeface="KBScaredStraight" panose="02000603000000000000" pitchFamily="2" charset="0"/>
            </a:endParaRPr>
          </a:p>
        </p:txBody>
      </p:sp>
      <p:pic>
        <p:nvPicPr>
          <p:cNvPr id="6" name="Picture 5"/>
          <p:cNvPicPr>
            <a:picLocks noChangeAspect="1"/>
          </p:cNvPicPr>
          <p:nvPr/>
        </p:nvPicPr>
        <p:blipFill>
          <a:blip r:embed="rId2"/>
          <a:stretch>
            <a:fillRect/>
          </a:stretch>
        </p:blipFill>
        <p:spPr>
          <a:xfrm>
            <a:off x="1398357" y="939715"/>
            <a:ext cx="939528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099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50161" y="0"/>
            <a:ext cx="5618847" cy="1200329"/>
          </a:xfrm>
          <a:prstGeom prst="rect">
            <a:avLst/>
          </a:prstGeom>
          <a:noFill/>
        </p:spPr>
        <p:txBody>
          <a:bodyPr wrap="none" lIns="91440" tIns="45720" rIns="91440" bIns="45720">
            <a:spAutoFit/>
          </a:bodyPr>
          <a:lstStyle/>
          <a:p>
            <a:pPr algn="ctr"/>
            <a:r>
              <a:rPr lang="en-US" sz="72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17</a:t>
            </a:r>
            <a:r>
              <a:rPr lang="en-US" sz="7200" b="1" cap="none" spc="0" baseline="3000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th</a:t>
            </a:r>
            <a:r>
              <a:rPr lang="en-US" sz="72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 Parallel</a:t>
            </a:r>
          </a:p>
        </p:txBody>
      </p:sp>
      <p:sp>
        <p:nvSpPr>
          <p:cNvPr id="9" name="TextBox 8"/>
          <p:cNvSpPr txBox="1"/>
          <p:nvPr/>
        </p:nvSpPr>
        <p:spPr>
          <a:xfrm>
            <a:off x="1195754" y="1122363"/>
            <a:ext cx="9929445" cy="661719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two sides went to Geneva, Switzerland for a conference to end French involvement in Vietnam.</a:t>
            </a:r>
          </a:p>
          <a:p>
            <a:pPr marL="285750" indent="-285750">
              <a:buFont typeface="Arial" panose="020B0604020202020204" pitchFamily="34" charset="0"/>
              <a:buChar char="•"/>
            </a:pPr>
            <a:endParaRPr lang="en-US" sz="1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US also attended and was alarmed at the idea of Minh &amp; the Communist Party ruling Vietnam.</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US used its influence to have the country split into two parts (at the 17</a:t>
            </a:r>
            <a:r>
              <a:rPr lang="en-US" sz="2800" baseline="30000" dirty="0" smtClean="0">
                <a:latin typeface="KBScaredStraight" panose="02000603000000000000" pitchFamily="2" charset="0"/>
                <a:ea typeface="KBScaredStraight" panose="02000603000000000000" pitchFamily="2" charset="0"/>
              </a:rPr>
              <a:t>th</a:t>
            </a:r>
            <a:r>
              <a:rPr lang="en-US" sz="2800" dirty="0" smtClean="0">
                <a:latin typeface="KBScaredStraight" panose="02000603000000000000" pitchFamily="2" charset="0"/>
                <a:ea typeface="KBScaredStraight" panose="02000603000000000000" pitchFamily="2" charset="0"/>
              </a:rPr>
              <a:t> Parallel), with Minh in control of the northern region and the US in charge of the southern region.</a:t>
            </a:r>
            <a:endParaRPr lang="en-US" sz="28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1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plan was to keep Vietnam split until the country was stabilized, and then to let the people vote on what kind of government they wanted to country to have.</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72696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6973" y="1698338"/>
            <a:ext cx="4023361" cy="1569660"/>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Division of Vietnam after Geneva Conference </a:t>
            </a:r>
            <a:endParaRPr lang="en-US" sz="32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306" y="0"/>
            <a:ext cx="359738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890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777766"/>
            <a:ext cx="12192000"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a:t>
            </a:r>
            <a:r>
              <a:rPr lang="en-US" sz="2400" dirty="0" smtClean="0">
                <a:effectLst/>
                <a:latin typeface="KBScaredStraight" panose="02000603000000000000" pitchFamily="2" charset="0"/>
                <a:ea typeface="KBScaredStraight" panose="02000603000000000000" pitchFamily="2" charset="0"/>
              </a:rPr>
              <a:t>Up to a million refugees left communist North Vietna</a:t>
            </a:r>
            <a:r>
              <a:rPr lang="en-US" sz="2400" dirty="0">
                <a:latin typeface="KBScaredStraight" panose="02000603000000000000" pitchFamily="2" charset="0"/>
                <a:ea typeface="KBScaredStraight" panose="02000603000000000000" pitchFamily="2" charset="0"/>
              </a:rPr>
              <a:t>m</a:t>
            </a:r>
            <a:r>
              <a:rPr lang="en-US" sz="2400" dirty="0" smtClean="0">
                <a:effectLst/>
                <a:latin typeface="KBScaredStraight" panose="02000603000000000000" pitchFamily="2" charset="0"/>
                <a:ea typeface="KBScaredStraight" panose="02000603000000000000" pitchFamily="2" charset="0"/>
              </a:rPr>
              <a:t> during Operation Passage to Freedom after the country was partitioned.”</a:t>
            </a:r>
            <a:endParaRPr lang="en-US" sz="24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00" y="145683"/>
            <a:ext cx="4468416" cy="54864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795" y="145683"/>
            <a:ext cx="439492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30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31530" y="0"/>
            <a:ext cx="8303876" cy="1446550"/>
          </a:xfrm>
          <a:prstGeom prst="rect">
            <a:avLst/>
          </a:prstGeom>
          <a:noFill/>
        </p:spPr>
        <p:txBody>
          <a:bodyPr wrap="none" lIns="91440" tIns="45720" rIns="91440" bIns="45720">
            <a:spAutoFit/>
          </a:bodyPr>
          <a:lstStyle/>
          <a:p>
            <a:pPr algn="ctr"/>
            <a:r>
              <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 War</a:t>
            </a:r>
          </a:p>
        </p:txBody>
      </p:sp>
      <p:sp>
        <p:nvSpPr>
          <p:cNvPr id="9" name="TextBox 8"/>
          <p:cNvSpPr txBox="1"/>
          <p:nvPr/>
        </p:nvSpPr>
        <p:spPr>
          <a:xfrm>
            <a:off x="1195754" y="1446550"/>
            <a:ext cx="9929445" cy="695575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Although he had control over the north, Ho Chi Minh was not satisfied and continued to fight for full Vietnamese unification.</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He created another guerrilla army, the Viet Cong, to fight against anti-communist forces in South Vietnam.</a:t>
            </a:r>
          </a:p>
          <a:p>
            <a:pPr marL="742950" lvl="1" indent="-28575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1965, the US went to war with North Vietnam to protect the South and to prevent the spread of communism.</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Over 500,000 US troops fought in Vietnam.</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Ho Chi Minh’s Viet Cong fought against American forces for almost a decade.</a:t>
            </a:r>
          </a:p>
          <a:p>
            <a:pPr lvl="1"/>
            <a:endParaRPr lang="en-US" sz="25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5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50864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94584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2000" b="1" dirty="0" smtClean="0"/>
          </a:p>
          <a:p>
            <a:r>
              <a:rPr lang="en-US" sz="3200" b="1" dirty="0">
                <a:latin typeface="KBScaredStraight" panose="02000603000000000000" pitchFamily="2" charset="0"/>
                <a:ea typeface="KBScaredStraight" panose="02000603000000000000" pitchFamily="2" charset="0"/>
              </a:rPr>
              <a:t>SS7H3 The student will analyze continuity and change in Southern and Eastern Asia leading to the 21st century.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Describe how nationalism led to independence in </a:t>
            </a:r>
            <a:r>
              <a:rPr lang="en-US" sz="3200" strike="sngStrike" dirty="0">
                <a:latin typeface="KBScaredStraight" panose="02000603000000000000" pitchFamily="2" charset="0"/>
                <a:ea typeface="KBScaredStraight" panose="02000603000000000000" pitchFamily="2" charset="0"/>
              </a:rPr>
              <a:t>India and </a:t>
            </a:r>
            <a:r>
              <a:rPr lang="en-US" sz="3200" dirty="0">
                <a:latin typeface="KBScaredStraight" panose="02000603000000000000" pitchFamily="2" charset="0"/>
                <a:ea typeface="KBScaredStraight" panose="02000603000000000000" pitchFamily="2" charset="0"/>
              </a:rPr>
              <a:t>Vietnam. </a:t>
            </a:r>
          </a:p>
          <a:p>
            <a:endParaRPr lang="en-US" sz="3200" dirty="0">
              <a:latin typeface="KBScaredStraight" panose="02000603000000000000" pitchFamily="2" charset="0"/>
              <a:ea typeface="KBScaredStraight" panose="02000603000000000000" pitchFamily="2" charset="0"/>
            </a:endParaRPr>
          </a:p>
          <a:p>
            <a:endParaRPr lang="en-US" sz="2800" dirty="0"/>
          </a:p>
        </p:txBody>
      </p:sp>
    </p:spTree>
    <p:extLst>
      <p:ext uri="{BB962C8B-B14F-4D97-AF65-F5344CB8AC3E}">
        <p14:creationId xmlns:p14="http://schemas.microsoft.com/office/powerpoint/2010/main" val="1013018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1" y="1708093"/>
            <a:ext cx="5767753" cy="3539430"/>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“If we have to fight, we shall fight. You will kill ten of our men, and we will kill one of yours, and in the end it will be you who will tire of it.” </a:t>
            </a:r>
          </a:p>
          <a:p>
            <a:pPr algn="ctr"/>
            <a:r>
              <a:rPr lang="en-US" sz="3200" dirty="0" smtClean="0">
                <a:latin typeface="KBScaredStraight" panose="02000603000000000000" pitchFamily="2" charset="0"/>
                <a:ea typeface="KBScaredStraight" panose="02000603000000000000" pitchFamily="2" charset="0"/>
              </a:rPr>
              <a:t>~Ho Chi Minh</a:t>
            </a:r>
            <a:endParaRPr lang="en-US" sz="32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85235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31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2511" y="0"/>
            <a:ext cx="9821921" cy="1446550"/>
          </a:xfrm>
          <a:prstGeom prst="rect">
            <a:avLst/>
          </a:prstGeom>
          <a:noFill/>
        </p:spPr>
        <p:txBody>
          <a:bodyPr wrap="none" lIns="91440" tIns="45720" rIns="91440" bIns="45720">
            <a:spAutoFit/>
          </a:bodyPr>
          <a:lstStyle/>
          <a:p>
            <a:pPr algn="ctr"/>
            <a:r>
              <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Uniting Vietnam</a:t>
            </a:r>
          </a:p>
        </p:txBody>
      </p:sp>
      <p:sp>
        <p:nvSpPr>
          <p:cNvPr id="9" name="TextBox 8"/>
          <p:cNvSpPr txBox="1"/>
          <p:nvPr/>
        </p:nvSpPr>
        <p:spPr>
          <a:xfrm>
            <a:off x="1195754" y="1446550"/>
            <a:ext cx="9929445"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After many years of fighting and the loss of thousands of lives on both sides, the US decided to withdraw its forces from </a:t>
            </a:r>
            <a:r>
              <a:rPr lang="en-US" sz="2800" dirty="0" smtClean="0">
                <a:latin typeface="KBScaredStraight" panose="02000603000000000000" pitchFamily="2" charset="0"/>
                <a:ea typeface="KBScaredStraight" panose="02000603000000000000" pitchFamily="2" charset="0"/>
              </a:rPr>
              <a:t>Vietnam</a:t>
            </a:r>
            <a:r>
              <a:rPr lang="en-US" sz="2800" dirty="0">
                <a:latin typeface="KBScaredStraight" panose="02000603000000000000" pitchFamily="2" charset="0"/>
                <a:ea typeface="KBScaredStraight" panose="02000603000000000000" pitchFamily="2" charset="0"/>
              </a:rPr>
              <a:t> </a:t>
            </a:r>
            <a:r>
              <a:rPr lang="en-US" sz="2800" dirty="0" smtClean="0">
                <a:latin typeface="KBScaredStraight" panose="02000603000000000000" pitchFamily="2" charset="0"/>
                <a:ea typeface="KBScaredStraight" panose="02000603000000000000" pitchFamily="2" charset="0"/>
              </a:rPr>
              <a:t>in 1973.</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conflict ended in a cease-fire agreement.</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last US helicopter left the American Embassy in Vietnam in April 1975.</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next day, the North Vietnamese army took over the country and unified it as the Republic of Vietnam.</a:t>
            </a:r>
          </a:p>
          <a:p>
            <a:pPr marL="285750"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Even though Ho Chi Minh died in 1969, his dream of an independent Vietnam finally became a reality.</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2045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95" y="0"/>
            <a:ext cx="10413506" cy="68580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933795" y="0"/>
            <a:ext cx="10413506" cy="954107"/>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A </a:t>
            </a:r>
            <a:r>
              <a:rPr lang="en-GB" sz="2800" dirty="0" smtClean="0">
                <a:effectLst/>
                <a:latin typeface="KBScaredStraight" panose="02000603000000000000" pitchFamily="2" charset="0"/>
                <a:ea typeface="KBScaredStraight" panose="02000603000000000000" pitchFamily="2" charset="0"/>
              </a:rPr>
              <a:t>CIA employee helps Vietnamese evacuees onto an Air America helicopter.</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5005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3182156" y="-1495023"/>
            <a:ext cx="6858000" cy="9848047"/>
          </a:xfrm>
          <a:prstGeom prst="rect">
            <a:avLst/>
          </a:prstGeom>
        </p:spPr>
      </p:pic>
    </p:spTree>
    <p:extLst>
      <p:ext uri="{BB962C8B-B14F-4D97-AF65-F5344CB8AC3E}">
        <p14:creationId xmlns:p14="http://schemas.microsoft.com/office/powerpoint/2010/main" val="13663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6098" y="0"/>
            <a:ext cx="11353800" cy="6858000"/>
          </a:xfrm>
          <a:prstGeom prst="rect">
            <a:avLst/>
          </a:prstGeom>
        </p:spPr>
      </p:pic>
    </p:spTree>
    <p:extLst>
      <p:ext uri="{BB962C8B-B14F-4D97-AF65-F5344CB8AC3E}">
        <p14:creationId xmlns:p14="http://schemas.microsoft.com/office/powerpoint/2010/main" val="2933587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62838" y="-1475705"/>
            <a:ext cx="6858000" cy="9809410"/>
          </a:xfrm>
          <a:prstGeom prst="rect">
            <a:avLst/>
          </a:prstGeom>
        </p:spPr>
      </p:pic>
    </p:spTree>
    <p:extLst>
      <p:ext uri="{BB962C8B-B14F-4D97-AF65-F5344CB8AC3E}">
        <p14:creationId xmlns:p14="http://schemas.microsoft.com/office/powerpoint/2010/main" val="420322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3220792" y="-1353356"/>
            <a:ext cx="6858000" cy="9770772"/>
          </a:xfrm>
          <a:prstGeom prst="rect">
            <a:avLst/>
          </a:prstGeom>
        </p:spPr>
      </p:pic>
    </p:spTree>
    <p:extLst>
      <p:ext uri="{BB962C8B-B14F-4D97-AF65-F5344CB8AC3E}">
        <p14:creationId xmlns:p14="http://schemas.microsoft.com/office/powerpoint/2010/main" val="272747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3" y="914400"/>
            <a:ext cx="12069592" cy="5029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55969" y="1788487"/>
            <a:ext cx="8880060" cy="2800767"/>
          </a:xfrm>
          <a:prstGeom prst="rect">
            <a:avLst/>
          </a:prstGeom>
          <a:noFill/>
        </p:spPr>
        <p:txBody>
          <a:bodyPr wrap="none" lIns="91440" tIns="45720" rIns="91440" bIns="45720">
            <a:spAutoFit/>
          </a:bodyPr>
          <a:lstStyle/>
          <a:p>
            <a:pPr algn="ctr"/>
            <a:r>
              <a:rPr lang="en-US" sz="8800" b="1" cap="none" spc="0" dirty="0" smtClean="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Vietnam’s</a:t>
            </a:r>
          </a:p>
          <a:p>
            <a:pPr algn="ctr"/>
            <a:r>
              <a:rPr lang="en-US" sz="8800" b="1" dirty="0" smtClean="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Independence</a:t>
            </a:r>
            <a:endPar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Tree>
    <p:extLst>
      <p:ext uri="{BB962C8B-B14F-4D97-AF65-F5344CB8AC3E}">
        <p14:creationId xmlns:p14="http://schemas.microsoft.com/office/powerpoint/2010/main" val="2655488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23810" y="0"/>
            <a:ext cx="7519303" cy="1446550"/>
          </a:xfrm>
          <a:prstGeom prst="rect">
            <a:avLst/>
          </a:prstGeom>
          <a:noFill/>
        </p:spPr>
        <p:txBody>
          <a:bodyPr wrap="none" lIns="91440" tIns="45720" rIns="91440" bIns="45720">
            <a:spAutoFit/>
          </a:bodyPr>
          <a:lstStyle/>
          <a:p>
            <a:pPr algn="ctr"/>
            <a:r>
              <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Background</a:t>
            </a:r>
          </a:p>
        </p:txBody>
      </p:sp>
      <p:sp>
        <p:nvSpPr>
          <p:cNvPr id="9" name="TextBox 8"/>
          <p:cNvSpPr txBox="1"/>
          <p:nvPr/>
        </p:nvSpPr>
        <p:spPr>
          <a:xfrm>
            <a:off x="1195754" y="1446550"/>
            <a:ext cx="9929445"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Vietnam was ruled by China for a thousand years before it won its independence in 939 CE.</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For many years, the country thrived and was one of the most advanced cultures in Asia.</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However, by the 1900s, it would become another Southeastern Asian country controlled by a European power.</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9736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p915"/>
          <p:cNvPicPr>
            <a:picLocks noChangeAspect="1" noChangeArrowheads="1"/>
          </p:cNvPicPr>
          <p:nvPr/>
        </p:nvPicPr>
        <p:blipFill rotWithShape="1">
          <a:blip r:embed="rId2">
            <a:extLst>
              <a:ext uri="{28A0092B-C50C-407E-A947-70E740481C1C}">
                <a14:useLocalDpi xmlns:a14="http://schemas.microsoft.com/office/drawing/2010/main" val="0"/>
              </a:ext>
            </a:extLst>
          </a:blip>
          <a:srcRect r="18182" b="17128"/>
          <a:stretch/>
        </p:blipFill>
        <p:spPr bwMode="auto">
          <a:xfrm>
            <a:off x="908876" y="0"/>
            <a:ext cx="10374248" cy="6858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57737" y="0"/>
            <a:ext cx="9051452" cy="1446550"/>
          </a:xfrm>
          <a:prstGeom prst="rect">
            <a:avLst/>
          </a:prstGeom>
          <a:noFill/>
        </p:spPr>
        <p:txBody>
          <a:bodyPr wrap="none" lIns="91440" tIns="45720" rIns="91440" bIns="45720">
            <a:spAutoFit/>
          </a:bodyPr>
          <a:lstStyle/>
          <a:p>
            <a:pPr algn="ctr"/>
            <a:r>
              <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French Control</a:t>
            </a:r>
          </a:p>
        </p:txBody>
      </p:sp>
      <p:sp>
        <p:nvSpPr>
          <p:cNvPr id="9" name="TextBox 8"/>
          <p:cNvSpPr txBox="1"/>
          <p:nvPr/>
        </p:nvSpPr>
        <p:spPr>
          <a:xfrm>
            <a:off x="1195754" y="1446550"/>
            <a:ext cx="9929445"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France laid claim to the land area known as Indochina (now Vietnam) in the 1900s.</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French wanted control of this land because of its seaports and abundance of natural resources.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8820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1201" y="0"/>
            <a:ext cx="7364517" cy="1446550"/>
          </a:xfrm>
          <a:prstGeom prst="rect">
            <a:avLst/>
          </a:prstGeom>
          <a:noFill/>
        </p:spPr>
        <p:txBody>
          <a:bodyPr wrap="none" lIns="91440" tIns="45720" rIns="91440" bIns="45720">
            <a:spAutoFit/>
          </a:bodyPr>
          <a:lstStyle/>
          <a:p>
            <a:pPr algn="ctr"/>
            <a:r>
              <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Nationalism</a:t>
            </a:r>
          </a:p>
        </p:txBody>
      </p:sp>
      <p:sp>
        <p:nvSpPr>
          <p:cNvPr id="9" name="TextBox 8"/>
          <p:cNvSpPr txBox="1"/>
          <p:nvPr/>
        </p:nvSpPr>
        <p:spPr>
          <a:xfrm>
            <a:off x="1195754" y="1446550"/>
            <a:ext cx="9929445"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people who lived in Indochina had worked hard for generations to maintain independence from China.</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They resented being treated like second-class citizens in their own country by the French.</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Soon, nationalism was on the rise and it was directed at the French colony leaders.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1122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03797" y="0"/>
            <a:ext cx="7159332" cy="1446550"/>
          </a:xfrm>
          <a:prstGeom prst="rect">
            <a:avLst/>
          </a:prstGeom>
          <a:noFill/>
        </p:spPr>
        <p:txBody>
          <a:bodyPr wrap="none" lIns="91440" tIns="45720" rIns="91440" bIns="45720">
            <a:spAutoFit/>
          </a:bodyPr>
          <a:lstStyle/>
          <a:p>
            <a:pPr algn="ctr"/>
            <a:r>
              <a:rPr lang="en-US" sz="8800" b="1"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Ho Chi Minh</a:t>
            </a:r>
            <a:endParaRPr lang="en-US" sz="8800" b="1" cap="none" spc="0" dirty="0" smtClean="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04346"/>
            <a:ext cx="9929445" cy="5970865"/>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Ho Chi Minh was a young man who began to fight for independence from the French.</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He believed that the Communist Party was the way to go because they often spoke against European colonial powers.</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In the 1930s, he organized the Indochinese Communist Party and staged protests against the French.</a:t>
            </a:r>
          </a:p>
          <a:p>
            <a:pPr marL="742950" lvl="1"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The French rulers arrested many of the members, and Minh had to flee the country to escape the death penalty.</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94067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11559</TotalTime>
  <Words>782</Words>
  <Application>Microsoft Office PowerPoint</Application>
  <PresentationFormat>Widescreen</PresentationFormat>
  <Paragraphs>73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32</cp:revision>
  <dcterms:created xsi:type="dcterms:W3CDTF">2014-01-16T02:00:13Z</dcterms:created>
  <dcterms:modified xsi:type="dcterms:W3CDTF">2017-03-16T18:29:29Z</dcterms:modified>
</cp:coreProperties>
</file>