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7" r:id="rId3"/>
    <p:sldId id="256" r:id="rId4"/>
    <p:sldId id="258" r:id="rId5"/>
    <p:sldId id="261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  <a:srgbClr val="0000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8" autoAdjust="0"/>
    <p:restoredTop sz="86856" autoAdjust="0"/>
  </p:normalViewPr>
  <p:slideViewPr>
    <p:cSldViewPr>
      <p:cViewPr varScale="1">
        <p:scale>
          <a:sx n="74" d="100"/>
          <a:sy n="74" d="100"/>
        </p:scale>
        <p:origin x="264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81BCD1-B36B-4736-88F3-66DB362D7E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45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F9645-9E50-46AD-81DE-330D77BBA079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Helpful Hints:</a:t>
            </a:r>
          </a:p>
          <a:p>
            <a:endParaRPr lang="en-US" b="1" u="sng" dirty="0"/>
          </a:p>
          <a:p>
            <a:pPr>
              <a:buFontTx/>
              <a:buChar char="-"/>
            </a:pPr>
            <a:r>
              <a:rPr lang="en-US" dirty="0"/>
              <a:t>Distribute the Triangular Trade cloze sheet.</a:t>
            </a:r>
          </a:p>
          <a:p>
            <a:pPr>
              <a:buFontTx/>
              <a:buChar char="-"/>
            </a:pPr>
            <a:r>
              <a:rPr lang="en-US" dirty="0"/>
              <a:t>Make sure every student has two contrasting colored pencils. (or have them share if there aren’t enough)</a:t>
            </a:r>
          </a:p>
          <a:p>
            <a:pPr>
              <a:buFontTx/>
              <a:buChar char="-"/>
            </a:pPr>
            <a:r>
              <a:rPr lang="en-US" dirty="0"/>
              <a:t>Walk them through the process of labeling the two trade routes contained in the presentation using a different color for each route; begin by labeling the land masses.</a:t>
            </a:r>
          </a:p>
          <a:p>
            <a:pPr>
              <a:buFontTx/>
              <a:buChar char="-"/>
            </a:pPr>
            <a:r>
              <a:rPr lang="en-US" dirty="0"/>
              <a:t>If time, view the concluding videos.</a:t>
            </a:r>
          </a:p>
        </p:txBody>
      </p:sp>
    </p:spTree>
    <p:extLst>
      <p:ext uri="{BB962C8B-B14F-4D97-AF65-F5344CB8AC3E}">
        <p14:creationId xmlns:p14="http://schemas.microsoft.com/office/powerpoint/2010/main" val="33356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9031-E0D6-4064-B866-08323C1D07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2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F7F02-FCA4-4DB6-9735-74F351CDA2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2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2568B-C3F9-43E1-B4BB-A647F8AAA6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3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D8C8A-4CFB-4319-AA4D-FCC276F2DF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3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03BFD-E3F7-40A1-9E42-FEB15488A5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2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4010F-6049-446B-8C10-E2567C8C14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4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1C275-55D7-4A58-A322-F5DF98D30D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6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79017-8CAA-4A6B-BA91-4CDB5903EE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0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988BF-4AB6-4816-8AB4-F72FC853746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257" y="-788015"/>
            <a:ext cx="1689485" cy="77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10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5B03D-BE3A-447B-89DE-9C5A594B10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9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C486C-0FA1-4385-9B12-F6464E9399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7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BC84BA-B48E-4642-BBA7-72E76DF029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dnV_MTFEGIY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685800"/>
            <a:ext cx="70204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Crash Course: 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Atlantic Slave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Trade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(11:07)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images.radiotimes.com/namedimage/Ripper_Street_creator_developing_BBC_period_drama_about_the_British_slave_trade.jpg?quality=85&amp;mode=crop&amp;width=620&amp;height=374&amp;404=tv&amp;url=/uploads/images/original/668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348" y="1752600"/>
            <a:ext cx="5905500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Objective:</a:t>
            </a:r>
            <a:r>
              <a:rPr lang="en-US" sz="2800"/>
              <a:t> To examine the causes and effects of the Triangular Trade.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" y="1033271"/>
            <a:ext cx="7894320" cy="5762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" r="870"/>
          <a:stretch>
            <a:fillRect/>
          </a:stretch>
        </p:blipFill>
        <p:spPr bwMode="auto">
          <a:xfrm>
            <a:off x="0" y="0"/>
            <a:ext cx="91440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" r="870"/>
          <a:stretch>
            <a:fillRect/>
          </a:stretch>
        </p:blipFill>
        <p:spPr bwMode="auto">
          <a:xfrm>
            <a:off x="0" y="1981200"/>
            <a:ext cx="91440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" r="870"/>
          <a:stretch>
            <a:fillRect/>
          </a:stretch>
        </p:blipFill>
        <p:spPr bwMode="auto">
          <a:xfrm>
            <a:off x="0" y="4038600"/>
            <a:ext cx="9144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-80963" y="814388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-15240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-80963" y="4300538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-80963" y="6043613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057400" y="3657600"/>
            <a:ext cx="4572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4800" b="1">
                <a:latin typeface="Times New Roman" pitchFamily="18" charset="0"/>
              </a:rPr>
              <a:t>.</a:t>
            </a:r>
            <a:r>
              <a:rPr lang="en-US" sz="3200" b="1"/>
              <a:t> 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7162800" y="1828800"/>
            <a:ext cx="533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Times New Roman" pitchFamily="18" charset="0"/>
              </a:rPr>
              <a:t>.</a:t>
            </a:r>
            <a:r>
              <a:rPr lang="en-US" sz="3200" b="1"/>
              <a:t> 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5943600" y="1371600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England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7315200" y="4724400"/>
            <a:ext cx="109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Africa</a:t>
            </a: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flipH="1" flipV="1">
            <a:off x="5715000" y="5867400"/>
            <a:ext cx="121920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flipH="1" flipV="1">
            <a:off x="4495800" y="5334000"/>
            <a:ext cx="1219200" cy="533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 flipH="1" flipV="1">
            <a:off x="2286000" y="3962400"/>
            <a:ext cx="2209800" cy="1371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 flipH="1" flipV="1">
            <a:off x="6934200" y="6172200"/>
            <a:ext cx="1447800" cy="152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 flipV="1">
            <a:off x="2286000" y="3429000"/>
            <a:ext cx="1676400" cy="533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 flipV="1">
            <a:off x="3962400" y="2895600"/>
            <a:ext cx="1676400" cy="533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 flipV="1">
            <a:off x="5638800" y="2438400"/>
            <a:ext cx="1600200" cy="457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 rot="-2874214">
            <a:off x="1339057" y="3232943"/>
            <a:ext cx="195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American Colonies</a:t>
            </a:r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 flipH="1">
            <a:off x="6553200" y="2438400"/>
            <a:ext cx="76200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H="1">
            <a:off x="6096000" y="36576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6096000" y="5029200"/>
            <a:ext cx="228600" cy="1066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 rot="1678191">
            <a:off x="3962400" y="47244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slaves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 rot="-1125058">
            <a:off x="3048000" y="2590800"/>
            <a:ext cx="3633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tobacco, rice, indigo</a:t>
            </a:r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6324600" y="6019800"/>
            <a:ext cx="2209800" cy="457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 rot="-25912654">
            <a:off x="5000625" y="3667126"/>
            <a:ext cx="2192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guns, textiles</a:t>
            </a: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 rot="1328423">
            <a:off x="1828800" y="49530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West Indies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6" grpId="0" animBg="1"/>
      <p:bldP spid="2067" grpId="0" animBg="1"/>
      <p:bldP spid="2068" grpId="0" animBg="1"/>
      <p:bldP spid="2069" grpId="0" animBg="1"/>
      <p:bldP spid="2070" grpId="0" animBg="1"/>
      <p:bldP spid="2071" grpId="0" animBg="1"/>
      <p:bldP spid="2072" grpId="0" animBg="1"/>
      <p:bldP spid="2074" grpId="0" animBg="1"/>
      <p:bldP spid="2076" grpId="0" animBg="1"/>
      <p:bldP spid="2077" grpId="0" animBg="1"/>
      <p:bldP spid="2079" grpId="0"/>
      <p:bldP spid="2081" grpId="0"/>
      <p:bldP spid="2082" grpId="0" animBg="1"/>
      <p:bldP spid="20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" r="870"/>
          <a:stretch>
            <a:fillRect/>
          </a:stretch>
        </p:blipFill>
        <p:spPr bwMode="auto">
          <a:xfrm>
            <a:off x="0" y="0"/>
            <a:ext cx="91440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" r="870"/>
          <a:stretch>
            <a:fillRect/>
          </a:stretch>
        </p:blipFill>
        <p:spPr bwMode="auto">
          <a:xfrm>
            <a:off x="0" y="1981200"/>
            <a:ext cx="91440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" r="870"/>
          <a:stretch>
            <a:fillRect/>
          </a:stretch>
        </p:blipFill>
        <p:spPr bwMode="auto">
          <a:xfrm>
            <a:off x="0" y="4038600"/>
            <a:ext cx="9144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-80963" y="814388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-15240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-80963" y="4300538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-80963" y="6043613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590800" y="2895600"/>
            <a:ext cx="4572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4800" b="1">
                <a:latin typeface="Times New Roman" pitchFamily="18" charset="0"/>
              </a:rPr>
              <a:t>.</a:t>
            </a:r>
            <a:r>
              <a:rPr lang="en-US" sz="3200" b="1"/>
              <a:t> 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7162800" y="1828800"/>
            <a:ext cx="533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Times New Roman" pitchFamily="18" charset="0"/>
              </a:rPr>
              <a:t>.</a:t>
            </a:r>
            <a:r>
              <a:rPr lang="en-US" sz="3200" b="1"/>
              <a:t> 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5943600" y="1371600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England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7315200" y="4724400"/>
            <a:ext cx="109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Africa</a:t>
            </a: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 flipV="1">
            <a:off x="5715000" y="5867400"/>
            <a:ext cx="121920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 flipV="1">
            <a:off x="4343400" y="5486400"/>
            <a:ext cx="1371600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 flipV="1">
            <a:off x="2438400" y="4800600"/>
            <a:ext cx="1905000" cy="685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 flipV="1">
            <a:off x="6934200" y="6172200"/>
            <a:ext cx="1447800" cy="152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2819400" y="3200400"/>
            <a:ext cx="2362200" cy="1752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V="1">
            <a:off x="2514600" y="3276600"/>
            <a:ext cx="228600" cy="1524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5181600" y="4953000"/>
            <a:ext cx="1524000" cy="1143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 rot="-2874214">
            <a:off x="1339057" y="3232943"/>
            <a:ext cx="195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American Colonies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 rot="1175630">
            <a:off x="4495800" y="56388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slaves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 rot="-4910539">
            <a:off x="2097088" y="3694112"/>
            <a:ext cx="16764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600">
                <a:latin typeface="Times New Roman" pitchFamily="18" charset="0"/>
              </a:rPr>
              <a:t>sugar, molasses</a:t>
            </a:r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6324600" y="6019800"/>
            <a:ext cx="2209800" cy="457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 rot="-19349539">
            <a:off x="3657600" y="4114800"/>
            <a:ext cx="2192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rum, iron</a:t>
            </a:r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 rot="1328423">
            <a:off x="1828800" y="49530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West Indies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3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3000"/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nimBg="1"/>
      <p:bldP spid="4115" grpId="0" animBg="1"/>
      <p:bldP spid="4120" grpId="0"/>
      <p:bldP spid="4121" grpId="0"/>
      <p:bldP spid="41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" r="870"/>
          <a:stretch>
            <a:fillRect/>
          </a:stretch>
        </p:blipFill>
        <p:spPr bwMode="auto">
          <a:xfrm>
            <a:off x="0" y="0"/>
            <a:ext cx="91440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" r="870"/>
          <a:stretch>
            <a:fillRect/>
          </a:stretch>
        </p:blipFill>
        <p:spPr bwMode="auto">
          <a:xfrm>
            <a:off x="0" y="1981200"/>
            <a:ext cx="91440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" r="870"/>
          <a:stretch>
            <a:fillRect/>
          </a:stretch>
        </p:blipFill>
        <p:spPr bwMode="auto">
          <a:xfrm>
            <a:off x="0" y="4038600"/>
            <a:ext cx="9144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-80963" y="814388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-15240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-80963" y="4300538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-80963" y="6043613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057400" y="3657600"/>
            <a:ext cx="4572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4800" b="1">
                <a:latin typeface="Times New Roman" pitchFamily="18" charset="0"/>
              </a:rPr>
              <a:t>.</a:t>
            </a:r>
            <a:r>
              <a:rPr lang="en-US" sz="3200" b="1"/>
              <a:t> 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162800" y="1828800"/>
            <a:ext cx="533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Times New Roman" pitchFamily="18" charset="0"/>
              </a:rPr>
              <a:t>.</a:t>
            </a:r>
            <a:r>
              <a:rPr lang="en-US" sz="3200" b="1"/>
              <a:t> 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5943600" y="1371600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England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7315200" y="4724400"/>
            <a:ext cx="109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Africa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 flipV="1">
            <a:off x="5715000" y="5867400"/>
            <a:ext cx="121920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 flipV="1">
            <a:off x="4495800" y="5334000"/>
            <a:ext cx="1219200" cy="533400"/>
          </a:xfrm>
          <a:prstGeom prst="line">
            <a:avLst/>
          </a:prstGeom>
          <a:noFill/>
          <a:ln w="38100">
            <a:solidFill>
              <a:srgbClr val="CC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 flipV="1">
            <a:off x="2286000" y="3962400"/>
            <a:ext cx="2209800" cy="1371600"/>
          </a:xfrm>
          <a:prstGeom prst="line">
            <a:avLst/>
          </a:prstGeom>
          <a:noFill/>
          <a:ln w="38100">
            <a:solidFill>
              <a:srgbClr val="CC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V="1">
            <a:off x="2286000" y="3429000"/>
            <a:ext cx="1676400" cy="533400"/>
          </a:xfrm>
          <a:prstGeom prst="line">
            <a:avLst/>
          </a:prstGeom>
          <a:noFill/>
          <a:ln w="38100">
            <a:solidFill>
              <a:srgbClr val="CC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V="1">
            <a:off x="3962400" y="2895600"/>
            <a:ext cx="1676400" cy="533400"/>
          </a:xfrm>
          <a:prstGeom prst="line">
            <a:avLst/>
          </a:prstGeom>
          <a:noFill/>
          <a:ln w="38100">
            <a:solidFill>
              <a:srgbClr val="CC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V="1">
            <a:off x="5638800" y="2438400"/>
            <a:ext cx="1600200" cy="457200"/>
          </a:xfrm>
          <a:prstGeom prst="line">
            <a:avLst/>
          </a:prstGeom>
          <a:noFill/>
          <a:ln w="38100">
            <a:solidFill>
              <a:srgbClr val="CC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 rot="-2874214">
            <a:off x="1339057" y="3232943"/>
            <a:ext cx="195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American Colonies</a:t>
            </a:r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>
            <a:off x="6553200" y="2438400"/>
            <a:ext cx="762000" cy="1219200"/>
          </a:xfrm>
          <a:prstGeom prst="line">
            <a:avLst/>
          </a:prstGeom>
          <a:noFill/>
          <a:ln w="38100">
            <a:solidFill>
              <a:srgbClr val="CC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>
            <a:off x="6248400" y="3657600"/>
            <a:ext cx="304800" cy="1371600"/>
          </a:xfrm>
          <a:prstGeom prst="line">
            <a:avLst/>
          </a:prstGeom>
          <a:noFill/>
          <a:ln w="38100">
            <a:solidFill>
              <a:srgbClr val="CC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6248400" y="5029200"/>
            <a:ext cx="76200" cy="1066800"/>
          </a:xfrm>
          <a:prstGeom prst="line">
            <a:avLst/>
          </a:prstGeom>
          <a:noFill/>
          <a:ln w="38100">
            <a:solidFill>
              <a:srgbClr val="CC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 rot="1678191">
            <a:off x="3962400" y="47244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CC3300"/>
                </a:solidFill>
                <a:latin typeface="Times New Roman" pitchFamily="18" charset="0"/>
              </a:rPr>
              <a:t>slaves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 rot="-978961">
            <a:off x="3733800" y="2362200"/>
            <a:ext cx="3633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CC3300"/>
                </a:solidFill>
                <a:latin typeface="Times New Roman" pitchFamily="18" charset="0"/>
              </a:rPr>
              <a:t>tobacco, rice, indigo</a:t>
            </a: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6705600" y="6096000"/>
            <a:ext cx="1905000" cy="3048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 rot="-25912654">
            <a:off x="5000625" y="3667126"/>
            <a:ext cx="2192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CC3300"/>
                </a:solidFill>
                <a:latin typeface="Times New Roman" pitchFamily="18" charset="0"/>
              </a:rPr>
              <a:t>guns, textiles</a:t>
            </a: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 rot="1328423">
            <a:off x="1828800" y="49530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West Indies</a:t>
            </a: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-80963" y="814388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-80963" y="4300538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2590800" y="2895600"/>
            <a:ext cx="4572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4800" b="1">
                <a:latin typeface="Times New Roman" pitchFamily="18" charset="0"/>
              </a:rPr>
              <a:t>.</a:t>
            </a:r>
            <a:r>
              <a:rPr lang="en-US" sz="3200" b="1"/>
              <a:t> </a:t>
            </a:r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 flipH="1" flipV="1">
            <a:off x="5715000" y="5867400"/>
            <a:ext cx="1219200" cy="304800"/>
          </a:xfrm>
          <a:prstGeom prst="line">
            <a:avLst/>
          </a:prstGeom>
          <a:noFill/>
          <a:ln w="38100">
            <a:solidFill>
              <a:srgbClr val="CC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 flipH="1" flipV="1">
            <a:off x="4343400" y="5486400"/>
            <a:ext cx="1371600" cy="4572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 flipH="1" flipV="1">
            <a:off x="2438400" y="4800600"/>
            <a:ext cx="1905000" cy="6858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>
            <a:off x="2819400" y="3200400"/>
            <a:ext cx="2362200" cy="17526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V="1">
            <a:off x="2514600" y="3276600"/>
            <a:ext cx="228600" cy="15240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5181600" y="4953000"/>
            <a:ext cx="1524000" cy="11430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 rot="1175630">
            <a:off x="4495800" y="56388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slaves</a:t>
            </a:r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>
            <a:off x="6324600" y="6019800"/>
            <a:ext cx="2286000" cy="304800"/>
          </a:xfrm>
          <a:prstGeom prst="line">
            <a:avLst/>
          </a:prstGeom>
          <a:noFill/>
          <a:ln w="38100">
            <a:solidFill>
              <a:srgbClr val="CC3300"/>
            </a:solidFill>
            <a:prstDash val="dash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 rot="-19349539">
            <a:off x="3657600" y="4114800"/>
            <a:ext cx="2192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rum, iron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 rot="-4910539">
            <a:off x="2097088" y="3768725"/>
            <a:ext cx="16764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600">
                <a:solidFill>
                  <a:srgbClr val="0000FF"/>
                </a:solidFill>
                <a:latin typeface="Times New Roman" pitchFamily="18" charset="0"/>
              </a:rPr>
              <a:t>sugar, molasses</a:t>
            </a:r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 flipH="1" flipV="1">
            <a:off x="5715000" y="5943600"/>
            <a:ext cx="2743200" cy="4572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3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3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3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3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3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3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3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3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3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3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3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3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3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3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3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3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3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3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3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3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3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3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3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3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3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3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3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3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3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3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3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3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3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3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30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0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0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30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3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3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3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30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0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30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30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3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3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3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3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3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30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30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0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30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30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30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30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30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 animBg="1"/>
      <p:bldP spid="7176" grpId="0"/>
      <p:bldP spid="7177" grpId="0"/>
      <p:bldP spid="7178" grpId="0"/>
      <p:bldP spid="7179" grpId="0"/>
      <p:bldP spid="7180" grpId="0"/>
      <p:bldP spid="7181" grpId="0" animBg="1"/>
      <p:bldP spid="7182" grpId="0" animBg="1"/>
      <p:bldP spid="7183" grpId="0" animBg="1"/>
      <p:bldP spid="7185" grpId="0" animBg="1"/>
      <p:bldP spid="7186" grpId="0" animBg="1"/>
      <p:bldP spid="7187" grpId="0" animBg="1"/>
      <p:bldP spid="7188" grpId="0"/>
      <p:bldP spid="7189" grpId="0" animBg="1"/>
      <p:bldP spid="7190" grpId="0" animBg="1"/>
      <p:bldP spid="7191" grpId="0" animBg="1"/>
      <p:bldP spid="7192" grpId="0"/>
      <p:bldP spid="7193" grpId="0"/>
      <p:bldP spid="7194" grpId="0" animBg="1"/>
      <p:bldP spid="7195" grpId="0"/>
      <p:bldP spid="7196" grpId="0"/>
      <p:bldP spid="7197" grpId="0" animBg="1"/>
      <p:bldP spid="7198" grpId="0" animBg="1"/>
      <p:bldP spid="7199" grpId="0"/>
      <p:bldP spid="7200" grpId="0" animBg="1"/>
      <p:bldP spid="7201" grpId="0" animBg="1"/>
      <p:bldP spid="7202" grpId="0" animBg="1"/>
      <p:bldP spid="7204" grpId="0" animBg="1"/>
      <p:bldP spid="7205" grpId="0" animBg="1"/>
      <p:bldP spid="7206" grpId="0" animBg="1"/>
      <p:bldP spid="7207" grpId="0"/>
      <p:bldP spid="7209" grpId="0" animBg="1"/>
      <p:bldP spid="7210" grpId="0"/>
      <p:bldP spid="7211" grpId="0"/>
      <p:bldP spid="72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  <p:tag name="ISPRING_RESOURCE_PATHS_HASH_2" val="f1af8b9d1f2e9883cdbbd899a9176fe2b3c913c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149</Words>
  <Application>Microsoft Office PowerPoint</Application>
  <PresentationFormat>On-screen Show (4:3)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SeaChange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 Berlin;History Made Easy;LLC</dc:creator>
  <cp:lastModifiedBy>Stephanie Hosch</cp:lastModifiedBy>
  <cp:revision>45</cp:revision>
  <dcterms:created xsi:type="dcterms:W3CDTF">2009-11-11T14:07:25Z</dcterms:created>
  <dcterms:modified xsi:type="dcterms:W3CDTF">2016-09-01T17:23:43Z</dcterms:modified>
</cp:coreProperties>
</file>