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93" r:id="rId5"/>
    <p:sldId id="415" r:id="rId6"/>
    <p:sldId id="380" r:id="rId7"/>
    <p:sldId id="262" r:id="rId8"/>
    <p:sldId id="404" r:id="rId9"/>
    <p:sldId id="394" r:id="rId10"/>
    <p:sldId id="402" r:id="rId11"/>
    <p:sldId id="407" r:id="rId12"/>
    <p:sldId id="395" r:id="rId13"/>
    <p:sldId id="406" r:id="rId14"/>
    <p:sldId id="408" r:id="rId15"/>
    <p:sldId id="396" r:id="rId16"/>
    <p:sldId id="412" r:id="rId17"/>
    <p:sldId id="403" r:id="rId18"/>
    <p:sldId id="409" r:id="rId19"/>
    <p:sldId id="397" r:id="rId20"/>
    <p:sldId id="411" r:id="rId21"/>
    <p:sldId id="423" r:id="rId22"/>
    <p:sldId id="410" r:id="rId23"/>
    <p:sldId id="398" r:id="rId24"/>
    <p:sldId id="405" r:id="rId25"/>
    <p:sldId id="399" r:id="rId26"/>
    <p:sldId id="413" r:id="rId27"/>
    <p:sldId id="414" r:id="rId28"/>
    <p:sldId id="417" r:id="rId29"/>
    <p:sldId id="418" r:id="rId30"/>
    <p:sldId id="351" r:id="rId31"/>
    <p:sldId id="422" r:id="rId32"/>
    <p:sldId id="424" r:id="rId33"/>
    <p:sldId id="425" r:id="rId34"/>
    <p:sldId id="260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996"/>
    <a:srgbClr val="FFE80A"/>
    <a:srgbClr val="94DAD0"/>
    <a:srgbClr val="2883CE"/>
    <a:srgbClr val="E01111"/>
    <a:srgbClr val="B7DCF0"/>
    <a:srgbClr val="E00A0A"/>
    <a:srgbClr val="0A7F7A"/>
    <a:srgbClr val="A5DEF1"/>
    <a:srgbClr val="0C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http://www.teacherspayteachers.com/Product/Interactive-Social-Studies-Notebook-Kit-70-Printables-Activities-837565" TargetMode="Externa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www.teacherspayteachers.com/Store/Krista-Wallden" TargetMode="External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://www.teacherspayteachers.com/Store/Kimberly-Geswein-Fonts" TargetMode="External"/><Relationship Id="rId5" Type="http://schemas.openxmlformats.org/officeDocument/2006/relationships/hyperlink" Target="http://jwillustrations.com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JPG"/><Relationship Id="rId9" Type="http://schemas.openxmlformats.org/officeDocument/2006/relationships/hyperlink" Target="http://www.teacherspayteachers.com/Store/Khrys-Bosland" TargetMode="External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2668524" y="-2665476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2D799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1665" y="2983638"/>
            <a:ext cx="84208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B7DCF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South Sudan</a:t>
            </a:r>
            <a:endParaRPr lang="en-US" sz="10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B7DCF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991" y="1660199"/>
            <a:ext cx="10686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</a:rPr>
              <a:t>Independence of</a:t>
            </a:r>
            <a:endParaRPr lang="en-US" sz="8000" dirty="0">
              <a:solidFill>
                <a:sysClr val="windowText" lastClr="000000"/>
              </a:solidFill>
              <a:latin typeface="KG Eyes Wide Open" panose="02000506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0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5080989"/>
            <a:ext cx="10686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Political, Economic, &amp; Social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Conflicts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230" y="1666584"/>
            <a:ext cx="42194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felt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discriminated against because the 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</a:t>
            </a:r>
          </a:p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based 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Northern city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Khartoum.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2" descr="Satellite image showing geography of Sudan, source: Na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b="2299"/>
          <a:stretch/>
        </p:blipFill>
        <p:spPr bwMode="auto">
          <a:xfrm>
            <a:off x="5665694" y="228600"/>
            <a:ext cx="560594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982635" y="2191871"/>
            <a:ext cx="1075765" cy="51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88"/>
            <a:ext cx="12192000" cy="311613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2921" y="4890433"/>
            <a:ext cx="3346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Khartoum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5104" y="36185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Independence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1956, Sudan gained its independence from Great Britain, but there was still a lot of tension between the north and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Sudanese were not happy with northern rule.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1623449"/>
            <a:ext cx="33461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Sudan’s flag raised at its independence ceremony in 1956.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64" y="223542"/>
            <a:ext cx="8622484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8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8376" y="36185"/>
            <a:ext cx="80075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</a:t>
            </a:r>
            <a:r>
              <a:rPr lang="en-US" sz="9600" b="1" cap="none" spc="0" baseline="3000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Civil War 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</a:t>
            </a: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first of Sudan’s two civil wars broke out in 1955 and lasted until 1972.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finally settled on a peace agreement that lasted for 10 years.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6601" y="36185"/>
            <a:ext cx="7871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Islamic Law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began again when the northern government established Islamic law throughout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Southerners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were angered at attempts to impose Islamic law on the whole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6601" y="36185"/>
            <a:ext cx="7871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Islamic Law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Civil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war had been going on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between the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North and South for most of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Sudan’s history.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Dictator Omar al-Bashir seized power in 1989 and continued to impose radical Islamic law.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22" y="1413063"/>
            <a:ext cx="3298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ctr">
              <a:buNone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20+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of fighting have led to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displacement of over 4 million people and the deaths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1.5 million.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46" y="1166842"/>
            <a:ext cx="839884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3" y="147728"/>
            <a:ext cx="6076950" cy="408622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87" y="2556601"/>
            <a:ext cx="6350598" cy="420624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9565" y="36185"/>
            <a:ext cx="6625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Secession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2005, the northern and southern parts of Sudan signed a peace accord.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allowed the South to rule itself for six years and then vote in a referendum for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January 2011, nearly 99% of South Sudanese voters called for independence.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648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SS7CG2 The student will explain the structures of the modern governments of Africa.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how political, economic, and social conflicts resulted in the independence of South Sudan.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04" y="846202"/>
            <a:ext cx="33461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Sudan became an independent country on July 9, 2011.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165" y="223542"/>
            <a:ext cx="689316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" y="4436409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15" y="228600"/>
            <a:ext cx="9407769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7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68" y="1992781"/>
            <a:ext cx="5015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Salva Kiir Mayardit,      the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first President of South Sudan. </a:t>
            </a: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(His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trademark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hat was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gift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 former US President George W. Bush.)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1" y="223542"/>
            <a:ext cx="4836160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7928" y="36185"/>
            <a:ext cx="7108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Oil Control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there are still problems between the two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Sudan and South Sudan are tied economically by oil.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of the oil reserves are in South Sudan, but the factories, pipelines, shipping ports, etc., are in Sudan.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 descr="Map showing position of oilfileds in Sudan, source: Drilling info interna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5265906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124" y="1305341"/>
            <a:ext cx="5015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region exports billions of dollars of oil per year.</a:t>
            </a:r>
          </a:p>
          <a:p>
            <a:pPr algn="ctr"/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Southern states produce more than 80% of it, but receive only 50% of the profits, causing tensions between the two countries.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7940" y="36185"/>
            <a:ext cx="7108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Oil Control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countries continue to disagree on how to divide oil wealth and settling border disputes.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Negotiating a deal is critical to both countries’ peace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046" y="36185"/>
            <a:ext cx="11362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South Sudanese War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81295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2013, a political power struggle broke out between President Kiir and his ex-deputy Riek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Machar.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a civil war between the major ethnic groups within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Up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10,000 people are estimated to have been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killed.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More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than 800,000 people have been displaced inside South Sudan and more than 250,000 people have fled to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neighboring countries as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result of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conflict.</a:t>
            </a: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317" y="2233188"/>
            <a:ext cx="4035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Displaced people who have fled the recent fighting in South Sudan.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62" y="685800"/>
            <a:ext cx="7315200" cy="5486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4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939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Directions – Foldable</a:t>
            </a: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next page is for an Interactive Foldable.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Print out the foldable page for each 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will cut the template out along the thick outside lines.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Next, they will cut along the thin lines that divide each section, stopping at the gray rectangle.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should attach the side of the template (gray rectangle) to their notebooks.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will now be able to open up each flap and write the definitions underneath.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will write the social, political, and economic conflicts that led to South Sudan’s independence inside of each flap.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*If time allows, have students color the flaps.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98" y="123732"/>
            <a:ext cx="11728762" cy="13775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830" y="304661"/>
            <a:ext cx="118751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South Sudan’s Independence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998" y="1501254"/>
            <a:ext cx="3931920" cy="518614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9569" y="2653248"/>
            <a:ext cx="3446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Social</a:t>
            </a:r>
          </a:p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Conflicts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6409" y="1501251"/>
            <a:ext cx="3931920" cy="518614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7990" y="2653248"/>
            <a:ext cx="3446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Political</a:t>
            </a:r>
          </a:p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Conflicts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9217" y="2653248"/>
            <a:ext cx="3828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Economic</a:t>
            </a:r>
          </a:p>
          <a:p>
            <a:pPr algn="ctr"/>
            <a:r>
              <a:rPr lang="en-US" sz="5400" b="1" cap="none" spc="0" dirty="0" smtClean="0">
                <a:ln w="38100">
                  <a:noFill/>
                  <a:prstDash val="solid"/>
                </a:ln>
                <a:latin typeface="KG Second Chances Solid" panose="02000000000000000000" pitchFamily="2" charset="0"/>
              </a:rPr>
              <a:t>Conflicts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0966" y="1505221"/>
            <a:ext cx="3840373" cy="518614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752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Directions – CLOZE Notes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next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page is a handout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the students to use for note-taking during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presentation.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(*Some of the notes are captions on the picture slides.)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0" cy="560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Directions – South Sudan “Birth Announcement”</a:t>
            </a: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the students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card to announce the “birth” of South Sudan. </a:t>
            </a: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</a:t>
            </a:r>
            <a:r>
              <a:rPr lang="en-US" sz="2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box, they will write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description about how and why it was formed (include the political, social, and economic reasons).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2</a:t>
            </a:r>
            <a:r>
              <a:rPr lang="en-US" sz="2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box, they will draw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 illustration to represent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Sudan’s independence.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third box, they will write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commentary about how people in the region feel about the formation of South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Sudan. (They should include how people in the South and people in the North feel.)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624" y="0"/>
            <a:ext cx="8687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olid" panose="02000000000000000000" pitchFamily="2" charset="0"/>
              </a:rPr>
              <a:t>South Sudan’s Birth Announcement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43" y="460359"/>
            <a:ext cx="117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Create a card to announce the 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“birth” of South Sudan. 1. Write a description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about how 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why it was formed (include the political, social, and economic reasons). 2. Draw an illustration to represent the event. 3. Write a commentary about how people in the region feel about the formation of South Sudan (there should be more than one perspective).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710" y="1064441"/>
            <a:ext cx="11269014" cy="56709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6" y="6672468"/>
            <a:ext cx="2653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5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710" y="1064440"/>
            <a:ext cx="1126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It’s a</a:t>
            </a:r>
            <a:r>
              <a:rPr lang="en-US" sz="3600" dirty="0" smtClean="0">
                <a:ea typeface="KBScaredStraight" panose="02000603000000000000" pitchFamily="2" charset="0"/>
              </a:rPr>
              <a:t>___________</a:t>
            </a:r>
            <a:r>
              <a:rPr lang="en-US" sz="36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!</a:t>
            </a:r>
            <a:endParaRPr lang="en-US" sz="36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204" y="1646603"/>
            <a:ext cx="408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Date of Birth: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7417" y="2069939"/>
            <a:ext cx="3657600" cy="45168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2924" y="1231105"/>
            <a:ext cx="3383280" cy="53556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16230" y="1231105"/>
            <a:ext cx="3383280" cy="53556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924" y="6229504"/>
            <a:ext cx="170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0306" y="6146872"/>
            <a:ext cx="170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5906" y="6156538"/>
            <a:ext cx="170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0" cy="579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– S.W.B.S. Ticket Out the Door</a:t>
            </a:r>
          </a:p>
          <a:p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Give each student a SWBS Ticket Out the Door. The students will summarize South Sudan’s independence by following the format below: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Somebody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-- (South Sudan)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Wanted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– (what were they trying to do/what was the goal?)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But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– (what was the problem/what got in the way?)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So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– (what ended up happening?)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96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2231" y="0"/>
            <a:ext cx="339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S. W. B. S.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32" y="923330"/>
            <a:ext cx="5952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Somebody:</a:t>
            </a: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Wanted:</a:t>
            </a: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But: </a:t>
            </a: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So:</a:t>
            </a: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9144" y="0"/>
            <a:ext cx="339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S. W. B. S.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9790" y="923330"/>
            <a:ext cx="5952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Somebody:</a:t>
            </a: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Wanted:</a:t>
            </a: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But: </a:t>
            </a: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endParaRPr lang="en-US" sz="2000" dirty="0" smtClean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So:</a:t>
            </a: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2519" y="6602671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9135" y="365760"/>
            <a:ext cx="10972800" cy="61264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0575" y="457200"/>
            <a:ext cx="10789920" cy="5943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3690" y="457200"/>
            <a:ext cx="6564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B5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6" y="656807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726" y="1728171"/>
            <a:ext cx="10550769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you so much for downloading this file. I sincerely hope you find it helpful and that your students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learn a lot from it!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 look forward to reading your feedback in my store.</a:t>
            </a: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teach social studies topics in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creative, engaging, and hands-on ways.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of luck to you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school year,</a:t>
            </a:r>
          </a:p>
          <a:p>
            <a:r>
              <a:rPr lang="en-US" sz="3600" dirty="0" smtClean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  <a:endParaRPr lang="en-US" sz="3600" dirty="0">
              <a:solidFill>
                <a:srgbClr val="0AB5AC"/>
              </a:solidFill>
              <a:latin typeface="KG Eyes Wide Open" panose="02000506000000020004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3" y="475488"/>
            <a:ext cx="1492656" cy="1463040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24" y="3538728"/>
            <a:ext cx="2003773" cy="2651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57" y="3952046"/>
            <a:ext cx="2743200" cy="17814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1082" y="228600"/>
            <a:ext cx="11548906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666" y="344773"/>
            <a:ext cx="11302583" cy="61264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9097" y="457200"/>
            <a:ext cx="641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B5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15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3" y="431442"/>
            <a:ext cx="1306074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823" y="1663776"/>
            <a:ext cx="111554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2014 Brain Wrinkles. Your download includes a limited use license from Brain Wrinkles. The purchaser may use the resource for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600" dirty="0" smtClean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endParaRPr lang="en-US" sz="5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Copyright 2014. Brain Wrinkles. All rights reserved. Permission is granted to copy pages specifically designed for student or teacher use by the </a:t>
            </a: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).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r>
              <a:rPr lang="en-US" sz="3600" dirty="0" smtClean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  <a:endParaRPr lang="en-US" sz="3600" dirty="0">
              <a:solidFill>
                <a:srgbClr val="0AB5AC"/>
              </a:solidFill>
              <a:latin typeface="KG Eyes Wide Open" panose="02000506000000020004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797" y="5317234"/>
            <a:ext cx="1119010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2633" y="5121995"/>
            <a:ext cx="5450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308" y="5490766"/>
            <a:ext cx="921328" cy="914400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50" y="5584360"/>
            <a:ext cx="1196454" cy="77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6466" y="5501661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4" y="5489524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504664" y="3092403"/>
            <a:ext cx="6272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South Sudan CLOZE Notes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4081969" y="-8741606"/>
            <a:ext cx="6400800" cy="2431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established colonial rule of the region (Sudan) in the 19</a:t>
            </a:r>
            <a:r>
              <a:rPr lang="en-US" sz="13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ea typeface="KBScaredStraight" panose="02000603000000000000" pitchFamily="2" charset="0"/>
              </a:rPr>
              <a:t>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the British divided the region into two territories: the Arabic-speaking Muslim north, and the mostly English-speaking Christian and Animist south.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1940s, Great Britain merged the two areas together to be one nation with </a:t>
            </a:r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 and </a:t>
            </a:r>
            <a:r>
              <a:rPr lang="en-US" sz="1300" b="1" dirty="0" smtClean="0">
                <a:ea typeface="KBScaredStraight" panose="02000603000000000000" pitchFamily="2" charset="0"/>
              </a:rPr>
              <a:t>___________________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 official language.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 felt discriminated against because the  government was based in the Northern city of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ea typeface="KBScaredStraight" panose="02000603000000000000" pitchFamily="2" charset="0"/>
              </a:rPr>
              <a:t>_____</a:t>
            </a:r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Sudan gained its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from Great Britain, but there was still a lot of tension between the north and south.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</a:t>
            </a:r>
            <a:r>
              <a:rPr lang="en-US" sz="1300" b="1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Civil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first of Sudan’s two civil wars broke out in 1955 and lasted until </a:t>
            </a:r>
            <a:r>
              <a:rPr lang="en-US" sz="1300" b="1" dirty="0" smtClean="0">
                <a:ea typeface="KBScaredStraight" panose="02000603000000000000" pitchFamily="2" charset="0"/>
              </a:rPr>
              <a:t>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finally settled on a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lasted for 10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Islamic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began again when the northern government established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throughout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attempts to impose Islamic law on the whole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Dictator Omar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seized power in 1989 and continued to impose radical Islamic law.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20+ years of fighting have led to the displacement of over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the deaths of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Secession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2005, the northern and southern parts of Sudan signed a </a:t>
            </a:r>
            <a:r>
              <a:rPr lang="en-US" sz="1300" b="1" dirty="0" smtClean="0">
                <a:ea typeface="KBScaredStraight" panose="02000603000000000000" pitchFamily="2" charset="0"/>
              </a:rPr>
              <a:t>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January 2011, nearly </a:t>
            </a:r>
            <a:r>
              <a:rPr lang="en-US" sz="1300" b="1" dirty="0" smtClean="0">
                <a:ea typeface="KBScaredStraight" panose="02000603000000000000" pitchFamily="2" charset="0"/>
              </a:rPr>
              <a:t>_______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South Sudanese voters called for independence.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Sudan became an independent country on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Salva Kiir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the first President of South Sudan.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Control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of the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are in South Sudan, but the factories,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shipping ports, etc., are in Sudan.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region exports billions of dollars of oil per year.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Southern states produce more than </a:t>
            </a:r>
            <a:r>
              <a:rPr lang="en-US" sz="1300" b="1" dirty="0" smtClean="0">
                <a:ea typeface="KBScaredStraight" panose="02000603000000000000" pitchFamily="2" charset="0"/>
              </a:rPr>
              <a:t>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it, but receive only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causing tensions between the two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Negotiating a deal is critical to both countries’ </a:t>
            </a:r>
            <a:r>
              <a:rPr lang="en-US" sz="1300" b="1" dirty="0" smtClean="0">
                <a:ea typeface="KBScaredStraight" panose="02000603000000000000" pitchFamily="2" charset="0"/>
              </a:rPr>
              <a:t>_____________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Sudanese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ea typeface="KBScaredStraight" panose="02000603000000000000" pitchFamily="2" charset="0"/>
              </a:rPr>
              <a:t>__________________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a political power struggle broke out between President Kiir and his ex-deputy Riek Machar.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a civil war between the major </a:t>
            </a:r>
            <a:r>
              <a:rPr lang="en-US" sz="1300" b="1" dirty="0">
                <a:ea typeface="KBScaredStraight" panose="02000603000000000000" pitchFamily="2" charset="0"/>
              </a:rPr>
              <a:t>______________________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within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328660" y="2815406"/>
            <a:ext cx="62720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South Sudan CLOZE Notes</a:t>
            </a:r>
          </a:p>
          <a:p>
            <a:pPr algn="ctr"/>
            <a:r>
              <a:rPr lang="en-US" sz="3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  <a:endParaRPr lang="en-US" sz="3600" b="1" cap="none" spc="0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4117003" y="-8541550"/>
            <a:ext cx="6400800" cy="2391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established colonial rule of the region (Sudan) in the 19</a:t>
            </a:r>
            <a:r>
              <a:rPr lang="en-US" sz="13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1924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the British divided the region into two territories: the Arabic-speaking Muslim north, and the mostly English-speaking Christian and Animist south.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1940s, Great Britain merged the two areas together to be one nation with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northern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 and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Arabic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as the official language.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 felt discriminated against because the  government was based in the Northern city of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Khartoum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1956,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Sudan gained its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independence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from Great Britain, but there was still a lot of tension between the north and south.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</a:t>
            </a:r>
            <a:r>
              <a:rPr lang="en-US" sz="1300" b="1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Civil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first of Sudan’s two civil wars broke out in 1955 and lasted until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1972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finally settled on a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peace agreement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lasted for 10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Islamic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began again when the northern government established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Islamic law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throughout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Southerners were angered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attempts to impose Islamic law on the whole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Dictator Omar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al-Bashir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seized power in 1989 and continued to impose radical Islamic law.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20+ years of fighting have led to the displacement of over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 million people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the deaths of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1.5 million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Secession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2005, the northern and southern parts of Sudan signed a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peace accord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January 2011, nearly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99%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South Sudanese voters called for independence.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Sudan became an independent country on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July 9, 2011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Salva Kiir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Mayardit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the first President of South Sudan.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Control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of the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oil reserves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are in South Sudan, but the factories,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pipelines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shipping ports, etc., are in Sudan.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region exports billions of dollars of oil per year. 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Southern states produce more than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80%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of it, but receive only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50% of the profits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causing tensions between the two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Negotiating a deal is critical to both countries’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peace</a:t>
            </a:r>
            <a:r>
              <a:rPr lang="en-US" sz="1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Sudanese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December 2013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a political power struggle broke out between President Kiir and his ex-deputy Riek Machar.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a civil war between the major </a:t>
            </a:r>
            <a:r>
              <a:rPr lang="en-US" sz="1300" b="1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</a:t>
            </a:r>
            <a:r>
              <a:rPr lang="en-US" sz="1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within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/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26" name="Picture 2" descr="http://upload.wikimedia.org/wikipedia/commons/1/1c/LocationSudan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88" y="685800"/>
            <a:ext cx="605522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0032" y="2229689"/>
            <a:ext cx="4798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Sudan</a:t>
            </a: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3820" y="6308348"/>
            <a:ext cx="47984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Before 2011</a:t>
            </a: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4577" y="36185"/>
            <a:ext cx="831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Colonization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established colonial rule of the region (Sudan) in the 19</a:t>
            </a:r>
            <a:r>
              <a:rPr lang="en-US" sz="36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1924, the British divided the region into two territories: the Arabic-speaking Muslim north, and the mostly English-speaking Christian and Animist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9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 descr="Map showing Ethnicity of Sudan, source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 bwMode="auto">
          <a:xfrm>
            <a:off x="5860269" y="166623"/>
            <a:ext cx="5514109" cy="65247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3229" y="653477"/>
            <a:ext cx="42194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northern region is home to mainly Arab-speaking Muslims. But in the southern region, there is no dominate culture. The Dinka and Nuer are the largest of nearly 200 ethnic groups.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2668524" y="-2679789"/>
            <a:ext cx="6858000" cy="121889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FE80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94DA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0676" y="36185"/>
            <a:ext cx="75829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E80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One Nation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E80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1940s, Great Britain merged the two areas together to be one nation with a northern government and Arabic as the official language.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Southern Sudan was shut out of the new government.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2229</Words>
  <Application>Microsoft Office PowerPoint</Application>
  <PresentationFormat>Widescreen</PresentationFormat>
  <Paragraphs>444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141</cp:revision>
  <dcterms:created xsi:type="dcterms:W3CDTF">2014-07-30T01:34:37Z</dcterms:created>
  <dcterms:modified xsi:type="dcterms:W3CDTF">2016-08-24T18:58:32Z</dcterms:modified>
</cp:coreProperties>
</file>