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311" r:id="rId5"/>
    <p:sldId id="316" r:id="rId6"/>
    <p:sldId id="264" r:id="rId7"/>
    <p:sldId id="265" r:id="rId8"/>
    <p:sldId id="317" r:id="rId9"/>
    <p:sldId id="331" r:id="rId10"/>
    <p:sldId id="336" r:id="rId11"/>
    <p:sldId id="332" r:id="rId12"/>
    <p:sldId id="340" r:id="rId13"/>
    <p:sldId id="337" r:id="rId14"/>
    <p:sldId id="333" r:id="rId15"/>
    <p:sldId id="338" r:id="rId16"/>
    <p:sldId id="334" r:id="rId17"/>
    <p:sldId id="335" r:id="rId18"/>
    <p:sldId id="339" r:id="rId19"/>
    <p:sldId id="361" r:id="rId20"/>
    <p:sldId id="373" r:id="rId21"/>
    <p:sldId id="266" r:id="rId22"/>
    <p:sldId id="358" r:id="rId23"/>
    <p:sldId id="322" r:id="rId24"/>
    <p:sldId id="329" r:id="rId25"/>
    <p:sldId id="357" r:id="rId26"/>
    <p:sldId id="324" r:id="rId27"/>
    <p:sldId id="326" r:id="rId28"/>
    <p:sldId id="273" r:id="rId29"/>
    <p:sldId id="330" r:id="rId30"/>
    <p:sldId id="328" r:id="rId31"/>
    <p:sldId id="323" r:id="rId32"/>
    <p:sldId id="327" r:id="rId33"/>
    <p:sldId id="318" r:id="rId34"/>
    <p:sldId id="355" r:id="rId35"/>
    <p:sldId id="362" r:id="rId36"/>
    <p:sldId id="341" r:id="rId37"/>
    <p:sldId id="352" r:id="rId38"/>
    <p:sldId id="363" r:id="rId39"/>
    <p:sldId id="356" r:id="rId40"/>
    <p:sldId id="360" r:id="rId41"/>
    <p:sldId id="319" r:id="rId42"/>
    <p:sldId id="342" r:id="rId43"/>
    <p:sldId id="350" r:id="rId44"/>
    <p:sldId id="364" r:id="rId45"/>
    <p:sldId id="351" r:id="rId46"/>
    <p:sldId id="353" r:id="rId47"/>
    <p:sldId id="354" r:id="rId48"/>
    <p:sldId id="320" r:id="rId49"/>
    <p:sldId id="343" r:id="rId50"/>
    <p:sldId id="347" r:id="rId51"/>
    <p:sldId id="344" r:id="rId52"/>
    <p:sldId id="348" r:id="rId53"/>
    <p:sldId id="345" r:id="rId54"/>
    <p:sldId id="349" r:id="rId55"/>
    <p:sldId id="346" r:id="rId56"/>
    <p:sldId id="371" r:id="rId57"/>
    <p:sldId id="366" r:id="rId58"/>
    <p:sldId id="370" r:id="rId59"/>
    <p:sldId id="367" r:id="rId60"/>
    <p:sldId id="369" r:id="rId61"/>
    <p:sldId id="259" r:id="rId62"/>
    <p:sldId id="260" r:id="rId6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1A1D"/>
    <a:srgbClr val="A5DEF1"/>
    <a:srgbClr val="AABB38"/>
    <a:srgbClr val="3B2314"/>
    <a:srgbClr val="0CA2A0"/>
    <a:srgbClr val="23408E"/>
    <a:srgbClr val="BAF6F4"/>
    <a:srgbClr val="FFCC25"/>
    <a:srgbClr val="F58322"/>
    <a:srgbClr val="D6DC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5" d="100"/>
          <a:sy n="65" d="100"/>
        </p:scale>
        <p:origin x="66" y="2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75DAB3-BF39-4680-8AD9-6C129AC27D92}" type="datetimeFigureOut">
              <a:rPr lang="en-US" smtClean="0"/>
              <a:t>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8F994-76C3-4803-BA58-DAC7BC034B96}" type="slidenum">
              <a:rPr lang="en-US" smtClean="0"/>
              <a:t>‹#›</a:t>
            </a:fld>
            <a:endParaRPr lang="en-US"/>
          </a:p>
        </p:txBody>
      </p:sp>
    </p:spTree>
    <p:extLst>
      <p:ext uri="{BB962C8B-B14F-4D97-AF65-F5344CB8AC3E}">
        <p14:creationId xmlns:p14="http://schemas.microsoft.com/office/powerpoint/2010/main" val="1999674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75DAB3-BF39-4680-8AD9-6C129AC27D92}" type="datetimeFigureOut">
              <a:rPr lang="en-US" smtClean="0"/>
              <a:t>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8F994-76C3-4803-BA58-DAC7BC034B96}" type="slidenum">
              <a:rPr lang="en-US" smtClean="0"/>
              <a:t>‹#›</a:t>
            </a:fld>
            <a:endParaRPr lang="en-US"/>
          </a:p>
        </p:txBody>
      </p:sp>
    </p:spTree>
    <p:extLst>
      <p:ext uri="{BB962C8B-B14F-4D97-AF65-F5344CB8AC3E}">
        <p14:creationId xmlns:p14="http://schemas.microsoft.com/office/powerpoint/2010/main" val="1887828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75DAB3-BF39-4680-8AD9-6C129AC27D92}" type="datetimeFigureOut">
              <a:rPr lang="en-US" smtClean="0"/>
              <a:t>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8F994-76C3-4803-BA58-DAC7BC034B96}" type="slidenum">
              <a:rPr lang="en-US" smtClean="0"/>
              <a:t>‹#›</a:t>
            </a:fld>
            <a:endParaRPr lang="en-US"/>
          </a:p>
        </p:txBody>
      </p:sp>
    </p:spTree>
    <p:extLst>
      <p:ext uri="{BB962C8B-B14F-4D97-AF65-F5344CB8AC3E}">
        <p14:creationId xmlns:p14="http://schemas.microsoft.com/office/powerpoint/2010/main" val="3154003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75DAB3-BF39-4680-8AD9-6C129AC27D92}" type="datetimeFigureOut">
              <a:rPr lang="en-US" smtClean="0"/>
              <a:t>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8F994-76C3-4803-BA58-DAC7BC034B96}" type="slidenum">
              <a:rPr lang="en-US" smtClean="0"/>
              <a:t>‹#›</a:t>
            </a:fld>
            <a:endParaRPr lang="en-US"/>
          </a:p>
        </p:txBody>
      </p:sp>
    </p:spTree>
    <p:extLst>
      <p:ext uri="{BB962C8B-B14F-4D97-AF65-F5344CB8AC3E}">
        <p14:creationId xmlns:p14="http://schemas.microsoft.com/office/powerpoint/2010/main" val="3646892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75DAB3-BF39-4680-8AD9-6C129AC27D92}" type="datetimeFigureOut">
              <a:rPr lang="en-US" smtClean="0"/>
              <a:t>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8F994-76C3-4803-BA58-DAC7BC034B96}" type="slidenum">
              <a:rPr lang="en-US" smtClean="0"/>
              <a:t>‹#›</a:t>
            </a:fld>
            <a:endParaRPr lang="en-US"/>
          </a:p>
        </p:txBody>
      </p:sp>
    </p:spTree>
    <p:extLst>
      <p:ext uri="{BB962C8B-B14F-4D97-AF65-F5344CB8AC3E}">
        <p14:creationId xmlns:p14="http://schemas.microsoft.com/office/powerpoint/2010/main" val="2707661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75DAB3-BF39-4680-8AD9-6C129AC27D92}" type="datetimeFigureOut">
              <a:rPr lang="en-US" smtClean="0"/>
              <a:t>2/27/2017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58F994-76C3-4803-BA58-DAC7BC034B96}" type="slidenum">
              <a:rPr lang="en-US" smtClean="0"/>
              <a:t>‹#›</a:t>
            </a:fld>
            <a:endParaRPr lang="en-US"/>
          </a:p>
        </p:txBody>
      </p:sp>
    </p:spTree>
    <p:extLst>
      <p:ext uri="{BB962C8B-B14F-4D97-AF65-F5344CB8AC3E}">
        <p14:creationId xmlns:p14="http://schemas.microsoft.com/office/powerpoint/2010/main" val="2466385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75DAB3-BF39-4680-8AD9-6C129AC27D92}" type="datetimeFigureOut">
              <a:rPr lang="en-US" smtClean="0"/>
              <a:t>2/27/2017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58F994-76C3-4803-BA58-DAC7BC034B96}" type="slidenum">
              <a:rPr lang="en-US" smtClean="0"/>
              <a:t>‹#›</a:t>
            </a:fld>
            <a:endParaRPr lang="en-US"/>
          </a:p>
        </p:txBody>
      </p:sp>
    </p:spTree>
    <p:extLst>
      <p:ext uri="{BB962C8B-B14F-4D97-AF65-F5344CB8AC3E}">
        <p14:creationId xmlns:p14="http://schemas.microsoft.com/office/powerpoint/2010/main" val="2121057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75DAB3-BF39-4680-8AD9-6C129AC27D92}" type="datetimeFigureOut">
              <a:rPr lang="en-US" smtClean="0"/>
              <a:t>2/27/2017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58F994-76C3-4803-BA58-DAC7BC034B96}" type="slidenum">
              <a:rPr lang="en-US" smtClean="0"/>
              <a:t>‹#›</a:t>
            </a:fld>
            <a:endParaRPr lang="en-US"/>
          </a:p>
        </p:txBody>
      </p:sp>
    </p:spTree>
    <p:extLst>
      <p:ext uri="{BB962C8B-B14F-4D97-AF65-F5344CB8AC3E}">
        <p14:creationId xmlns:p14="http://schemas.microsoft.com/office/powerpoint/2010/main" val="2762073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75DAB3-BF39-4680-8AD9-6C129AC27D92}" type="datetimeFigureOut">
              <a:rPr lang="en-US" smtClean="0"/>
              <a:t>2/27/2017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58F994-76C3-4803-BA58-DAC7BC034B96}" type="slidenum">
              <a:rPr lang="en-US" smtClean="0"/>
              <a:t>‹#›</a:t>
            </a:fld>
            <a:endParaRPr lang="en-US"/>
          </a:p>
        </p:txBody>
      </p:sp>
    </p:spTree>
    <p:extLst>
      <p:ext uri="{BB962C8B-B14F-4D97-AF65-F5344CB8AC3E}">
        <p14:creationId xmlns:p14="http://schemas.microsoft.com/office/powerpoint/2010/main" val="2553051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75DAB3-BF39-4680-8AD9-6C129AC27D92}" type="datetimeFigureOut">
              <a:rPr lang="en-US" smtClean="0"/>
              <a:t>2/27/2017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58F994-76C3-4803-BA58-DAC7BC034B96}" type="slidenum">
              <a:rPr lang="en-US" smtClean="0"/>
              <a:t>‹#›</a:t>
            </a:fld>
            <a:endParaRPr lang="en-US"/>
          </a:p>
        </p:txBody>
      </p:sp>
    </p:spTree>
    <p:extLst>
      <p:ext uri="{BB962C8B-B14F-4D97-AF65-F5344CB8AC3E}">
        <p14:creationId xmlns:p14="http://schemas.microsoft.com/office/powerpoint/2010/main" val="47599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75DAB3-BF39-4680-8AD9-6C129AC27D92}" type="datetimeFigureOut">
              <a:rPr lang="en-US" smtClean="0"/>
              <a:t>2/27/2017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58F994-76C3-4803-BA58-DAC7BC034B96}" type="slidenum">
              <a:rPr lang="en-US" smtClean="0"/>
              <a:t>‹#›</a:t>
            </a:fld>
            <a:endParaRPr lang="en-US"/>
          </a:p>
        </p:txBody>
      </p:sp>
    </p:spTree>
    <p:extLst>
      <p:ext uri="{BB962C8B-B14F-4D97-AF65-F5344CB8AC3E}">
        <p14:creationId xmlns:p14="http://schemas.microsoft.com/office/powerpoint/2010/main" val="2249791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75DAB3-BF39-4680-8AD9-6C129AC27D92}" type="datetimeFigureOut">
              <a:rPr lang="en-US" smtClean="0"/>
              <a:t>2/27/2017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58F994-76C3-4803-BA58-DAC7BC034B96}" type="slidenum">
              <a:rPr lang="en-US" smtClean="0"/>
              <a:t>‹#›</a:t>
            </a:fld>
            <a:endParaRPr lang="en-US"/>
          </a:p>
        </p:txBody>
      </p:sp>
    </p:spTree>
    <p:extLst>
      <p:ext uri="{BB962C8B-B14F-4D97-AF65-F5344CB8AC3E}">
        <p14:creationId xmlns:p14="http://schemas.microsoft.com/office/powerpoint/2010/main" val="13904543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www.brainpop.com/socialstudies/culture/diwali/" TargetMode="External"/><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nVKK-WVW2uw" TargetMode="External"/><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www.youtube.com/watch?v=RgQ4eCc38dM" TargetMode="External"/><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hyperlink" Target="http://www.biography.com/people/confucius-9254926/videos/confucius-mini-biography-24134723904"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www.teacherspayteachers.com/Store/Brain-Wrinkles"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6" y="0"/>
            <a:ext cx="12192000" cy="6858000"/>
          </a:xfrm>
          <a:prstGeom prst="rect">
            <a:avLst/>
          </a:prstGeom>
          <a:blipFill dpi="0" rotWithShape="1">
            <a:blip r:embed="rId2"/>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112135" y="-228600"/>
            <a:ext cx="7972023" cy="7315200"/>
          </a:xfrm>
          <a:prstGeom prst="ellipse">
            <a:avLst/>
          </a:prstGeom>
          <a:solidFill>
            <a:srgbClr val="931A1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8" y="5204693"/>
            <a:ext cx="12192000" cy="1200329"/>
          </a:xfrm>
          <a:prstGeom prst="rect">
            <a:avLst/>
          </a:prstGeom>
          <a:solidFill>
            <a:srgbClr val="A5DEF1"/>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93958" y="887671"/>
            <a:ext cx="7404078" cy="3785652"/>
          </a:xfrm>
          <a:prstGeom prst="rect">
            <a:avLst/>
          </a:prstGeom>
          <a:noFill/>
        </p:spPr>
        <p:txBody>
          <a:bodyPr wrap="none" lIns="91440" tIns="45720" rIns="91440" bIns="45720">
            <a:spAutoFit/>
          </a:bodyPr>
          <a:lstStyle/>
          <a:p>
            <a:pPr algn="ctr"/>
            <a:r>
              <a:rPr lang="en-US" sz="12000" b="1" cap="none" spc="0" dirty="0" smtClean="0">
                <a:ln w="28575">
                  <a:solidFill>
                    <a:sysClr val="windowText" lastClr="000000"/>
                  </a:solidFill>
                  <a:prstDash val="solid"/>
                </a:ln>
                <a:solidFill>
                  <a:srgbClr val="A5DEF1"/>
                </a:solidFill>
                <a:effectLst>
                  <a:outerShdw blurRad="38100" dist="22860" dir="5400000" algn="tl" rotWithShape="0">
                    <a:srgbClr val="000000">
                      <a:alpha val="30000"/>
                    </a:srgbClr>
                  </a:outerShdw>
                </a:effectLst>
                <a:latin typeface="KG Second Chances Solid" panose="02000000000000000000" pitchFamily="2" charset="0"/>
              </a:rPr>
              <a:t>Asia’s</a:t>
            </a:r>
          </a:p>
          <a:p>
            <a:pPr algn="ctr"/>
            <a:r>
              <a:rPr lang="en-US" sz="12000" b="1" cap="none" spc="0" dirty="0" smtClean="0">
                <a:ln w="28575">
                  <a:solidFill>
                    <a:sysClr val="windowText" lastClr="000000"/>
                  </a:solidFill>
                  <a:prstDash val="solid"/>
                </a:ln>
                <a:solidFill>
                  <a:srgbClr val="A5DEF1"/>
                </a:solidFill>
                <a:effectLst>
                  <a:outerShdw blurRad="38100" dist="22860" dir="5400000" algn="tl" rotWithShape="0">
                    <a:srgbClr val="000000">
                      <a:alpha val="30000"/>
                    </a:srgbClr>
                  </a:outerShdw>
                </a:effectLst>
                <a:latin typeface="KG Second Chances Solid" panose="02000000000000000000" pitchFamily="2" charset="0"/>
              </a:rPr>
              <a:t>Religions</a:t>
            </a:r>
            <a:endParaRPr lang="en-US" sz="12000" b="1" cap="none" spc="0" dirty="0">
              <a:ln w="28575">
                <a:solidFill>
                  <a:sysClr val="windowText" lastClr="000000"/>
                </a:solidFill>
                <a:prstDash val="solid"/>
              </a:ln>
              <a:solidFill>
                <a:srgbClr val="A5DEF1"/>
              </a:solidFill>
              <a:effectLst>
                <a:outerShdw blurRad="38100" dist="22860" dir="5400000" algn="tl" rotWithShape="0">
                  <a:srgbClr val="000000">
                    <a:alpha val="30000"/>
                  </a:srgbClr>
                </a:outerShdw>
              </a:effectLst>
              <a:latin typeface="KG Second Chances Solid" panose="02000000000000000000" pitchFamily="2" charset="0"/>
            </a:endParaRPr>
          </a:p>
        </p:txBody>
      </p:sp>
      <p:sp>
        <p:nvSpPr>
          <p:cNvPr id="8" name="TextBox 7"/>
          <p:cNvSpPr txBox="1"/>
          <p:nvPr/>
        </p:nvSpPr>
        <p:spPr>
          <a:xfrm>
            <a:off x="-12" y="5266249"/>
            <a:ext cx="12192000" cy="1138773"/>
          </a:xfrm>
          <a:prstGeom prst="rect">
            <a:avLst/>
          </a:prstGeom>
          <a:noFill/>
        </p:spPr>
        <p:txBody>
          <a:bodyPr wrap="square" rtlCol="0">
            <a:spAutoFit/>
          </a:bodyPr>
          <a:lstStyle/>
          <a:p>
            <a:pPr algn="ctr"/>
            <a:r>
              <a:rPr lang="en-US" sz="3400" dirty="0" smtClean="0">
                <a:latin typeface="KBScaredStraight" panose="02000603000000000000" pitchFamily="2" charset="0"/>
                <a:ea typeface="KBScaredStraight" panose="02000603000000000000" pitchFamily="2" charset="0"/>
              </a:rPr>
              <a:t>Buddhism</a:t>
            </a:r>
            <a:r>
              <a:rPr lang="en-US" sz="3400" dirty="0">
                <a:latin typeface="KBScaredStraight" panose="02000603000000000000" pitchFamily="2" charset="0"/>
                <a:ea typeface="KBScaredStraight" panose="02000603000000000000" pitchFamily="2" charset="0"/>
              </a:rPr>
              <a:t>, Hinduism, Islam, </a:t>
            </a:r>
            <a:r>
              <a:rPr lang="en-US" sz="3400" dirty="0" smtClean="0">
                <a:latin typeface="KBScaredStraight" panose="02000603000000000000" pitchFamily="2" charset="0"/>
                <a:ea typeface="KBScaredStraight" panose="02000603000000000000" pitchFamily="2" charset="0"/>
              </a:rPr>
              <a:t>Shintoism, </a:t>
            </a:r>
          </a:p>
          <a:p>
            <a:pPr algn="ctr"/>
            <a:r>
              <a:rPr lang="en-US" sz="3400" dirty="0" smtClean="0">
                <a:latin typeface="KBScaredStraight" panose="02000603000000000000" pitchFamily="2" charset="0"/>
                <a:ea typeface="KBScaredStraight" panose="02000603000000000000" pitchFamily="2" charset="0"/>
              </a:rPr>
              <a:t>&amp; </a:t>
            </a:r>
            <a:r>
              <a:rPr lang="en-US" sz="3400" dirty="0">
                <a:latin typeface="KBScaredStraight" panose="02000603000000000000" pitchFamily="2" charset="0"/>
                <a:ea typeface="KBScaredStraight" panose="02000603000000000000" pitchFamily="2" charset="0"/>
              </a:rPr>
              <a:t>the </a:t>
            </a:r>
            <a:r>
              <a:rPr lang="en-US" sz="3400" dirty="0" smtClean="0">
                <a:latin typeface="KBScaredStraight" panose="02000603000000000000" pitchFamily="2" charset="0"/>
                <a:ea typeface="KBScaredStraight" panose="02000603000000000000" pitchFamily="2" charset="0"/>
              </a:rPr>
              <a:t>Philosophy </a:t>
            </a:r>
            <a:r>
              <a:rPr lang="en-US" sz="3400" dirty="0">
                <a:latin typeface="KBScaredStraight" panose="02000603000000000000" pitchFamily="2" charset="0"/>
                <a:ea typeface="KBScaredStraight" panose="02000603000000000000" pitchFamily="2" charset="0"/>
              </a:rPr>
              <a:t>of Confucianism</a:t>
            </a:r>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91217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1"/>
            <a:ext cx="12192000" cy="6858001"/>
          </a:xfrm>
          <a:prstGeom prst="rect">
            <a:avLst/>
          </a:prstGeom>
          <a:solidFill>
            <a:srgbClr val="931A1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2493" y="0"/>
            <a:ext cx="9144000" cy="6858000"/>
          </a:xfrm>
          <a:prstGeom prst="rect">
            <a:avLst/>
          </a:prstGeom>
          <a:ln>
            <a:solidFill>
              <a:schemeClr val="tx1"/>
            </a:solidFill>
          </a:ln>
          <a:effectLst>
            <a:outerShdw blurRad="292100" dist="139700" dir="2700000" algn="tl" rotWithShape="0">
              <a:srgbClr val="333333">
                <a:alpha val="65000"/>
              </a:srgbClr>
            </a:outerShdw>
          </a:effectLst>
        </p:spPr>
      </p:pic>
      <p:sp>
        <p:nvSpPr>
          <p:cNvPr id="6" name="TextBox 5"/>
          <p:cNvSpPr txBox="1"/>
          <p:nvPr/>
        </p:nvSpPr>
        <p:spPr>
          <a:xfrm>
            <a:off x="1674055" y="182880"/>
            <a:ext cx="9186203" cy="400110"/>
          </a:xfrm>
          <a:prstGeom prst="rect">
            <a:avLst/>
          </a:prstGeom>
          <a:noFill/>
        </p:spPr>
        <p:txBody>
          <a:bodyPr wrap="square" rtlCol="0">
            <a:spAutoFit/>
          </a:bodyPr>
          <a:lstStyle/>
          <a:p>
            <a:pPr algn="ctr"/>
            <a:r>
              <a:rPr lang="en-US" sz="2000" dirty="0" smtClean="0">
                <a:latin typeface="KBScaredStraight" panose="02000603000000000000" pitchFamily="2" charset="0"/>
                <a:ea typeface="KBScaredStraight" panose="02000603000000000000" pitchFamily="2" charset="0"/>
              </a:rPr>
              <a:t>Akshardham Temple in Delhi – World’s Largest Hindu Temple</a:t>
            </a:r>
            <a:endParaRPr lang="en-US" sz="20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4795015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332" y="-1"/>
            <a:ext cx="10396025" cy="6858001"/>
          </a:xfrm>
          <a:prstGeom prst="rect">
            <a:avLst/>
          </a:prstGeom>
          <a:solidFill>
            <a:srgbClr val="A5DEF1">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5643" y="-75654"/>
            <a:ext cx="10400713" cy="1446550"/>
          </a:xfrm>
          <a:prstGeom prst="rect">
            <a:avLst/>
          </a:prstGeom>
          <a:noFill/>
        </p:spPr>
        <p:txBody>
          <a:bodyPr wrap="square" lIns="91440" tIns="45720" rIns="91440" bIns="45720">
            <a:spAutoFit/>
          </a:bodyPr>
          <a:lstStyle/>
          <a:p>
            <a:pPr algn="ctr"/>
            <a:r>
              <a:rPr lang="en-US" sz="8800" b="1" cap="none" spc="0" dirty="0" smtClean="0">
                <a:ln w="28575">
                  <a:solidFill>
                    <a:sysClr val="windowText" lastClr="000000"/>
                  </a:solidFill>
                  <a:prstDash val="solid"/>
                </a:ln>
                <a:solidFill>
                  <a:srgbClr val="931A1D"/>
                </a:solidFill>
                <a:effectLst>
                  <a:outerShdw blurRad="38100" dist="22860" dir="5400000" algn="tl" rotWithShape="0">
                    <a:srgbClr val="000000">
                      <a:alpha val="30000"/>
                    </a:srgbClr>
                  </a:outerShdw>
                </a:effectLst>
                <a:latin typeface="KG Second Chances Solid" panose="02000000000000000000" pitchFamily="2" charset="0"/>
              </a:rPr>
              <a:t>Basic Beliefs</a:t>
            </a:r>
          </a:p>
        </p:txBody>
      </p:sp>
      <p:sp>
        <p:nvSpPr>
          <p:cNvPr id="8" name="TextBox 7"/>
          <p:cNvSpPr txBox="1"/>
          <p:nvPr/>
        </p:nvSpPr>
        <p:spPr>
          <a:xfrm>
            <a:off x="895642" y="1311573"/>
            <a:ext cx="10283482" cy="6001643"/>
          </a:xfrm>
          <a:prstGeom prst="rect">
            <a:avLst/>
          </a:prstGeom>
          <a:noFill/>
        </p:spPr>
        <p:txBody>
          <a:bodyPr wrap="square" rtlCol="0">
            <a:spAutoFit/>
          </a:bodyPr>
          <a:lstStyle/>
          <a:p>
            <a:pPr marL="571500" indent="-571500">
              <a:buFont typeface="Arial" panose="020B0604020202020204" pitchFamily="34" charset="0"/>
              <a:buChar char="•"/>
            </a:pPr>
            <a:r>
              <a:rPr lang="en-US" sz="2400" dirty="0" smtClean="0">
                <a:latin typeface="KBScaredStraight" panose="02000603000000000000" pitchFamily="2" charset="0"/>
                <a:ea typeface="KBScaredStraight" panose="02000603000000000000" pitchFamily="2" charset="0"/>
              </a:rPr>
              <a:t>Hinduism does not come from the teachings of one man.</a:t>
            </a:r>
          </a:p>
          <a:p>
            <a:pPr marL="571500" indent="-571500">
              <a:buFont typeface="Arial" panose="020B0604020202020204" pitchFamily="34" charset="0"/>
              <a:buChar char="•"/>
            </a:pPr>
            <a:r>
              <a:rPr lang="en-US" sz="2400" dirty="0" smtClean="0">
                <a:latin typeface="KBScaredStraight" panose="02000603000000000000" pitchFamily="2" charset="0"/>
                <a:ea typeface="KBScaredStraight" panose="02000603000000000000" pitchFamily="2" charset="0"/>
              </a:rPr>
              <a:t>It is based on the religion practiced by the Aryans.</a:t>
            </a:r>
          </a:p>
          <a:p>
            <a:pPr marL="1028700" lvl="1" indent="-571500">
              <a:buFont typeface="Arial" panose="020B0604020202020204" pitchFamily="34" charset="0"/>
              <a:buChar char="•"/>
            </a:pPr>
            <a:r>
              <a:rPr lang="en-US" sz="2400" dirty="0" smtClean="0">
                <a:latin typeface="KBScaredStraight" panose="02000603000000000000" pitchFamily="2" charset="0"/>
                <a:ea typeface="KBScaredStraight" panose="02000603000000000000" pitchFamily="2" charset="0"/>
              </a:rPr>
              <a:t>Aryan priests followed complicated </a:t>
            </a:r>
            <a:r>
              <a:rPr lang="en-US" sz="2400" dirty="0">
                <a:latin typeface="KBScaredStraight" panose="02000603000000000000" pitchFamily="2" charset="0"/>
                <a:ea typeface="KBScaredStraight" panose="02000603000000000000" pitchFamily="2" charset="0"/>
              </a:rPr>
              <a:t>p</a:t>
            </a:r>
            <a:r>
              <a:rPr lang="en-US" sz="2400" dirty="0" smtClean="0">
                <a:latin typeface="KBScaredStraight" panose="02000603000000000000" pitchFamily="2" charset="0"/>
                <a:ea typeface="KBScaredStraight" panose="02000603000000000000" pitchFamily="2" charset="0"/>
              </a:rPr>
              <a:t>rayers, rituals, and hymns known as The Vedas.</a:t>
            </a:r>
          </a:p>
          <a:p>
            <a:pPr marL="1028700" lvl="1" indent="-571500">
              <a:buFont typeface="Arial" panose="020B0604020202020204" pitchFamily="34" charset="0"/>
              <a:buChar char="•"/>
            </a:pPr>
            <a:endParaRPr lang="en-US" sz="1600" dirty="0" smtClean="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400" dirty="0" smtClean="0">
                <a:latin typeface="KBScaredStraight" panose="02000603000000000000" pitchFamily="2" charset="0"/>
                <a:ea typeface="KBScaredStraight" panose="02000603000000000000" pitchFamily="2" charset="0"/>
              </a:rPr>
              <a:t>Today, there is not one single text that Hindus consider sacred, rather there are many like The Vedas that teach Hindus proper behavior.</a:t>
            </a:r>
          </a:p>
          <a:p>
            <a:pPr marL="571500" indent="-571500">
              <a:buFont typeface="Arial" panose="020B0604020202020204" pitchFamily="34" charset="0"/>
              <a:buChar char="•"/>
            </a:pPr>
            <a:endParaRPr lang="en-US" sz="1600" dirty="0" smtClean="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400" dirty="0" smtClean="0">
                <a:latin typeface="KBScaredStraight" panose="02000603000000000000" pitchFamily="2" charset="0"/>
                <a:ea typeface="KBScaredStraight" panose="02000603000000000000" pitchFamily="2" charset="0"/>
              </a:rPr>
              <a:t>Hinduism is polytheistic, meaning that Hindus worship many gods and goddesses.</a:t>
            </a:r>
          </a:p>
          <a:p>
            <a:pPr marL="571500" indent="-571500">
              <a:buFont typeface="Arial" panose="020B0604020202020204" pitchFamily="34" charset="0"/>
              <a:buChar char="•"/>
            </a:pPr>
            <a:endParaRPr lang="en-US" sz="1600" dirty="0" smtClean="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400" dirty="0" smtClean="0">
                <a:latin typeface="KBScaredStraight" panose="02000603000000000000" pitchFamily="2" charset="0"/>
                <a:ea typeface="KBScaredStraight" panose="02000603000000000000" pitchFamily="2" charset="0"/>
              </a:rPr>
              <a:t>Hindus believe that all living beings have souls (animals as well as people).</a:t>
            </a:r>
          </a:p>
          <a:p>
            <a:pPr marL="1028700" lvl="1" indent="-571500">
              <a:buFont typeface="Arial" panose="020B0604020202020204" pitchFamily="34" charset="0"/>
              <a:buChar char="•"/>
            </a:pPr>
            <a:r>
              <a:rPr lang="en-US" sz="2400" dirty="0" smtClean="0">
                <a:latin typeface="KBScaredStraight" panose="02000603000000000000" pitchFamily="2" charset="0"/>
                <a:ea typeface="KBScaredStraight" panose="02000603000000000000" pitchFamily="2" charset="0"/>
              </a:rPr>
              <a:t>Some animals, like the cow, are especially sacred, and many Hindus are vegetarians.</a:t>
            </a:r>
          </a:p>
          <a:p>
            <a:pPr marL="571500" indent="-571500">
              <a:buFont typeface="Arial" panose="020B0604020202020204" pitchFamily="34" charset="0"/>
              <a:buChar char="•"/>
            </a:pPr>
            <a:endParaRPr lang="en-US" sz="2200" dirty="0">
              <a:latin typeface="KBScaredStraight" panose="02000603000000000000" pitchFamily="2" charset="0"/>
              <a:ea typeface="KBScaredStraight" panose="02000603000000000000" pitchFamily="2" charset="0"/>
            </a:endParaRPr>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1156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1"/>
            <a:ext cx="12192000" cy="6858001"/>
          </a:xfrm>
          <a:prstGeom prst="rect">
            <a:avLst/>
          </a:prstGeom>
          <a:solidFill>
            <a:srgbClr val="931A1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6469" y="0"/>
            <a:ext cx="7659061" cy="68580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271339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1"/>
            <a:ext cx="12192000" cy="6858001"/>
          </a:xfrm>
          <a:prstGeom prst="rect">
            <a:avLst/>
          </a:prstGeom>
          <a:solidFill>
            <a:srgbClr val="931A1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272" y="-2"/>
            <a:ext cx="10315456" cy="6858000"/>
          </a:xfrm>
          <a:prstGeom prst="rect">
            <a:avLst/>
          </a:prstGeom>
        </p:spPr>
      </p:pic>
      <p:sp>
        <p:nvSpPr>
          <p:cNvPr id="7" name="TextBox 6"/>
          <p:cNvSpPr txBox="1"/>
          <p:nvPr/>
        </p:nvSpPr>
        <p:spPr>
          <a:xfrm>
            <a:off x="1167618" y="0"/>
            <a:ext cx="9186203" cy="400110"/>
          </a:xfrm>
          <a:prstGeom prst="rect">
            <a:avLst/>
          </a:prstGeom>
          <a:noFill/>
        </p:spPr>
        <p:txBody>
          <a:bodyPr wrap="square" rtlCol="0">
            <a:spAutoFit/>
          </a:bodyPr>
          <a:lstStyle/>
          <a:p>
            <a:r>
              <a:rPr lang="en-US" sz="2000" dirty="0" smtClean="0">
                <a:solidFill>
                  <a:schemeClr val="bg1"/>
                </a:solidFill>
                <a:latin typeface="KBScaredStraight" panose="02000603000000000000" pitchFamily="2" charset="0"/>
                <a:ea typeface="KBScaredStraight" panose="02000603000000000000" pitchFamily="2" charset="0"/>
              </a:rPr>
              <a:t>Diwali “Festival of Lights” – Hindu Celebration in India</a:t>
            </a:r>
            <a:endParaRPr lang="en-US" sz="2000" dirty="0">
              <a:solidFill>
                <a:schemeClr val="bg1"/>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931835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332" y="-1"/>
            <a:ext cx="10396025" cy="6858001"/>
          </a:xfrm>
          <a:prstGeom prst="rect">
            <a:avLst/>
          </a:prstGeom>
          <a:solidFill>
            <a:srgbClr val="A5DEF1">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5643" y="-75654"/>
            <a:ext cx="10400713" cy="1446550"/>
          </a:xfrm>
          <a:prstGeom prst="rect">
            <a:avLst/>
          </a:prstGeom>
          <a:noFill/>
        </p:spPr>
        <p:txBody>
          <a:bodyPr wrap="square" lIns="91440" tIns="45720" rIns="91440" bIns="45720">
            <a:spAutoFit/>
          </a:bodyPr>
          <a:lstStyle/>
          <a:p>
            <a:pPr algn="ctr"/>
            <a:r>
              <a:rPr lang="en-US" sz="8800" b="1" cap="none" spc="0" dirty="0" smtClean="0">
                <a:ln w="28575">
                  <a:solidFill>
                    <a:sysClr val="windowText" lastClr="000000"/>
                  </a:solidFill>
                  <a:prstDash val="solid"/>
                </a:ln>
                <a:solidFill>
                  <a:srgbClr val="931A1D"/>
                </a:solidFill>
                <a:effectLst>
                  <a:outerShdw blurRad="38100" dist="22860" dir="5400000" algn="tl" rotWithShape="0">
                    <a:srgbClr val="000000">
                      <a:alpha val="30000"/>
                    </a:srgbClr>
                  </a:outerShdw>
                </a:effectLst>
                <a:latin typeface="KG Second Chances Solid" panose="02000000000000000000" pitchFamily="2" charset="0"/>
              </a:rPr>
              <a:t>Reincarnation</a:t>
            </a:r>
          </a:p>
        </p:txBody>
      </p:sp>
      <p:sp>
        <p:nvSpPr>
          <p:cNvPr id="8" name="TextBox 7"/>
          <p:cNvSpPr txBox="1"/>
          <p:nvPr/>
        </p:nvSpPr>
        <p:spPr>
          <a:xfrm>
            <a:off x="895642" y="1311573"/>
            <a:ext cx="10283482" cy="5893921"/>
          </a:xfrm>
          <a:prstGeom prst="rect">
            <a:avLst/>
          </a:prstGeom>
          <a:noFill/>
        </p:spPr>
        <p:txBody>
          <a:bodyPr wrap="square" rtlCol="0">
            <a:spAutoFit/>
          </a:bodyPr>
          <a:lstStyle/>
          <a:p>
            <a:pPr marL="571500" indent="-571500">
              <a:buFont typeface="Arial" panose="020B0604020202020204" pitchFamily="34" charset="0"/>
              <a:buChar char="•"/>
            </a:pPr>
            <a:r>
              <a:rPr lang="en-US" sz="3100" dirty="0" smtClean="0">
                <a:latin typeface="KBScaredStraight" panose="02000603000000000000" pitchFamily="2" charset="0"/>
                <a:ea typeface="KBScaredStraight" panose="02000603000000000000" pitchFamily="2" charset="0"/>
              </a:rPr>
              <a:t>All Hindus believe in reincarnation, the idea that the soul does not die with the body, but enters the body of another being (human or animal).</a:t>
            </a:r>
          </a:p>
          <a:p>
            <a:pPr marL="1028700" lvl="1" indent="-571500">
              <a:buFont typeface="Arial" panose="020B0604020202020204" pitchFamily="34" charset="0"/>
              <a:buChar char="•"/>
            </a:pPr>
            <a:r>
              <a:rPr lang="en-US" sz="3100" dirty="0" smtClean="0">
                <a:latin typeface="KBScaredStraight" panose="02000603000000000000" pitchFamily="2" charset="0"/>
                <a:ea typeface="KBScaredStraight" panose="02000603000000000000" pitchFamily="2" charset="0"/>
              </a:rPr>
              <a:t>The type of life a person leads determines what the next life will be like.</a:t>
            </a:r>
          </a:p>
          <a:p>
            <a:pPr marL="1028700" lvl="1" indent="-571500">
              <a:buFont typeface="Arial" panose="020B0604020202020204" pitchFamily="34" charset="0"/>
              <a:buChar char="•"/>
            </a:pPr>
            <a:r>
              <a:rPr lang="en-US" sz="3100" dirty="0" smtClean="0">
                <a:latin typeface="KBScaredStraight" panose="02000603000000000000" pitchFamily="2" charset="0"/>
                <a:ea typeface="KBScaredStraight" panose="02000603000000000000" pitchFamily="2" charset="0"/>
              </a:rPr>
              <a:t>A soul is reincarnated over and over again until it is good enough to achieve </a:t>
            </a:r>
            <a:r>
              <a:rPr lang="en-US" sz="3100" i="1" dirty="0" smtClean="0">
                <a:latin typeface="KBScaredStraight" panose="02000603000000000000" pitchFamily="2" charset="0"/>
                <a:ea typeface="KBScaredStraight" panose="02000603000000000000" pitchFamily="2" charset="0"/>
              </a:rPr>
              <a:t>moksha</a:t>
            </a:r>
            <a:r>
              <a:rPr lang="en-US" sz="3100" dirty="0" smtClean="0">
                <a:latin typeface="KBScaredStraight" panose="02000603000000000000" pitchFamily="2" charset="0"/>
                <a:ea typeface="KBScaredStraight" panose="02000603000000000000" pitchFamily="2" charset="0"/>
              </a:rPr>
              <a:t> (freedom from the cycle).</a:t>
            </a:r>
          </a:p>
          <a:p>
            <a:pPr marL="571500" indent="-571500">
              <a:buFont typeface="Arial" panose="020B0604020202020204" pitchFamily="34" charset="0"/>
              <a:buChar char="•"/>
            </a:pPr>
            <a:endParaRPr lang="en-US" sz="31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100" dirty="0" smtClean="0">
                <a:latin typeface="KBScaredStraight" panose="02000603000000000000" pitchFamily="2" charset="0"/>
                <a:ea typeface="KBScaredStraight" panose="02000603000000000000" pitchFamily="2" charset="0"/>
              </a:rPr>
              <a:t>Hindus also believe that each person’s </a:t>
            </a:r>
            <a:r>
              <a:rPr lang="en-US" sz="3100" i="1" dirty="0" smtClean="0">
                <a:latin typeface="KBScaredStraight" panose="02000603000000000000" pitchFamily="2" charset="0"/>
                <a:ea typeface="KBScaredStraight" panose="02000603000000000000" pitchFamily="2" charset="0"/>
              </a:rPr>
              <a:t>karma</a:t>
            </a:r>
            <a:r>
              <a:rPr lang="en-US" sz="3100" dirty="0" smtClean="0">
                <a:latin typeface="KBScaredStraight" panose="02000603000000000000" pitchFamily="2" charset="0"/>
                <a:ea typeface="KBScaredStraight" panose="02000603000000000000" pitchFamily="2" charset="0"/>
              </a:rPr>
              <a:t>, or good or bad behavior, determines his fate.</a:t>
            </a:r>
          </a:p>
          <a:p>
            <a:pPr marL="571500" indent="-571500">
              <a:buFont typeface="Arial" panose="020B0604020202020204" pitchFamily="34" charset="0"/>
              <a:buChar char="•"/>
            </a:pPr>
            <a:endParaRPr lang="en-US" sz="3600" dirty="0">
              <a:latin typeface="KBScaredStraight" panose="02000603000000000000" pitchFamily="2" charset="0"/>
              <a:ea typeface="KBScaredStraight" panose="02000603000000000000" pitchFamily="2" charset="0"/>
            </a:endParaRPr>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65349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1"/>
            <a:ext cx="12192000" cy="6858001"/>
          </a:xfrm>
          <a:prstGeom prst="rect">
            <a:avLst/>
          </a:prstGeom>
          <a:solidFill>
            <a:srgbClr val="931A1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6995" y="-2"/>
            <a:ext cx="6938010" cy="6858000"/>
          </a:xfrm>
          <a:prstGeom prst="rect">
            <a:avLst/>
          </a:prstGeom>
          <a:ln>
            <a:solidFill>
              <a:schemeClr val="tx1"/>
            </a:solidFill>
          </a:ln>
          <a:effectLst>
            <a:outerShdw blurRad="292100" dist="139700" dir="2700000" algn="tl" rotWithShape="0">
              <a:srgbClr val="333333">
                <a:alpha val="65000"/>
              </a:srgbClr>
            </a:outerShdw>
          </a:effectLst>
        </p:spPr>
      </p:pic>
      <p:sp>
        <p:nvSpPr>
          <p:cNvPr id="7" name="TextBox 6"/>
          <p:cNvSpPr txBox="1"/>
          <p:nvPr/>
        </p:nvSpPr>
        <p:spPr>
          <a:xfrm>
            <a:off x="1167618" y="0"/>
            <a:ext cx="10100604" cy="400110"/>
          </a:xfrm>
          <a:prstGeom prst="rect">
            <a:avLst/>
          </a:prstGeom>
          <a:noFill/>
        </p:spPr>
        <p:txBody>
          <a:bodyPr wrap="square" rtlCol="0">
            <a:spAutoFit/>
          </a:bodyPr>
          <a:lstStyle/>
          <a:p>
            <a:pPr algn="ctr"/>
            <a:r>
              <a:rPr lang="en-US" sz="2000" dirty="0" smtClean="0">
                <a:latin typeface="KBScaredStraight" panose="02000603000000000000" pitchFamily="2" charset="0"/>
                <a:ea typeface="KBScaredStraight" panose="02000603000000000000" pitchFamily="2" charset="0"/>
              </a:rPr>
              <a:t>Statue of Shiva (Hindu Deity) – 65 Ft. Tall</a:t>
            </a:r>
            <a:endParaRPr lang="en-US" sz="20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5147691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332" y="-1"/>
            <a:ext cx="10396025" cy="6858001"/>
          </a:xfrm>
          <a:prstGeom prst="rect">
            <a:avLst/>
          </a:prstGeom>
          <a:solidFill>
            <a:srgbClr val="A5DEF1">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5643" y="-75654"/>
            <a:ext cx="10400713" cy="1446550"/>
          </a:xfrm>
          <a:prstGeom prst="rect">
            <a:avLst/>
          </a:prstGeom>
          <a:noFill/>
        </p:spPr>
        <p:txBody>
          <a:bodyPr wrap="square" lIns="91440" tIns="45720" rIns="91440" bIns="45720">
            <a:spAutoFit/>
          </a:bodyPr>
          <a:lstStyle/>
          <a:p>
            <a:pPr algn="ctr"/>
            <a:r>
              <a:rPr lang="en-US" sz="8800" b="1" cap="none" spc="0" dirty="0" smtClean="0">
                <a:ln w="28575">
                  <a:solidFill>
                    <a:sysClr val="windowText" lastClr="000000"/>
                  </a:solidFill>
                  <a:prstDash val="solid"/>
                </a:ln>
                <a:solidFill>
                  <a:srgbClr val="931A1D"/>
                </a:solidFill>
                <a:effectLst>
                  <a:outerShdw blurRad="38100" dist="22860" dir="5400000" algn="tl" rotWithShape="0">
                    <a:srgbClr val="000000">
                      <a:alpha val="30000"/>
                    </a:srgbClr>
                  </a:outerShdw>
                </a:effectLst>
                <a:latin typeface="KG Second Chances Solid" panose="02000000000000000000" pitchFamily="2" charset="0"/>
              </a:rPr>
              <a:t>Caste System</a:t>
            </a:r>
          </a:p>
        </p:txBody>
      </p:sp>
      <p:sp>
        <p:nvSpPr>
          <p:cNvPr id="8" name="TextBox 7"/>
          <p:cNvSpPr txBox="1"/>
          <p:nvPr/>
        </p:nvSpPr>
        <p:spPr>
          <a:xfrm>
            <a:off x="895642" y="1311573"/>
            <a:ext cx="10283482" cy="5693866"/>
          </a:xfrm>
          <a:prstGeom prst="rect">
            <a:avLst/>
          </a:prstGeom>
          <a:noFill/>
        </p:spPr>
        <p:txBody>
          <a:bodyPr wrap="square" rtlCol="0">
            <a:spAutoFit/>
          </a:bodyPr>
          <a:lstStyle/>
          <a:p>
            <a:pPr marL="571500" indent="-57150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Hindus live by the caste system (a belief that social class is hereditary and does not change throughout a person’s life).</a:t>
            </a:r>
          </a:p>
          <a:p>
            <a:pPr marL="1028700" lvl="1" indent="-57150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The only way to change castes is to be born into a different one in the next life.</a:t>
            </a:r>
          </a:p>
          <a:p>
            <a:pPr marL="571500" indent="-571500">
              <a:buFont typeface="Arial" panose="020B0604020202020204" pitchFamily="34" charset="0"/>
              <a:buChar char="•"/>
            </a:pPr>
            <a:endParaRPr lang="en-US" sz="2800" dirty="0" smtClean="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There are also divisions within each caste.</a:t>
            </a:r>
          </a:p>
          <a:p>
            <a:pPr marL="571500" indent="-571500">
              <a:buFont typeface="Arial" panose="020B0604020202020204" pitchFamily="34" charset="0"/>
              <a:buChar char="•"/>
            </a:pPr>
            <a:endParaRPr lang="en-US" sz="2800" dirty="0" smtClean="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Traditional families would not let their children marry someone from another caste.</a:t>
            </a:r>
          </a:p>
          <a:p>
            <a:pPr marL="571500" indent="-571500">
              <a:buFont typeface="Arial" panose="020B0604020202020204" pitchFamily="34" charset="0"/>
              <a:buChar char="•"/>
            </a:pPr>
            <a:endParaRPr lang="en-US" sz="2800" dirty="0" smtClean="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Many jobs in India are still awarded based on caste connections.</a:t>
            </a:r>
            <a:endParaRPr lang="en-US" sz="2800" dirty="0">
              <a:latin typeface="KBScaredStraight" panose="02000603000000000000" pitchFamily="2" charset="0"/>
              <a:ea typeface="KBScaredStraight" panose="02000603000000000000" pitchFamily="2" charset="0"/>
            </a:endParaRPr>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7331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332" y="-1"/>
            <a:ext cx="10396025" cy="6858001"/>
          </a:xfrm>
          <a:prstGeom prst="rect">
            <a:avLst/>
          </a:prstGeom>
          <a:solidFill>
            <a:srgbClr val="A5DEF1">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5643" y="-75654"/>
            <a:ext cx="10400713" cy="1446550"/>
          </a:xfrm>
          <a:prstGeom prst="rect">
            <a:avLst/>
          </a:prstGeom>
          <a:noFill/>
        </p:spPr>
        <p:txBody>
          <a:bodyPr wrap="square" lIns="91440" tIns="45720" rIns="91440" bIns="45720">
            <a:spAutoFit/>
          </a:bodyPr>
          <a:lstStyle/>
          <a:p>
            <a:pPr algn="ctr"/>
            <a:r>
              <a:rPr lang="en-US" sz="8800" b="1" cap="none" spc="0" dirty="0" smtClean="0">
                <a:ln w="28575">
                  <a:solidFill>
                    <a:sysClr val="windowText" lastClr="000000"/>
                  </a:solidFill>
                  <a:prstDash val="solid"/>
                </a:ln>
                <a:solidFill>
                  <a:srgbClr val="931A1D"/>
                </a:solidFill>
                <a:effectLst>
                  <a:outerShdw blurRad="38100" dist="22860" dir="5400000" algn="tl" rotWithShape="0">
                    <a:srgbClr val="000000">
                      <a:alpha val="30000"/>
                    </a:srgbClr>
                  </a:outerShdw>
                </a:effectLst>
                <a:latin typeface="KG Second Chances Solid" panose="02000000000000000000" pitchFamily="2" charset="0"/>
              </a:rPr>
              <a:t>Caste System</a:t>
            </a:r>
          </a:p>
        </p:txBody>
      </p:sp>
      <p:sp>
        <p:nvSpPr>
          <p:cNvPr id="8" name="TextBox 7"/>
          <p:cNvSpPr txBox="1"/>
          <p:nvPr/>
        </p:nvSpPr>
        <p:spPr>
          <a:xfrm>
            <a:off x="895642" y="1311573"/>
            <a:ext cx="10283482" cy="4955203"/>
          </a:xfrm>
          <a:prstGeom prst="rect">
            <a:avLst/>
          </a:prstGeom>
          <a:noFill/>
        </p:spPr>
        <p:txBody>
          <a:bodyPr wrap="square" rtlCol="0">
            <a:spAutoFit/>
          </a:bodyPr>
          <a:lstStyle/>
          <a:p>
            <a:pPr marL="571500" indent="-57150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The caste system divides people </a:t>
            </a:r>
            <a:r>
              <a:rPr lang="en-US" sz="2800" dirty="0" smtClean="0">
                <a:latin typeface="KBScaredStraight" panose="02000603000000000000" pitchFamily="2" charset="0"/>
                <a:ea typeface="KBScaredStraight" panose="02000603000000000000" pitchFamily="2" charset="0"/>
              </a:rPr>
              <a:t>into </a:t>
            </a:r>
            <a:r>
              <a:rPr lang="en-US" sz="2800" dirty="0">
                <a:latin typeface="KBScaredStraight" panose="02000603000000000000" pitchFamily="2" charset="0"/>
                <a:ea typeface="KBScaredStraight" panose="02000603000000000000" pitchFamily="2" charset="0"/>
              </a:rPr>
              <a:t>4 main classes:</a:t>
            </a:r>
          </a:p>
          <a:p>
            <a:pPr marL="1028700" lvl="1" indent="-571500">
              <a:buFont typeface="+mj-lt"/>
              <a:buAutoNum type="arabicPeriod"/>
            </a:pPr>
            <a:r>
              <a:rPr lang="en-US" sz="2800" dirty="0">
                <a:latin typeface="KBScaredStraight" panose="02000603000000000000" pitchFamily="2" charset="0"/>
                <a:ea typeface="KBScaredStraight" panose="02000603000000000000" pitchFamily="2" charset="0"/>
              </a:rPr>
              <a:t>Brahmans (</a:t>
            </a:r>
            <a:r>
              <a:rPr lang="en-US" sz="2800" dirty="0" smtClean="0">
                <a:latin typeface="KBScaredStraight" panose="02000603000000000000" pitchFamily="2" charset="0"/>
                <a:ea typeface="KBScaredStraight" panose="02000603000000000000" pitchFamily="2" charset="0"/>
              </a:rPr>
              <a:t>priests and wise men) – highest class</a:t>
            </a:r>
          </a:p>
          <a:p>
            <a:pPr marL="1028700" lvl="1" indent="-571500">
              <a:buFont typeface="+mj-lt"/>
              <a:buAutoNum type="arabicPeriod"/>
            </a:pPr>
            <a:r>
              <a:rPr lang="en-US" sz="2800" dirty="0" err="1" smtClean="0">
                <a:latin typeface="KBScaredStraight" panose="02000603000000000000" pitchFamily="2" charset="0"/>
                <a:ea typeface="KBScaredStraight" panose="02000603000000000000" pitchFamily="2" charset="0"/>
              </a:rPr>
              <a:t>Kashatriyas</a:t>
            </a:r>
            <a:r>
              <a:rPr lang="en-US" sz="2800" dirty="0" smtClean="0">
                <a:latin typeface="KBScaredStraight" panose="02000603000000000000" pitchFamily="2" charset="0"/>
                <a:ea typeface="KBScaredStraight" panose="02000603000000000000" pitchFamily="2" charset="0"/>
              </a:rPr>
              <a:t> (warriors, rulers, soldiers) – next class</a:t>
            </a:r>
          </a:p>
          <a:p>
            <a:pPr marL="1028700" lvl="1" indent="-571500">
              <a:buFont typeface="+mj-lt"/>
              <a:buAutoNum type="arabicPeriod"/>
            </a:pPr>
            <a:r>
              <a:rPr lang="en-US" sz="2800" dirty="0" err="1" smtClean="0">
                <a:latin typeface="KBScaredStraight" panose="02000603000000000000" pitchFamily="2" charset="0"/>
                <a:ea typeface="KBScaredStraight" panose="02000603000000000000" pitchFamily="2" charset="0"/>
              </a:rPr>
              <a:t>Vaishyas</a:t>
            </a:r>
            <a:r>
              <a:rPr lang="en-US" sz="2800" dirty="0" smtClean="0">
                <a:latin typeface="KBScaredStraight" panose="02000603000000000000" pitchFamily="2" charset="0"/>
                <a:ea typeface="KBScaredStraight" panose="02000603000000000000" pitchFamily="2" charset="0"/>
              </a:rPr>
              <a:t> (merchants, traders, small farmers) – third</a:t>
            </a:r>
          </a:p>
          <a:p>
            <a:pPr marL="1028700" lvl="1" indent="-571500">
              <a:buFont typeface="+mj-lt"/>
              <a:buAutoNum type="arabicPeriod"/>
            </a:pPr>
            <a:r>
              <a:rPr lang="en-US" sz="2800" dirty="0" err="1" smtClean="0">
                <a:latin typeface="KBScaredStraight" panose="02000603000000000000" pitchFamily="2" charset="0"/>
                <a:ea typeface="KBScaredStraight" panose="02000603000000000000" pitchFamily="2" charset="0"/>
              </a:rPr>
              <a:t>Shudras</a:t>
            </a:r>
            <a:r>
              <a:rPr lang="en-US" sz="2800" dirty="0" smtClean="0">
                <a:latin typeface="KBScaredStraight" panose="02000603000000000000" pitchFamily="2" charset="0"/>
                <a:ea typeface="KBScaredStraight" panose="02000603000000000000" pitchFamily="2" charset="0"/>
              </a:rPr>
              <a:t> (peasants and field workers) – last class</a:t>
            </a:r>
          </a:p>
          <a:p>
            <a:endParaRPr lang="en-US" sz="2800" dirty="0" smtClean="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A fifth caste is considered even lower, the untouchables or pariahs, who do work that no one else would do.</a:t>
            </a:r>
            <a:endParaRPr lang="en-US" sz="28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600" dirty="0">
              <a:latin typeface="KBScaredStraight" panose="02000603000000000000" pitchFamily="2" charset="0"/>
              <a:ea typeface="KBScaredStraight" panose="02000603000000000000" pitchFamily="2" charset="0"/>
            </a:endParaRPr>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12191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1"/>
            <a:ext cx="12192000" cy="6858001"/>
          </a:xfrm>
          <a:prstGeom prst="rect">
            <a:avLst/>
          </a:prstGeom>
          <a:solidFill>
            <a:srgbClr val="931A1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9829" y="0"/>
            <a:ext cx="7292341" cy="68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949887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1"/>
            <a:ext cx="12192000" cy="6858001"/>
          </a:xfrm>
          <a:prstGeom prst="rect">
            <a:avLst/>
          </a:prstGeom>
          <a:solidFill>
            <a:srgbClr val="931A1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4485" y="0"/>
            <a:ext cx="9443029" cy="6858000"/>
          </a:xfrm>
          <a:prstGeom prst="rect">
            <a:avLst/>
          </a:prstGeom>
          <a:ln>
            <a:solidFill>
              <a:schemeClr val="tx1"/>
            </a:solidFill>
          </a:ln>
          <a:effectLst>
            <a:outerShdw blurRad="292100" dist="139700" dir="2700000" algn="tl" rotWithShape="0">
              <a:srgbClr val="333333">
                <a:alpha val="65000"/>
              </a:srgbClr>
            </a:outerShdw>
          </a:effectLst>
        </p:spPr>
      </p:pic>
      <p:sp>
        <p:nvSpPr>
          <p:cNvPr id="10" name="TextBox 9"/>
          <p:cNvSpPr txBox="1"/>
          <p:nvPr/>
        </p:nvSpPr>
        <p:spPr>
          <a:xfrm>
            <a:off x="1167618" y="0"/>
            <a:ext cx="10100604" cy="400110"/>
          </a:xfrm>
          <a:prstGeom prst="rect">
            <a:avLst/>
          </a:prstGeom>
          <a:noFill/>
        </p:spPr>
        <p:txBody>
          <a:bodyPr wrap="square" rtlCol="0">
            <a:spAutoFit/>
          </a:bodyPr>
          <a:lstStyle/>
          <a:p>
            <a:r>
              <a:rPr lang="en-US" sz="2000" dirty="0" smtClean="0">
                <a:latin typeface="KBScaredStraight" panose="02000603000000000000" pitchFamily="2" charset="0"/>
                <a:ea typeface="KBScaredStraight" panose="02000603000000000000" pitchFamily="2" charset="0"/>
              </a:rPr>
              <a:t>             School of Untouchables – Early 1900s</a:t>
            </a:r>
            <a:endParaRPr lang="en-US" sz="2000" dirty="0">
              <a:latin typeface="KBScaredStraight" panose="02000603000000000000" pitchFamily="2" charset="0"/>
              <a:ea typeface="KBScaredStraight" panose="02000603000000000000" pitchFamily="2" charset="0"/>
            </a:endParaRPr>
          </a:p>
        </p:txBody>
      </p:sp>
      <p:sp>
        <p:nvSpPr>
          <p:cNvPr id="4" name="TextBox 3"/>
          <p:cNvSpPr txBox="1"/>
          <p:nvPr/>
        </p:nvSpPr>
        <p:spPr>
          <a:xfrm>
            <a:off x="103703" y="4611469"/>
            <a:ext cx="1536838" cy="954107"/>
          </a:xfrm>
          <a:prstGeom prst="rect">
            <a:avLst/>
          </a:prstGeom>
          <a:noFill/>
        </p:spPr>
        <p:txBody>
          <a:bodyPr wrap="square" rtlCol="0">
            <a:spAutoFit/>
          </a:bodyPr>
          <a:lstStyle/>
          <a:p>
            <a:r>
              <a:rPr lang="en-US" sz="2800" b="1" dirty="0" smtClean="0">
                <a:solidFill>
                  <a:schemeClr val="bg1"/>
                </a:solidFill>
                <a:hlinkClick r:id="rId3"/>
              </a:rPr>
              <a:t>Diwali Video</a:t>
            </a:r>
            <a:endParaRPr lang="en-US" sz="2800" b="1" dirty="0">
              <a:solidFill>
                <a:schemeClr val="bg1"/>
              </a:solidFill>
            </a:endParaRPr>
          </a:p>
        </p:txBody>
      </p:sp>
    </p:spTree>
    <p:extLst>
      <p:ext uri="{BB962C8B-B14F-4D97-AF65-F5344CB8AC3E}">
        <p14:creationId xmlns:p14="http://schemas.microsoft.com/office/powerpoint/2010/main" val="23054013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6437" y="0"/>
            <a:ext cx="11211950" cy="5376728"/>
          </a:xfrm>
          <a:prstGeom prst="rect">
            <a:avLst/>
          </a:prstGeom>
        </p:spPr>
        <p:txBody>
          <a:bodyPr wrap="square">
            <a:spAutoFit/>
          </a:bodyPr>
          <a:lstStyle/>
          <a:p>
            <a:pPr>
              <a:lnSpc>
                <a:spcPct val="107000"/>
              </a:lnSpc>
              <a:spcAft>
                <a:spcPts val="800"/>
              </a:spcAft>
            </a:pPr>
            <a:endParaRPr lang="en-US" sz="1400" dirty="0" smtClean="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US" sz="4400" dirty="0" smtClean="0">
                <a:latin typeface="KG Second Chances Solid" panose="02000000000000000000" pitchFamily="2" charset="0"/>
              </a:rPr>
              <a:t>Standards</a:t>
            </a:r>
            <a:endParaRPr lang="en-US" sz="4400" dirty="0">
              <a:latin typeface="KG Second Chances Solid" panose="02000000000000000000" pitchFamily="2" charset="0"/>
            </a:endParaRPr>
          </a:p>
          <a:p>
            <a:endParaRPr lang="en-US" sz="4400" dirty="0"/>
          </a:p>
          <a:p>
            <a:r>
              <a:rPr lang="en-US" sz="3200" b="1" dirty="0">
                <a:latin typeface="KBScaredStraight" panose="02000603000000000000" pitchFamily="2" charset="0"/>
                <a:ea typeface="KBScaredStraight" panose="02000603000000000000" pitchFamily="2" charset="0"/>
              </a:rPr>
              <a:t>SS7G12 The student will analyze the diverse cultures of the people who live in Southern and Eastern Asia. </a:t>
            </a:r>
            <a:endParaRPr lang="en-US" sz="3200" dirty="0">
              <a:latin typeface="KBScaredStraight" panose="02000603000000000000" pitchFamily="2" charset="0"/>
              <a:ea typeface="KBScaredStraight" panose="02000603000000000000" pitchFamily="2" charset="0"/>
            </a:endParaRPr>
          </a:p>
          <a:p>
            <a:r>
              <a:rPr lang="en-US" sz="3200" dirty="0">
                <a:latin typeface="KBScaredStraight" panose="02000603000000000000" pitchFamily="2" charset="0"/>
                <a:ea typeface="KBScaredStraight" panose="02000603000000000000" pitchFamily="2" charset="0"/>
              </a:rPr>
              <a:t>a. Explain the differences between an ethnic group and a religious group. </a:t>
            </a:r>
          </a:p>
          <a:p>
            <a:r>
              <a:rPr lang="en-US" sz="3200" dirty="0">
                <a:latin typeface="KBScaredStraight" panose="02000603000000000000" pitchFamily="2" charset="0"/>
                <a:ea typeface="KBScaredStraight" panose="02000603000000000000" pitchFamily="2" charset="0"/>
              </a:rPr>
              <a:t>b. Compare and contrast the prominent religions in Southern and Eastern Asia: Buddhism, Hinduism, Islam, Shintoism and the philosophy of Confucianism. </a:t>
            </a:r>
          </a:p>
        </p:txBody>
      </p:sp>
    </p:spTree>
    <p:extLst>
      <p:ext uri="{BB962C8B-B14F-4D97-AF65-F5344CB8AC3E}">
        <p14:creationId xmlns:p14="http://schemas.microsoft.com/office/powerpoint/2010/main" val="42623326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60363" y="766763"/>
            <a:ext cx="11071274" cy="5486400"/>
          </a:xfrm>
          <a:prstGeom prst="ellipse">
            <a:avLst/>
          </a:prstGeom>
          <a:solidFill>
            <a:srgbClr val="A5DEF1">
              <a:alpha val="95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165803" y="2228671"/>
            <a:ext cx="9860393" cy="2400657"/>
          </a:xfrm>
          <a:prstGeom prst="rect">
            <a:avLst/>
          </a:prstGeom>
          <a:noFill/>
        </p:spPr>
        <p:txBody>
          <a:bodyPr wrap="none" lIns="91440" tIns="45720" rIns="91440" bIns="45720">
            <a:spAutoFit/>
          </a:bodyPr>
          <a:lstStyle/>
          <a:p>
            <a:pPr algn="ctr"/>
            <a:r>
              <a:rPr lang="en-US" sz="15000" b="1" cap="none" spc="0" dirty="0" smtClean="0">
                <a:ln w="28575">
                  <a:solidFill>
                    <a:sysClr val="windowText" lastClr="000000"/>
                  </a:solidFill>
                  <a:prstDash val="solid"/>
                </a:ln>
                <a:solidFill>
                  <a:srgbClr val="931A1D"/>
                </a:solidFill>
                <a:effectLst>
                  <a:outerShdw blurRad="38100" dist="22860" dir="5400000" algn="tl" rotWithShape="0">
                    <a:srgbClr val="000000">
                      <a:alpha val="30000"/>
                    </a:srgbClr>
                  </a:outerShdw>
                </a:effectLst>
                <a:latin typeface="KG Second Chances Solid" panose="02000000000000000000" pitchFamily="2" charset="0"/>
              </a:rPr>
              <a:t>Buddhism</a:t>
            </a:r>
            <a:endParaRPr lang="en-US" sz="15000" b="1" cap="none" spc="0" dirty="0">
              <a:ln w="28575">
                <a:solidFill>
                  <a:sysClr val="windowText" lastClr="000000"/>
                </a:solidFill>
                <a:prstDash val="solid"/>
              </a:ln>
              <a:solidFill>
                <a:srgbClr val="931A1D"/>
              </a:solidFill>
              <a:effectLst>
                <a:outerShdw blurRad="38100" dist="22860" dir="5400000" algn="tl" rotWithShape="0">
                  <a:srgbClr val="000000">
                    <a:alpha val="30000"/>
                  </a:srgbClr>
                </a:outerShdw>
              </a:effectLst>
              <a:latin typeface="KG Second Chances Solid" panose="02000000000000000000" pitchFamily="2" charset="0"/>
            </a:endParaRPr>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02716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332" y="-1"/>
            <a:ext cx="10396025" cy="6858001"/>
          </a:xfrm>
          <a:prstGeom prst="rect">
            <a:avLst/>
          </a:prstGeom>
          <a:solidFill>
            <a:srgbClr val="A5DEF1">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5643" y="-75654"/>
            <a:ext cx="10400713" cy="1446550"/>
          </a:xfrm>
          <a:prstGeom prst="rect">
            <a:avLst/>
          </a:prstGeom>
          <a:noFill/>
        </p:spPr>
        <p:txBody>
          <a:bodyPr wrap="square" lIns="91440" tIns="45720" rIns="91440" bIns="45720">
            <a:spAutoFit/>
          </a:bodyPr>
          <a:lstStyle/>
          <a:p>
            <a:pPr algn="ctr"/>
            <a:r>
              <a:rPr lang="en-US" sz="8800" b="1" cap="none" spc="0" dirty="0" smtClean="0">
                <a:ln w="28575">
                  <a:solidFill>
                    <a:sysClr val="windowText" lastClr="000000"/>
                  </a:solidFill>
                  <a:prstDash val="solid"/>
                </a:ln>
                <a:solidFill>
                  <a:srgbClr val="931A1D"/>
                </a:solidFill>
                <a:effectLst>
                  <a:outerShdw blurRad="38100" dist="22860" dir="5400000" algn="tl" rotWithShape="0">
                    <a:srgbClr val="000000">
                      <a:alpha val="30000"/>
                    </a:srgbClr>
                  </a:outerShdw>
                </a:effectLst>
                <a:latin typeface="KG Second Chances Solid" panose="02000000000000000000" pitchFamily="2" charset="0"/>
              </a:rPr>
              <a:t>Location</a:t>
            </a:r>
          </a:p>
        </p:txBody>
      </p:sp>
      <p:sp>
        <p:nvSpPr>
          <p:cNvPr id="8" name="TextBox 7"/>
          <p:cNvSpPr txBox="1"/>
          <p:nvPr/>
        </p:nvSpPr>
        <p:spPr>
          <a:xfrm>
            <a:off x="895642" y="1311573"/>
            <a:ext cx="10283482" cy="5632311"/>
          </a:xfrm>
          <a:prstGeom prst="rect">
            <a:avLst/>
          </a:prstGeom>
          <a:noFill/>
        </p:spPr>
        <p:txBody>
          <a:bodyPr wrap="square" rtlCol="0">
            <a:spAutoFit/>
          </a:bodyPr>
          <a:lstStyle/>
          <a:p>
            <a:pPr marL="571500" indent="-571500">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Buddhism originated in India around 500 BCE.</a:t>
            </a:r>
          </a:p>
          <a:p>
            <a:pPr marL="571500" indent="-571500">
              <a:buFont typeface="Arial" panose="020B0604020202020204" pitchFamily="34" charset="0"/>
              <a:buChar char="•"/>
            </a:pPr>
            <a:endParaRPr lang="en-US" sz="3600" dirty="0" smtClean="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About 6% of the world’s population today is Buddhist.</a:t>
            </a:r>
          </a:p>
          <a:p>
            <a:pPr marL="1028700" lvl="1" indent="-571500">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Buddhism is the fourth largest religion in the world, though its largest numbers of followers are found in Southern and Eastern Asia.</a:t>
            </a:r>
          </a:p>
          <a:p>
            <a:pPr marL="571500" indent="-571500">
              <a:buFont typeface="Arial" panose="020B0604020202020204" pitchFamily="34" charset="0"/>
              <a:buChar char="•"/>
            </a:pPr>
            <a:endParaRPr lang="en-US" sz="3600" dirty="0">
              <a:latin typeface="KBScaredStraight" panose="02000603000000000000" pitchFamily="2" charset="0"/>
              <a:ea typeface="KBScaredStraight" panose="02000603000000000000" pitchFamily="2" charset="0"/>
            </a:endParaRPr>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28921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1"/>
            <a:ext cx="12192000" cy="6858001"/>
          </a:xfrm>
          <a:prstGeom prst="rect">
            <a:avLst/>
          </a:prstGeom>
          <a:solidFill>
            <a:srgbClr val="931A1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6601"/>
            <a:ext cx="12192000" cy="5646420"/>
          </a:xfrm>
          <a:prstGeom prst="rect">
            <a:avLst/>
          </a:prstGeom>
        </p:spPr>
      </p:pic>
      <p:sp>
        <p:nvSpPr>
          <p:cNvPr id="6" name="TextBox 5"/>
          <p:cNvSpPr txBox="1"/>
          <p:nvPr/>
        </p:nvSpPr>
        <p:spPr>
          <a:xfrm>
            <a:off x="1073834" y="116847"/>
            <a:ext cx="10044332" cy="584775"/>
          </a:xfrm>
          <a:prstGeom prst="rect">
            <a:avLst/>
          </a:prstGeom>
          <a:noFill/>
        </p:spPr>
        <p:txBody>
          <a:bodyPr wrap="square" rtlCol="0">
            <a:spAutoFit/>
          </a:bodyPr>
          <a:lstStyle/>
          <a:p>
            <a:pPr algn="ctr"/>
            <a:r>
              <a:rPr lang="en-US" sz="3200" dirty="0" smtClean="0">
                <a:latin typeface="KBScaredStraight" panose="02000603000000000000" pitchFamily="2" charset="0"/>
                <a:ea typeface="KBScaredStraight" panose="02000603000000000000" pitchFamily="2" charset="0"/>
              </a:rPr>
              <a:t>Distribution of Buddhists Around the World</a:t>
            </a:r>
            <a:endParaRPr lang="en-US" sz="3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0183434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332" y="-1"/>
            <a:ext cx="10396025" cy="6858001"/>
          </a:xfrm>
          <a:prstGeom prst="rect">
            <a:avLst/>
          </a:prstGeom>
          <a:solidFill>
            <a:srgbClr val="A5DEF1">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5643" y="-75654"/>
            <a:ext cx="10400713" cy="1323439"/>
          </a:xfrm>
          <a:prstGeom prst="rect">
            <a:avLst/>
          </a:prstGeom>
          <a:noFill/>
        </p:spPr>
        <p:txBody>
          <a:bodyPr wrap="square" lIns="91440" tIns="45720" rIns="91440" bIns="45720">
            <a:spAutoFit/>
          </a:bodyPr>
          <a:lstStyle/>
          <a:p>
            <a:pPr algn="ctr"/>
            <a:r>
              <a:rPr lang="en-US" sz="8000" b="1" cap="none" spc="0" dirty="0" smtClean="0">
                <a:ln w="28575">
                  <a:solidFill>
                    <a:sysClr val="windowText" lastClr="000000"/>
                  </a:solidFill>
                  <a:prstDash val="solid"/>
                </a:ln>
                <a:solidFill>
                  <a:srgbClr val="931A1D"/>
                </a:solidFill>
                <a:effectLst>
                  <a:outerShdw blurRad="38100" dist="22860" dir="5400000" algn="tl" rotWithShape="0">
                    <a:srgbClr val="000000">
                      <a:alpha val="30000"/>
                    </a:srgbClr>
                  </a:outerShdw>
                </a:effectLst>
                <a:latin typeface="KG Second Chances Solid" panose="02000000000000000000" pitchFamily="2" charset="0"/>
              </a:rPr>
              <a:t>Buddha</a:t>
            </a:r>
          </a:p>
        </p:txBody>
      </p:sp>
      <p:sp>
        <p:nvSpPr>
          <p:cNvPr id="8" name="TextBox 7"/>
          <p:cNvSpPr txBox="1"/>
          <p:nvPr/>
        </p:nvSpPr>
        <p:spPr>
          <a:xfrm>
            <a:off x="895642" y="1311573"/>
            <a:ext cx="10283482" cy="5570756"/>
          </a:xfrm>
          <a:prstGeom prst="rect">
            <a:avLst/>
          </a:prstGeom>
          <a:noFill/>
        </p:spPr>
        <p:txBody>
          <a:bodyPr wrap="square" rtlCol="0">
            <a:spAutoFit/>
          </a:bodyPr>
          <a:lstStyle/>
          <a:p>
            <a:pPr marL="571500" indent="-571500">
              <a:buFont typeface="Arial" panose="020B0604020202020204" pitchFamily="34" charset="0"/>
              <a:buChar char="•"/>
            </a:pPr>
            <a:r>
              <a:rPr lang="en-US" sz="2700" dirty="0" smtClean="0">
                <a:latin typeface="KBScaredStraight" panose="02000603000000000000" pitchFamily="2" charset="0"/>
                <a:ea typeface="KBScaredStraight" panose="02000603000000000000" pitchFamily="2" charset="0"/>
              </a:rPr>
              <a:t>Siddhartha Guatama was a rich man who led a life of luxury; however, he was troubled by the poverty and suffering that he saw around him.</a:t>
            </a:r>
          </a:p>
          <a:p>
            <a:pPr marL="1028700" lvl="1" indent="-571500">
              <a:buFont typeface="Arial" panose="020B0604020202020204" pitchFamily="34" charset="0"/>
              <a:buChar char="•"/>
            </a:pPr>
            <a:r>
              <a:rPr lang="en-US" sz="2700" dirty="0" smtClean="0">
                <a:latin typeface="KBScaredStraight" panose="02000603000000000000" pitchFamily="2" charset="0"/>
                <a:ea typeface="KBScaredStraight" panose="02000603000000000000" pitchFamily="2" charset="0"/>
              </a:rPr>
              <a:t>He became a monk and traveled around India for years, hoping to find out why people had to suffer.</a:t>
            </a:r>
          </a:p>
          <a:p>
            <a:pPr marL="571500" indent="-571500">
              <a:buFont typeface="Arial" panose="020B0604020202020204" pitchFamily="34" charset="0"/>
              <a:buChar char="•"/>
            </a:pPr>
            <a:endParaRPr lang="en-US" sz="1600" dirty="0" smtClean="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700" dirty="0" smtClean="0">
                <a:latin typeface="KBScaredStraight" panose="02000603000000000000" pitchFamily="2" charset="0"/>
                <a:ea typeface="KBScaredStraight" panose="02000603000000000000" pitchFamily="2" charset="0"/>
              </a:rPr>
              <a:t>After meditating about the unhappiness of man, he finally thought he understood what had to be done.</a:t>
            </a:r>
          </a:p>
          <a:p>
            <a:pPr marL="1028700" lvl="1" indent="-571500">
              <a:buFont typeface="Arial" panose="020B0604020202020204" pitchFamily="34" charset="0"/>
              <a:buChar char="•"/>
            </a:pPr>
            <a:r>
              <a:rPr lang="en-US" sz="2700" dirty="0" smtClean="0">
                <a:latin typeface="KBScaredStraight" panose="02000603000000000000" pitchFamily="2" charset="0"/>
                <a:ea typeface="KBScaredStraight" panose="02000603000000000000" pitchFamily="2" charset="0"/>
              </a:rPr>
              <a:t>He felt that people could find peace only if they could reject greed and desire.</a:t>
            </a:r>
          </a:p>
          <a:p>
            <a:pPr marL="1028700" lvl="1" indent="-571500">
              <a:buFont typeface="Arial" panose="020B0604020202020204" pitchFamily="34" charset="0"/>
              <a:buChar char="•"/>
            </a:pPr>
            <a:endParaRPr lang="en-US" sz="1600" dirty="0" smtClean="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700" dirty="0" smtClean="0">
                <a:latin typeface="KBScaredStraight" panose="02000603000000000000" pitchFamily="2" charset="0"/>
                <a:ea typeface="KBScaredStraight" panose="02000603000000000000" pitchFamily="2" charset="0"/>
              </a:rPr>
              <a:t>He traveled all over India to share his enlightenment with others and he was called Buddha, or “The Enlightened One”.</a:t>
            </a:r>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88601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1"/>
            <a:ext cx="12192000" cy="6858001"/>
          </a:xfrm>
          <a:prstGeom prst="rect">
            <a:avLst/>
          </a:prstGeom>
          <a:solidFill>
            <a:srgbClr val="931A1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6853" y="0"/>
            <a:ext cx="4140030" cy="6858000"/>
          </a:xfrm>
          <a:prstGeom prst="rect">
            <a:avLst/>
          </a:prstGeom>
          <a:ln>
            <a:solidFill>
              <a:schemeClr val="tx1"/>
            </a:solidFill>
          </a:ln>
          <a:effectLst>
            <a:outerShdw blurRad="292100" dist="139700" dir="2700000" algn="tl" rotWithShape="0">
              <a:srgbClr val="333333">
                <a:alpha val="65000"/>
              </a:srgbClr>
            </a:outerShdw>
          </a:effectLst>
        </p:spPr>
      </p:pic>
      <p:sp>
        <p:nvSpPr>
          <p:cNvPr id="6" name="TextBox 5"/>
          <p:cNvSpPr txBox="1"/>
          <p:nvPr/>
        </p:nvSpPr>
        <p:spPr>
          <a:xfrm>
            <a:off x="6096000" y="633046"/>
            <a:ext cx="5552049" cy="1569660"/>
          </a:xfrm>
          <a:prstGeom prst="rect">
            <a:avLst/>
          </a:prstGeom>
          <a:noFill/>
        </p:spPr>
        <p:txBody>
          <a:bodyPr wrap="square" rtlCol="0">
            <a:spAutoFit/>
          </a:bodyPr>
          <a:lstStyle/>
          <a:p>
            <a:pPr algn="ctr"/>
            <a:r>
              <a:rPr lang="en-US" sz="3200" dirty="0" smtClean="0">
                <a:latin typeface="KBScaredStraight" panose="02000603000000000000" pitchFamily="2" charset="0"/>
                <a:ea typeface="KBScaredStraight" panose="02000603000000000000" pitchFamily="2" charset="0"/>
              </a:rPr>
              <a:t>One of the earliest statues of Buddha – circa 1</a:t>
            </a:r>
            <a:r>
              <a:rPr lang="en-US" sz="3200" baseline="30000" dirty="0" smtClean="0">
                <a:latin typeface="KBScaredStraight" panose="02000603000000000000" pitchFamily="2" charset="0"/>
                <a:ea typeface="KBScaredStraight" panose="02000603000000000000" pitchFamily="2" charset="0"/>
              </a:rPr>
              <a:t>st</a:t>
            </a:r>
            <a:r>
              <a:rPr lang="en-US" sz="3200" dirty="0">
                <a:latin typeface="KBScaredStraight" panose="02000603000000000000" pitchFamily="2" charset="0"/>
                <a:ea typeface="KBScaredStraight" panose="02000603000000000000" pitchFamily="2" charset="0"/>
              </a:rPr>
              <a:t>-</a:t>
            </a:r>
            <a:r>
              <a:rPr lang="en-US" sz="3200" dirty="0" smtClean="0">
                <a:latin typeface="KBScaredStraight" panose="02000603000000000000" pitchFamily="2" charset="0"/>
                <a:ea typeface="KBScaredStraight" panose="02000603000000000000" pitchFamily="2" charset="0"/>
              </a:rPr>
              <a:t>2</a:t>
            </a:r>
            <a:r>
              <a:rPr lang="en-US" sz="3200" baseline="30000" dirty="0" smtClean="0">
                <a:latin typeface="KBScaredStraight" panose="02000603000000000000" pitchFamily="2" charset="0"/>
                <a:ea typeface="KBScaredStraight" panose="02000603000000000000" pitchFamily="2" charset="0"/>
              </a:rPr>
              <a:t>nd</a:t>
            </a:r>
            <a:r>
              <a:rPr lang="en-US" sz="3200" dirty="0" smtClean="0">
                <a:latin typeface="KBScaredStraight" panose="02000603000000000000" pitchFamily="2" charset="0"/>
                <a:ea typeface="KBScaredStraight" panose="02000603000000000000" pitchFamily="2" charset="0"/>
              </a:rPr>
              <a:t> century CE.</a:t>
            </a:r>
            <a:endParaRPr lang="en-US" sz="3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4279221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1"/>
            <a:ext cx="12192000" cy="6858001"/>
          </a:xfrm>
          <a:prstGeom prst="rect">
            <a:avLst/>
          </a:prstGeom>
          <a:solidFill>
            <a:srgbClr val="931A1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283" y="-2"/>
            <a:ext cx="10293433" cy="6858000"/>
          </a:xfrm>
          <a:prstGeom prst="rect">
            <a:avLst/>
          </a:prstGeom>
        </p:spPr>
      </p:pic>
      <p:sp>
        <p:nvSpPr>
          <p:cNvPr id="6" name="TextBox 5"/>
          <p:cNvSpPr txBox="1"/>
          <p:nvPr/>
        </p:nvSpPr>
        <p:spPr>
          <a:xfrm>
            <a:off x="1524000" y="0"/>
            <a:ext cx="9718716" cy="523220"/>
          </a:xfrm>
          <a:prstGeom prst="rect">
            <a:avLst/>
          </a:prstGeom>
          <a:noFill/>
        </p:spPr>
        <p:txBody>
          <a:bodyPr wrap="square" rtlCol="0">
            <a:spAutoFit/>
          </a:bodyPr>
          <a:lstStyle/>
          <a:p>
            <a:r>
              <a:rPr lang="en-US" sz="2800" dirty="0" err="1" smtClean="0">
                <a:latin typeface="KBScaredStraight" panose="02000603000000000000" pitchFamily="2" charset="0"/>
                <a:ea typeface="KBScaredStraight" panose="02000603000000000000" pitchFamily="2" charset="0"/>
              </a:rPr>
              <a:t>Sarnath</a:t>
            </a:r>
            <a:r>
              <a:rPr lang="en-US" sz="2800" dirty="0" smtClean="0">
                <a:latin typeface="KBScaredStraight" panose="02000603000000000000" pitchFamily="2" charset="0"/>
                <a:ea typeface="KBScaredStraight" panose="02000603000000000000" pitchFamily="2" charset="0"/>
              </a:rPr>
              <a:t> – where Buddha gave his first sermon.</a:t>
            </a:r>
            <a:endParaRPr lang="en-US" sz="28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1273658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332" y="-1"/>
            <a:ext cx="10396025" cy="6858001"/>
          </a:xfrm>
          <a:prstGeom prst="rect">
            <a:avLst/>
          </a:prstGeom>
          <a:solidFill>
            <a:srgbClr val="A5DEF1">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5643" y="-75654"/>
            <a:ext cx="10400713" cy="1446550"/>
          </a:xfrm>
          <a:prstGeom prst="rect">
            <a:avLst/>
          </a:prstGeom>
          <a:noFill/>
        </p:spPr>
        <p:txBody>
          <a:bodyPr wrap="square" lIns="91440" tIns="45720" rIns="91440" bIns="45720">
            <a:spAutoFit/>
          </a:bodyPr>
          <a:lstStyle/>
          <a:p>
            <a:pPr algn="ctr"/>
            <a:r>
              <a:rPr lang="en-US" sz="8800" b="1" cap="none" spc="0" dirty="0" smtClean="0">
                <a:ln w="28575">
                  <a:solidFill>
                    <a:sysClr val="windowText" lastClr="000000"/>
                  </a:solidFill>
                  <a:prstDash val="solid"/>
                </a:ln>
                <a:solidFill>
                  <a:srgbClr val="931A1D"/>
                </a:solidFill>
                <a:effectLst>
                  <a:outerShdw blurRad="38100" dist="22860" dir="5400000" algn="tl" rotWithShape="0">
                    <a:srgbClr val="000000">
                      <a:alpha val="30000"/>
                    </a:srgbClr>
                  </a:outerShdw>
                </a:effectLst>
                <a:latin typeface="KG Second Chances Solid" panose="02000000000000000000" pitchFamily="2" charset="0"/>
              </a:rPr>
              <a:t>Basic Beliefs</a:t>
            </a:r>
          </a:p>
        </p:txBody>
      </p:sp>
      <p:sp>
        <p:nvSpPr>
          <p:cNvPr id="8" name="TextBox 7"/>
          <p:cNvSpPr txBox="1"/>
          <p:nvPr/>
        </p:nvSpPr>
        <p:spPr>
          <a:xfrm>
            <a:off x="895642" y="1311573"/>
            <a:ext cx="10283482" cy="5955476"/>
          </a:xfrm>
          <a:prstGeom prst="rect">
            <a:avLst/>
          </a:prstGeom>
          <a:noFill/>
        </p:spPr>
        <p:txBody>
          <a:bodyPr wrap="square" rtlCol="0">
            <a:spAutoFit/>
          </a:bodyPr>
          <a:lstStyle/>
          <a:p>
            <a:pPr marL="571500" indent="-571500">
              <a:buFont typeface="Arial" panose="020B0604020202020204" pitchFamily="34" charset="0"/>
              <a:buChar char="•"/>
            </a:pPr>
            <a:r>
              <a:rPr lang="en-US" sz="2700" dirty="0" smtClean="0">
                <a:latin typeface="KBScaredStraight" panose="02000603000000000000" pitchFamily="2" charset="0"/>
                <a:ea typeface="KBScaredStraight" panose="02000603000000000000" pitchFamily="2" charset="0"/>
              </a:rPr>
              <a:t>Buddha taught that there were Four Noble Truths in life (basic instructions that teach suffering exists in the world and humans much reach enlightenment to rise above it).</a:t>
            </a:r>
          </a:p>
          <a:p>
            <a:pPr marL="1028700" lvl="1" indent="-571500">
              <a:buFont typeface="Arial" panose="020B0604020202020204" pitchFamily="34" charset="0"/>
              <a:buChar char="•"/>
            </a:pPr>
            <a:endParaRPr lang="en-US" sz="1600" dirty="0" smtClean="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700" dirty="0" smtClean="0">
                <a:latin typeface="KBScaredStraight" panose="02000603000000000000" pitchFamily="2" charset="0"/>
                <a:ea typeface="KBScaredStraight" panose="02000603000000000000" pitchFamily="2" charset="0"/>
              </a:rPr>
              <a:t>Nirvana is the ultimate goal of Buddhists.</a:t>
            </a:r>
          </a:p>
          <a:p>
            <a:pPr marL="1028700" lvl="1" indent="-571500">
              <a:buFont typeface="Arial" panose="020B0604020202020204" pitchFamily="34" charset="0"/>
              <a:buChar char="•"/>
            </a:pPr>
            <a:r>
              <a:rPr lang="en-US" sz="2700" dirty="0" smtClean="0">
                <a:latin typeface="KBScaredStraight" panose="02000603000000000000" pitchFamily="2" charset="0"/>
                <a:ea typeface="KBScaredStraight" panose="02000603000000000000" pitchFamily="2" charset="0"/>
              </a:rPr>
              <a:t>It is a state of enlightenment where one can have happiness and peace.</a:t>
            </a:r>
          </a:p>
          <a:p>
            <a:pPr marL="1028700" lvl="1" indent="-571500">
              <a:buFont typeface="Arial" panose="020B0604020202020204" pitchFamily="34" charset="0"/>
              <a:buChar char="•"/>
            </a:pPr>
            <a:r>
              <a:rPr lang="en-US" sz="2700" dirty="0" smtClean="0">
                <a:latin typeface="KBScaredStraight" panose="02000603000000000000" pitchFamily="2" charset="0"/>
                <a:ea typeface="KBScaredStraight" panose="02000603000000000000" pitchFamily="2" charset="0"/>
              </a:rPr>
              <a:t>In order to achieve Nirvana, a person must follow The Middle Way (Eightfold Path – 8 rules for conduct).</a:t>
            </a:r>
          </a:p>
          <a:p>
            <a:pPr marL="1028700" lvl="1" indent="-571500">
              <a:buFont typeface="Arial" panose="020B0604020202020204" pitchFamily="34" charset="0"/>
              <a:buChar char="•"/>
            </a:pPr>
            <a:endParaRPr lang="en-US" sz="1600" dirty="0" smtClean="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700" dirty="0" smtClean="0">
                <a:latin typeface="KBScaredStraight" panose="02000603000000000000" pitchFamily="2" charset="0"/>
                <a:ea typeface="KBScaredStraight" panose="02000603000000000000" pitchFamily="2" charset="0"/>
              </a:rPr>
              <a:t>Buddhists also believe in reincarnation, a cycle of birth and rebirth, where one’s behavior in this life determines what one becomes in the next life.</a:t>
            </a:r>
          </a:p>
          <a:p>
            <a:pPr marL="571500" indent="-571500">
              <a:buFont typeface="Arial" panose="020B0604020202020204" pitchFamily="34" charset="0"/>
              <a:buChar char="•"/>
            </a:pPr>
            <a:endParaRPr lang="en-US" sz="2500" dirty="0">
              <a:latin typeface="KBScaredStraight" panose="02000603000000000000" pitchFamily="2" charset="0"/>
              <a:ea typeface="KBScaredStraight" panose="02000603000000000000" pitchFamily="2" charset="0"/>
            </a:endParaRPr>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25937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332" y="-1"/>
            <a:ext cx="10396025" cy="6858001"/>
          </a:xfrm>
          <a:prstGeom prst="rect">
            <a:avLst/>
          </a:prstGeom>
          <a:solidFill>
            <a:srgbClr val="A5DEF1">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5643" y="-75654"/>
            <a:ext cx="10400713" cy="1446550"/>
          </a:xfrm>
          <a:prstGeom prst="rect">
            <a:avLst/>
          </a:prstGeom>
          <a:noFill/>
        </p:spPr>
        <p:txBody>
          <a:bodyPr wrap="square" lIns="91440" tIns="45720" rIns="91440" bIns="45720">
            <a:spAutoFit/>
          </a:bodyPr>
          <a:lstStyle/>
          <a:p>
            <a:pPr algn="ctr"/>
            <a:r>
              <a:rPr lang="en-US" sz="8800" b="1" cap="none" spc="0" dirty="0" smtClean="0">
                <a:ln w="28575">
                  <a:solidFill>
                    <a:sysClr val="windowText" lastClr="000000"/>
                  </a:solidFill>
                  <a:prstDash val="solid"/>
                </a:ln>
                <a:solidFill>
                  <a:srgbClr val="931A1D"/>
                </a:solidFill>
                <a:effectLst>
                  <a:outerShdw blurRad="38100" dist="22860" dir="5400000" algn="tl" rotWithShape="0">
                    <a:srgbClr val="000000">
                      <a:alpha val="30000"/>
                    </a:srgbClr>
                  </a:outerShdw>
                </a:effectLst>
                <a:latin typeface="KG Second Chances Solid" panose="02000000000000000000" pitchFamily="2" charset="0"/>
              </a:rPr>
              <a:t>The Middle Way</a:t>
            </a:r>
          </a:p>
        </p:txBody>
      </p:sp>
      <p:sp>
        <p:nvSpPr>
          <p:cNvPr id="8" name="TextBox 7"/>
          <p:cNvSpPr txBox="1"/>
          <p:nvPr/>
        </p:nvSpPr>
        <p:spPr>
          <a:xfrm>
            <a:off x="895642" y="1311573"/>
            <a:ext cx="10283482" cy="5955476"/>
          </a:xfrm>
          <a:prstGeom prst="rect">
            <a:avLst/>
          </a:prstGeom>
          <a:noFill/>
        </p:spPr>
        <p:txBody>
          <a:bodyPr wrap="square" rtlCol="0">
            <a:spAutoFit/>
          </a:bodyPr>
          <a:lstStyle/>
          <a:p>
            <a:pPr marL="571500" indent="-571500">
              <a:buFont typeface="+mj-lt"/>
              <a:buAutoNum type="arabicPeriod"/>
            </a:pPr>
            <a:r>
              <a:rPr lang="en-US" sz="2800" dirty="0" smtClean="0">
                <a:latin typeface="KBScaredStraight" panose="02000603000000000000" pitchFamily="2" charset="0"/>
                <a:ea typeface="KBScaredStraight" panose="02000603000000000000" pitchFamily="2" charset="0"/>
              </a:rPr>
              <a:t>Try to recognize the truth</a:t>
            </a:r>
          </a:p>
          <a:p>
            <a:pPr marL="571500" indent="-571500">
              <a:buFont typeface="+mj-lt"/>
              <a:buAutoNum type="arabicPeriod"/>
            </a:pPr>
            <a:r>
              <a:rPr lang="en-US" sz="2800" dirty="0" smtClean="0">
                <a:latin typeface="KBScaredStraight" panose="02000603000000000000" pitchFamily="2" charset="0"/>
                <a:ea typeface="KBScaredStraight" panose="02000603000000000000" pitchFamily="2" charset="0"/>
              </a:rPr>
              <a:t>Try to avoid evil actions and bad people</a:t>
            </a:r>
          </a:p>
          <a:p>
            <a:pPr marL="571500" indent="-571500">
              <a:buFont typeface="+mj-lt"/>
              <a:buAutoNum type="arabicPeriod"/>
            </a:pPr>
            <a:r>
              <a:rPr lang="en-US" sz="2800" dirty="0" smtClean="0">
                <a:latin typeface="KBScaredStraight" panose="02000603000000000000" pitchFamily="2" charset="0"/>
                <a:ea typeface="KBScaredStraight" panose="02000603000000000000" pitchFamily="2" charset="0"/>
              </a:rPr>
              <a:t>Do not say things that hurt others</a:t>
            </a:r>
          </a:p>
          <a:p>
            <a:pPr marL="571500" indent="-571500">
              <a:buFont typeface="+mj-lt"/>
              <a:buAutoNum type="arabicPeriod"/>
            </a:pPr>
            <a:r>
              <a:rPr lang="en-US" sz="2800" dirty="0" smtClean="0">
                <a:latin typeface="KBScaredStraight" panose="02000603000000000000" pitchFamily="2" charset="0"/>
                <a:ea typeface="KBScaredStraight" panose="02000603000000000000" pitchFamily="2" charset="0"/>
              </a:rPr>
              <a:t>Respect other people and their belongings</a:t>
            </a:r>
          </a:p>
          <a:p>
            <a:pPr marL="571500" indent="-571500">
              <a:buFont typeface="+mj-lt"/>
              <a:buAutoNum type="arabicPeriod"/>
            </a:pPr>
            <a:r>
              <a:rPr lang="en-US" sz="2800" dirty="0" smtClean="0">
                <a:latin typeface="KBScaredStraight" panose="02000603000000000000" pitchFamily="2" charset="0"/>
                <a:ea typeface="KBScaredStraight" panose="02000603000000000000" pitchFamily="2" charset="0"/>
              </a:rPr>
              <a:t>Choose a job that does no harm to others</a:t>
            </a:r>
          </a:p>
          <a:p>
            <a:pPr marL="571500" indent="-571500">
              <a:buFont typeface="+mj-lt"/>
              <a:buAutoNum type="arabicPeriod"/>
            </a:pPr>
            <a:r>
              <a:rPr lang="en-US" sz="2800" dirty="0" smtClean="0">
                <a:latin typeface="KBScaredStraight" panose="02000603000000000000" pitchFamily="2" charset="0"/>
                <a:ea typeface="KBScaredStraight" panose="02000603000000000000" pitchFamily="2" charset="0"/>
              </a:rPr>
              <a:t>Do not think evil thoughts</a:t>
            </a:r>
          </a:p>
          <a:p>
            <a:pPr marL="571500" indent="-571500">
              <a:buFont typeface="+mj-lt"/>
              <a:buAutoNum type="arabicPeriod"/>
            </a:pPr>
            <a:r>
              <a:rPr lang="en-US" sz="2800" dirty="0" smtClean="0">
                <a:latin typeface="KBScaredStraight" panose="02000603000000000000" pitchFamily="2" charset="0"/>
                <a:ea typeface="KBScaredStraight" panose="02000603000000000000" pitchFamily="2" charset="0"/>
              </a:rPr>
              <a:t>Avoid excitement or anger</a:t>
            </a:r>
          </a:p>
          <a:p>
            <a:pPr marL="571500" indent="-571500">
              <a:buFont typeface="+mj-lt"/>
              <a:buAutoNum type="arabicPeriod"/>
            </a:pPr>
            <a:r>
              <a:rPr lang="en-US" sz="2800" dirty="0" smtClean="0">
                <a:latin typeface="KBScaredStraight" panose="02000603000000000000" pitchFamily="2" charset="0"/>
                <a:ea typeface="KBScaredStraight" panose="02000603000000000000" pitchFamily="2" charset="0"/>
              </a:rPr>
              <a:t>Work at meditation, thinking carefully about what matters in life</a:t>
            </a:r>
          </a:p>
          <a:p>
            <a:pPr marL="571500" indent="-571500">
              <a:buFont typeface="Arial" panose="020B0604020202020204" pitchFamily="34" charset="0"/>
              <a:buChar char="•"/>
            </a:pPr>
            <a:endParaRPr lang="en-US" sz="20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Buddha did not recognize gods because he felt man alone could change evil into good if he followed the Eightfold Path of the Middle Way.</a:t>
            </a:r>
          </a:p>
          <a:p>
            <a:pPr marL="571500" indent="-571500">
              <a:buFont typeface="Arial" panose="020B0604020202020204" pitchFamily="34" charset="0"/>
              <a:buChar char="•"/>
            </a:pPr>
            <a:endParaRPr lang="en-US" sz="2500" dirty="0">
              <a:latin typeface="KBScaredStraight" panose="02000603000000000000" pitchFamily="2" charset="0"/>
              <a:ea typeface="KBScaredStraight" panose="02000603000000000000" pitchFamily="2" charset="0"/>
            </a:endParaRPr>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47122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1"/>
            <a:ext cx="12192000" cy="6858001"/>
          </a:xfrm>
          <a:prstGeom prst="rect">
            <a:avLst/>
          </a:prstGeom>
          <a:solidFill>
            <a:srgbClr val="931A1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9865" y="0"/>
            <a:ext cx="6732270" cy="6858000"/>
          </a:xfrm>
          <a:prstGeom prst="rect">
            <a:avLst/>
          </a:prstGeom>
          <a:ln>
            <a:solidFill>
              <a:schemeClr val="tx1"/>
            </a:solidFill>
          </a:ln>
          <a:effectLst>
            <a:outerShdw blurRad="292100" dist="139700" dir="2700000" algn="tl" rotWithShape="0">
              <a:srgbClr val="333333">
                <a:alpha val="65000"/>
              </a:srgbClr>
            </a:outerShdw>
          </a:effectLst>
        </p:spPr>
      </p:pic>
      <p:sp>
        <p:nvSpPr>
          <p:cNvPr id="7" name="TextBox 6"/>
          <p:cNvSpPr txBox="1"/>
          <p:nvPr/>
        </p:nvSpPr>
        <p:spPr>
          <a:xfrm>
            <a:off x="323557" y="309489"/>
            <a:ext cx="2053883" cy="1569660"/>
          </a:xfrm>
          <a:prstGeom prst="rect">
            <a:avLst/>
          </a:prstGeom>
          <a:noFill/>
        </p:spPr>
        <p:txBody>
          <a:bodyPr wrap="square" rtlCol="0">
            <a:spAutoFit/>
          </a:bodyPr>
          <a:lstStyle/>
          <a:p>
            <a:pPr algn="ctr"/>
            <a:r>
              <a:rPr lang="en-US" sz="2400" dirty="0" smtClean="0">
                <a:latin typeface="KBScaredStraight" panose="02000603000000000000" pitchFamily="2" charset="0"/>
                <a:ea typeface="KBScaredStraight" panose="02000603000000000000" pitchFamily="2" charset="0"/>
              </a:rPr>
              <a:t>Painting of Buddha Surrounded By Monks </a:t>
            </a:r>
            <a:endParaRPr lang="en-US" sz="24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4377336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1"/>
            <a:ext cx="12192000" cy="6858001"/>
          </a:xfrm>
          <a:prstGeom prst="rect">
            <a:avLst/>
          </a:prstGeom>
          <a:solidFill>
            <a:srgbClr val="931A1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8262" y="-2"/>
            <a:ext cx="8735475" cy="6858000"/>
          </a:xfrm>
          <a:prstGeom prst="rect">
            <a:avLst/>
          </a:prstGeom>
          <a:ln>
            <a:solidFill>
              <a:schemeClr val="tx1"/>
            </a:solidFill>
          </a:ln>
          <a:effectLst>
            <a:outerShdw blurRad="292100" dist="139700" dir="2700000" algn="tl" rotWithShape="0">
              <a:srgbClr val="333333">
                <a:alpha val="65000"/>
              </a:srgbClr>
            </a:outerShdw>
          </a:effectLst>
        </p:spPr>
      </p:pic>
      <p:sp>
        <p:nvSpPr>
          <p:cNvPr id="6" name="TextBox 5"/>
          <p:cNvSpPr txBox="1"/>
          <p:nvPr/>
        </p:nvSpPr>
        <p:spPr>
          <a:xfrm>
            <a:off x="1856935" y="-2"/>
            <a:ext cx="8468751" cy="461665"/>
          </a:xfrm>
          <a:prstGeom prst="rect">
            <a:avLst/>
          </a:prstGeom>
          <a:noFill/>
        </p:spPr>
        <p:txBody>
          <a:bodyPr wrap="square" rtlCol="0">
            <a:spAutoFit/>
          </a:bodyPr>
          <a:lstStyle/>
          <a:p>
            <a:pPr algn="ctr"/>
            <a:r>
              <a:rPr lang="en-US" sz="2400" dirty="0" smtClean="0">
                <a:solidFill>
                  <a:schemeClr val="bg1"/>
                </a:solidFill>
                <a:latin typeface="KBScaredStraight" panose="02000603000000000000" pitchFamily="2" charset="0"/>
                <a:ea typeface="KBScaredStraight" panose="02000603000000000000" pitchFamily="2" charset="0"/>
              </a:rPr>
              <a:t>Buddha Tooth Relic Temple - Singapore</a:t>
            </a:r>
            <a:endParaRPr lang="en-US" sz="2400" dirty="0">
              <a:solidFill>
                <a:schemeClr val="bg1"/>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265896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6437" y="0"/>
            <a:ext cx="11211950" cy="3660426"/>
          </a:xfrm>
          <a:prstGeom prst="rect">
            <a:avLst/>
          </a:prstGeom>
        </p:spPr>
        <p:txBody>
          <a:bodyPr wrap="square">
            <a:spAutoFit/>
          </a:bodyPr>
          <a:lstStyle/>
          <a:p>
            <a:pPr>
              <a:lnSpc>
                <a:spcPct val="107000"/>
              </a:lnSpc>
              <a:spcAft>
                <a:spcPts val="800"/>
              </a:spcAft>
            </a:pPr>
            <a:endParaRPr lang="en-US" sz="1400" dirty="0" smtClean="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US" sz="4400" dirty="0" smtClean="0">
                <a:latin typeface="KG Second Chances Solid" panose="02000000000000000000" pitchFamily="2" charset="0"/>
              </a:rPr>
              <a:t>Teachers</a:t>
            </a:r>
          </a:p>
          <a:p>
            <a:pPr>
              <a:lnSpc>
                <a:spcPct val="107000"/>
              </a:lnSpc>
              <a:spcAft>
                <a:spcPts val="800"/>
              </a:spcAft>
            </a:pPr>
            <a:endParaRPr lang="en-US" sz="4400" dirty="0" smtClean="0">
              <a:latin typeface="KBScaredStraight" panose="02000603000000000000" pitchFamily="2" charset="0"/>
              <a:ea typeface="KBScaredStraight" panose="02000603000000000000" pitchFamily="2" charset="0"/>
              <a:cs typeface="Arial" panose="020B0604020202020204" pitchFamily="34" charset="0"/>
            </a:endParaRPr>
          </a:p>
          <a:p>
            <a:pPr>
              <a:lnSpc>
                <a:spcPct val="107000"/>
              </a:lnSpc>
              <a:spcAft>
                <a:spcPts val="800"/>
              </a:spcAft>
            </a:pPr>
            <a:r>
              <a:rPr lang="en-US" sz="3200" dirty="0" smtClean="0">
                <a:latin typeface="KBScaredStraight" panose="02000603000000000000" pitchFamily="2" charset="0"/>
                <a:ea typeface="KBScaredStraight" panose="02000603000000000000" pitchFamily="2" charset="0"/>
                <a:cs typeface="Arial" panose="020B0604020202020204" pitchFamily="34" charset="0"/>
              </a:rPr>
              <a:t>Print off the following page for each student. They should complete the graphic organizer while discussing the presentation.</a:t>
            </a:r>
          </a:p>
        </p:txBody>
      </p:sp>
    </p:spTree>
    <p:extLst>
      <p:ext uri="{BB962C8B-B14F-4D97-AF65-F5344CB8AC3E}">
        <p14:creationId xmlns:p14="http://schemas.microsoft.com/office/powerpoint/2010/main" val="32450928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1"/>
            <a:ext cx="12192000" cy="6858001"/>
          </a:xfrm>
          <a:prstGeom prst="rect">
            <a:avLst/>
          </a:prstGeom>
          <a:solidFill>
            <a:srgbClr val="931A1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
            <a:ext cx="5143500" cy="6858000"/>
          </a:xfrm>
          <a:prstGeom prst="rect">
            <a:avLst/>
          </a:prstGeom>
          <a:ln>
            <a:solidFill>
              <a:schemeClr val="tx1"/>
            </a:solidFill>
          </a:ln>
          <a:effectLst>
            <a:outerShdw blurRad="292100" dist="139700" dir="2700000" algn="tl" rotWithShape="0">
              <a:srgbClr val="333333">
                <a:alpha val="65000"/>
              </a:srgbClr>
            </a:outerShdw>
          </a:effectLst>
        </p:spPr>
      </p:pic>
      <p:sp>
        <p:nvSpPr>
          <p:cNvPr id="6" name="TextBox 5"/>
          <p:cNvSpPr txBox="1"/>
          <p:nvPr/>
        </p:nvSpPr>
        <p:spPr>
          <a:xfrm>
            <a:off x="7329268" y="436098"/>
            <a:ext cx="4206240" cy="2554545"/>
          </a:xfrm>
          <a:prstGeom prst="rect">
            <a:avLst/>
          </a:prstGeom>
          <a:noFill/>
        </p:spPr>
        <p:txBody>
          <a:bodyPr wrap="square" rtlCol="0">
            <a:spAutoFit/>
          </a:bodyPr>
          <a:lstStyle/>
          <a:p>
            <a:pPr algn="ctr"/>
            <a:r>
              <a:rPr lang="en-US" sz="3200" dirty="0" smtClean="0">
                <a:latin typeface="KBScaredStraight" panose="02000603000000000000" pitchFamily="2" charset="0"/>
                <a:ea typeface="KBScaredStraight" panose="02000603000000000000" pitchFamily="2" charset="0"/>
              </a:rPr>
              <a:t>Mahabodhi temple in India - Where Buddha attained nirvana under the Bodhi tree.</a:t>
            </a:r>
            <a:endParaRPr lang="en-US" sz="3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8568924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332" y="-1"/>
            <a:ext cx="10396025" cy="6858001"/>
          </a:xfrm>
          <a:prstGeom prst="rect">
            <a:avLst/>
          </a:prstGeom>
          <a:solidFill>
            <a:srgbClr val="A5DEF1">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5643" y="-75654"/>
            <a:ext cx="10400713" cy="1446550"/>
          </a:xfrm>
          <a:prstGeom prst="rect">
            <a:avLst/>
          </a:prstGeom>
          <a:noFill/>
        </p:spPr>
        <p:txBody>
          <a:bodyPr wrap="square" lIns="91440" tIns="45720" rIns="91440" bIns="45720">
            <a:spAutoFit/>
          </a:bodyPr>
          <a:lstStyle/>
          <a:p>
            <a:pPr algn="ctr"/>
            <a:r>
              <a:rPr lang="en-US" sz="8800" b="1" cap="none" spc="0" dirty="0" smtClean="0">
                <a:ln w="28575">
                  <a:solidFill>
                    <a:sysClr val="windowText" lastClr="000000"/>
                  </a:solidFill>
                  <a:prstDash val="solid"/>
                </a:ln>
                <a:solidFill>
                  <a:srgbClr val="931A1D"/>
                </a:solidFill>
                <a:effectLst>
                  <a:outerShdw blurRad="38100" dist="22860" dir="5400000" algn="tl" rotWithShape="0">
                    <a:srgbClr val="000000">
                      <a:alpha val="30000"/>
                    </a:srgbClr>
                  </a:outerShdw>
                </a:effectLst>
                <a:latin typeface="KG Second Chances Solid" panose="02000000000000000000" pitchFamily="2" charset="0"/>
              </a:rPr>
              <a:t>Sacred Text</a:t>
            </a:r>
          </a:p>
        </p:txBody>
      </p:sp>
      <p:sp>
        <p:nvSpPr>
          <p:cNvPr id="8" name="TextBox 7"/>
          <p:cNvSpPr txBox="1"/>
          <p:nvPr/>
        </p:nvSpPr>
        <p:spPr>
          <a:xfrm>
            <a:off x="895642" y="1311573"/>
            <a:ext cx="10283482" cy="4524315"/>
          </a:xfrm>
          <a:prstGeom prst="rect">
            <a:avLst/>
          </a:prstGeom>
          <a:noFill/>
        </p:spPr>
        <p:txBody>
          <a:bodyPr wrap="square" rtlCol="0">
            <a:spAutoFit/>
          </a:bodyPr>
          <a:lstStyle/>
          <a:p>
            <a:pPr marL="571500" indent="-571500">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The Buddhists’ holy book is called the Tripitaka.</a:t>
            </a:r>
          </a:p>
          <a:p>
            <a:pPr marL="1028700" lvl="1" indent="-571500">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It contains all of Buddha’s teachings.</a:t>
            </a:r>
          </a:p>
          <a:p>
            <a:pPr marL="1028700" lvl="1" indent="-571500">
              <a:buFont typeface="Arial" panose="020B0604020202020204" pitchFamily="34" charset="0"/>
              <a:buChar char="•"/>
            </a:pPr>
            <a:endParaRPr lang="en-US" sz="36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Buddhists do not worship a god but rather Buddha by thanking him for his teachings and reading the Tripitaka to become more enlightened.</a:t>
            </a:r>
            <a:endParaRPr lang="en-US" sz="3600" dirty="0">
              <a:latin typeface="KBScaredStraight" panose="02000603000000000000" pitchFamily="2" charset="0"/>
              <a:ea typeface="KBScaredStraight" panose="02000603000000000000" pitchFamily="2" charset="0"/>
            </a:endParaRPr>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2393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1"/>
            <a:ext cx="12192000" cy="6858001"/>
          </a:xfrm>
          <a:prstGeom prst="rect">
            <a:avLst/>
          </a:prstGeom>
          <a:solidFill>
            <a:srgbClr val="931A1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0" y="-2"/>
            <a:ext cx="8384344" cy="461665"/>
          </a:xfrm>
          <a:prstGeom prst="rect">
            <a:avLst/>
          </a:prstGeom>
          <a:noFill/>
        </p:spPr>
        <p:txBody>
          <a:bodyPr wrap="square" rtlCol="0">
            <a:spAutoFit/>
          </a:bodyPr>
          <a:lstStyle/>
          <a:p>
            <a:pPr algn="ctr"/>
            <a:r>
              <a:rPr lang="en-US" sz="2400" dirty="0" smtClean="0">
                <a:latin typeface="KBScaredStraight" panose="02000603000000000000" pitchFamily="2" charset="0"/>
                <a:ea typeface="KBScaredStraight" panose="02000603000000000000" pitchFamily="2" charset="0"/>
              </a:rPr>
              <a:t>Buddha Memorial Center - Taiwan</a:t>
            </a:r>
            <a:endParaRPr lang="en-US" sz="2400" dirty="0">
              <a:latin typeface="KBScaredStraight" panose="02000603000000000000" pitchFamily="2" charset="0"/>
              <a:ea typeface="KBScaredStraight" panose="02000603000000000000" pitchFamily="2" charset="0"/>
            </a:endParaRPr>
          </a:p>
        </p:txBody>
      </p:sp>
      <p:sp>
        <p:nvSpPr>
          <p:cNvPr id="7" name="TextBox 6"/>
          <p:cNvSpPr txBox="1"/>
          <p:nvPr/>
        </p:nvSpPr>
        <p:spPr>
          <a:xfrm>
            <a:off x="121024" y="4827494"/>
            <a:ext cx="1546412" cy="1015663"/>
          </a:xfrm>
          <a:prstGeom prst="rect">
            <a:avLst/>
          </a:prstGeom>
          <a:noFill/>
        </p:spPr>
        <p:txBody>
          <a:bodyPr wrap="square" rtlCol="0">
            <a:spAutoFit/>
          </a:bodyPr>
          <a:lstStyle/>
          <a:p>
            <a:r>
              <a:rPr lang="en-US" sz="2000" dirty="0" smtClean="0">
                <a:solidFill>
                  <a:schemeClr val="bg1"/>
                </a:solidFill>
                <a:hlinkClick r:id="rId3"/>
              </a:rPr>
              <a:t>Siddhartha Gautama</a:t>
            </a:r>
          </a:p>
          <a:p>
            <a:r>
              <a:rPr lang="en-US" sz="2000" dirty="0" smtClean="0">
                <a:solidFill>
                  <a:schemeClr val="bg1"/>
                </a:solidFill>
                <a:hlinkClick r:id="rId3"/>
              </a:rPr>
              <a:t>Video</a:t>
            </a:r>
            <a:endParaRPr lang="en-US" sz="2000" dirty="0">
              <a:solidFill>
                <a:schemeClr val="bg1"/>
              </a:solidFill>
            </a:endParaRPr>
          </a:p>
        </p:txBody>
      </p:sp>
    </p:spTree>
    <p:extLst>
      <p:ext uri="{BB962C8B-B14F-4D97-AF65-F5344CB8AC3E}">
        <p14:creationId xmlns:p14="http://schemas.microsoft.com/office/powerpoint/2010/main" val="36221617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60363" y="766763"/>
            <a:ext cx="11071274" cy="5486400"/>
          </a:xfrm>
          <a:prstGeom prst="ellipse">
            <a:avLst/>
          </a:prstGeom>
          <a:solidFill>
            <a:srgbClr val="A5DEF1">
              <a:alpha val="95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313829" y="2228671"/>
            <a:ext cx="5564344" cy="2400657"/>
          </a:xfrm>
          <a:prstGeom prst="rect">
            <a:avLst/>
          </a:prstGeom>
          <a:noFill/>
        </p:spPr>
        <p:txBody>
          <a:bodyPr wrap="none" lIns="91440" tIns="45720" rIns="91440" bIns="45720">
            <a:spAutoFit/>
          </a:bodyPr>
          <a:lstStyle/>
          <a:p>
            <a:pPr algn="ctr"/>
            <a:r>
              <a:rPr lang="en-US" sz="15000" b="1" cap="none" spc="0" dirty="0" smtClean="0">
                <a:ln w="28575">
                  <a:solidFill>
                    <a:sysClr val="windowText" lastClr="000000"/>
                  </a:solidFill>
                  <a:prstDash val="solid"/>
                </a:ln>
                <a:solidFill>
                  <a:srgbClr val="931A1D"/>
                </a:solidFill>
                <a:effectLst>
                  <a:outerShdw blurRad="38100" dist="22860" dir="5400000" algn="tl" rotWithShape="0">
                    <a:srgbClr val="000000">
                      <a:alpha val="30000"/>
                    </a:srgbClr>
                  </a:outerShdw>
                </a:effectLst>
                <a:latin typeface="KG Second Chances Solid" panose="02000000000000000000" pitchFamily="2" charset="0"/>
              </a:rPr>
              <a:t>Islam</a:t>
            </a:r>
            <a:endParaRPr lang="en-US" sz="15000" b="1" cap="none" spc="0" dirty="0">
              <a:ln w="28575">
                <a:solidFill>
                  <a:sysClr val="windowText" lastClr="000000"/>
                </a:solidFill>
                <a:prstDash val="solid"/>
              </a:ln>
              <a:solidFill>
                <a:srgbClr val="931A1D"/>
              </a:solidFill>
              <a:effectLst>
                <a:outerShdw blurRad="38100" dist="22860" dir="5400000" algn="tl" rotWithShape="0">
                  <a:srgbClr val="000000">
                    <a:alpha val="30000"/>
                  </a:srgbClr>
                </a:outerShdw>
              </a:effectLst>
              <a:latin typeface="KG Second Chances Solid" panose="02000000000000000000" pitchFamily="2" charset="0"/>
            </a:endParaRPr>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266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332" y="-1"/>
            <a:ext cx="10396025" cy="6858001"/>
          </a:xfrm>
          <a:prstGeom prst="rect">
            <a:avLst/>
          </a:prstGeom>
          <a:solidFill>
            <a:srgbClr val="A5DEF1">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5643" y="-75654"/>
            <a:ext cx="10400713" cy="1446550"/>
          </a:xfrm>
          <a:prstGeom prst="rect">
            <a:avLst/>
          </a:prstGeom>
          <a:noFill/>
        </p:spPr>
        <p:txBody>
          <a:bodyPr wrap="square" lIns="91440" tIns="45720" rIns="91440" bIns="45720">
            <a:spAutoFit/>
          </a:bodyPr>
          <a:lstStyle/>
          <a:p>
            <a:pPr algn="ctr"/>
            <a:r>
              <a:rPr lang="en-US" sz="8800" b="1" cap="none" spc="0" dirty="0" smtClean="0">
                <a:ln w="28575">
                  <a:solidFill>
                    <a:sysClr val="windowText" lastClr="000000"/>
                  </a:solidFill>
                  <a:prstDash val="solid"/>
                </a:ln>
                <a:solidFill>
                  <a:srgbClr val="931A1D"/>
                </a:solidFill>
                <a:effectLst>
                  <a:outerShdw blurRad="38100" dist="22860" dir="5400000" algn="tl" rotWithShape="0">
                    <a:srgbClr val="000000">
                      <a:alpha val="30000"/>
                    </a:srgbClr>
                  </a:outerShdw>
                </a:effectLst>
                <a:latin typeface="KG Second Chances Solid" panose="02000000000000000000" pitchFamily="2" charset="0"/>
              </a:rPr>
              <a:t>Location</a:t>
            </a:r>
          </a:p>
        </p:txBody>
      </p:sp>
      <p:sp>
        <p:nvSpPr>
          <p:cNvPr id="8" name="TextBox 7"/>
          <p:cNvSpPr txBox="1"/>
          <p:nvPr/>
        </p:nvSpPr>
        <p:spPr>
          <a:xfrm>
            <a:off x="895642" y="1311573"/>
            <a:ext cx="10400714" cy="5893921"/>
          </a:xfrm>
          <a:prstGeom prst="rect">
            <a:avLst/>
          </a:prstGeom>
          <a:noFill/>
        </p:spPr>
        <p:txBody>
          <a:bodyPr wrap="square" rtlCol="0">
            <a:spAutoFit/>
          </a:bodyPr>
          <a:lstStyle/>
          <a:p>
            <a:pPr marL="571500" indent="-571500">
              <a:buFont typeface="Arial" panose="020B0604020202020204" pitchFamily="34" charset="0"/>
              <a:buChar char="•"/>
            </a:pPr>
            <a:r>
              <a:rPr lang="en-US" sz="3100" dirty="0" smtClean="0">
                <a:latin typeface="KBScaredStraight" panose="02000603000000000000" pitchFamily="2" charset="0"/>
                <a:ea typeface="KBScaredStraight" panose="02000603000000000000" pitchFamily="2" charset="0"/>
              </a:rPr>
              <a:t>Islam is usually known as the religion of the Middle East, but it is also widely practiced in Southern and Eastern Asia.</a:t>
            </a:r>
          </a:p>
          <a:p>
            <a:pPr marL="1028700" lvl="1" indent="-571500">
              <a:buFont typeface="Arial" panose="020B0604020202020204" pitchFamily="34" charset="0"/>
              <a:buChar char="•"/>
            </a:pPr>
            <a:r>
              <a:rPr lang="en-US" sz="3100" dirty="0">
                <a:latin typeface="KBScaredStraight" panose="02000603000000000000" pitchFamily="2" charset="0"/>
                <a:ea typeface="KBScaredStraight" panose="02000603000000000000" pitchFamily="2" charset="0"/>
              </a:rPr>
              <a:t>T</a:t>
            </a:r>
            <a:r>
              <a:rPr lang="en-US" sz="3100" dirty="0" smtClean="0">
                <a:latin typeface="KBScaredStraight" panose="02000603000000000000" pitchFamily="2" charset="0"/>
                <a:ea typeface="KBScaredStraight" panose="02000603000000000000" pitchFamily="2" charset="0"/>
              </a:rPr>
              <a:t>he largest Islamic nation in the world, Indonesia, is located here (204 million Muslims).</a:t>
            </a:r>
          </a:p>
          <a:p>
            <a:pPr marL="571500" indent="-571500">
              <a:buFont typeface="Arial" panose="020B0604020202020204" pitchFamily="34" charset="0"/>
              <a:buChar char="•"/>
            </a:pPr>
            <a:endParaRPr lang="en-US" sz="31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100" dirty="0" smtClean="0">
                <a:latin typeface="KBScaredStraight" panose="02000603000000000000" pitchFamily="2" charset="0"/>
                <a:ea typeface="KBScaredStraight" panose="02000603000000000000" pitchFamily="2" charset="0"/>
              </a:rPr>
              <a:t>Islam began in the 7</a:t>
            </a:r>
            <a:r>
              <a:rPr lang="en-US" sz="3100" baseline="30000" dirty="0" smtClean="0">
                <a:latin typeface="KBScaredStraight" panose="02000603000000000000" pitchFamily="2" charset="0"/>
                <a:ea typeface="KBScaredStraight" panose="02000603000000000000" pitchFamily="2" charset="0"/>
              </a:rPr>
              <a:t>th</a:t>
            </a:r>
            <a:r>
              <a:rPr lang="en-US" sz="3100" dirty="0" smtClean="0">
                <a:latin typeface="KBScaredStraight" panose="02000603000000000000" pitchFamily="2" charset="0"/>
                <a:ea typeface="KBScaredStraight" panose="02000603000000000000" pitchFamily="2" charset="0"/>
              </a:rPr>
              <a:t> century in the Arabian Peninsula.</a:t>
            </a:r>
          </a:p>
          <a:p>
            <a:pPr marL="571500" indent="-571500">
              <a:buFont typeface="Arial" panose="020B0604020202020204" pitchFamily="34" charset="0"/>
              <a:buChar char="•"/>
            </a:pPr>
            <a:endParaRPr lang="en-US" sz="3100" dirty="0" smtClean="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100" dirty="0" smtClean="0">
                <a:latin typeface="KBScaredStraight" panose="02000603000000000000" pitchFamily="2" charset="0"/>
                <a:ea typeface="KBScaredStraight" panose="02000603000000000000" pitchFamily="2" charset="0"/>
              </a:rPr>
              <a:t>Today, Islam is the second largest religion in the world and has spread worldwide.</a:t>
            </a:r>
          </a:p>
          <a:p>
            <a:pPr marL="571500" indent="-571500">
              <a:buFont typeface="Arial" panose="020B0604020202020204" pitchFamily="34" charset="0"/>
              <a:buChar char="•"/>
            </a:pPr>
            <a:endParaRPr lang="en-US" sz="3600" dirty="0">
              <a:latin typeface="KBScaredStraight" panose="02000603000000000000" pitchFamily="2" charset="0"/>
              <a:ea typeface="KBScaredStraight" panose="02000603000000000000" pitchFamily="2" charset="0"/>
            </a:endParaRPr>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33135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8" name="Rectangle 7"/>
          <p:cNvSpPr/>
          <p:nvPr/>
        </p:nvSpPr>
        <p:spPr>
          <a:xfrm>
            <a:off x="0" y="-1"/>
            <a:ext cx="12192000" cy="6858001"/>
          </a:xfrm>
          <a:prstGeom prst="rect">
            <a:avLst/>
          </a:prstGeom>
          <a:solidFill>
            <a:srgbClr val="931A1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632852" y="154110"/>
            <a:ext cx="3798277" cy="584775"/>
          </a:xfrm>
          <a:prstGeom prst="rect">
            <a:avLst/>
          </a:prstGeom>
          <a:noFill/>
        </p:spPr>
        <p:txBody>
          <a:bodyPr wrap="square" rtlCol="0">
            <a:spAutoFit/>
          </a:bodyPr>
          <a:lstStyle/>
          <a:p>
            <a:pPr algn="ctr"/>
            <a:r>
              <a:rPr lang="en-US" sz="3200" dirty="0" smtClean="0">
                <a:effectLst/>
                <a:latin typeface="KBScaredStraight" panose="02000603000000000000" pitchFamily="2" charset="0"/>
                <a:ea typeface="KBScaredStraight" panose="02000603000000000000" pitchFamily="2" charset="0"/>
              </a:rPr>
              <a:t>Islam by Country</a:t>
            </a:r>
            <a:endParaRPr lang="en-US" sz="3200" dirty="0">
              <a:latin typeface="KBScaredStraight" panose="02000603000000000000" pitchFamily="2" charset="0"/>
              <a:ea typeface="KBScaredStraight" panose="02000603000000000000" pitchFamily="2"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88345"/>
            <a:ext cx="12192000" cy="5620512"/>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709521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332" y="-1"/>
            <a:ext cx="10396025" cy="6858001"/>
          </a:xfrm>
          <a:prstGeom prst="rect">
            <a:avLst/>
          </a:prstGeom>
          <a:solidFill>
            <a:srgbClr val="A5DEF1">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5643" y="-75654"/>
            <a:ext cx="10400713" cy="1446550"/>
          </a:xfrm>
          <a:prstGeom prst="rect">
            <a:avLst/>
          </a:prstGeom>
          <a:noFill/>
        </p:spPr>
        <p:txBody>
          <a:bodyPr wrap="square" lIns="91440" tIns="45720" rIns="91440" bIns="45720">
            <a:spAutoFit/>
          </a:bodyPr>
          <a:lstStyle/>
          <a:p>
            <a:pPr algn="ctr"/>
            <a:r>
              <a:rPr lang="en-US" sz="8800" b="1" cap="none" spc="0" dirty="0" smtClean="0">
                <a:ln w="28575">
                  <a:solidFill>
                    <a:sysClr val="windowText" lastClr="000000"/>
                  </a:solidFill>
                  <a:prstDash val="solid"/>
                </a:ln>
                <a:solidFill>
                  <a:srgbClr val="931A1D"/>
                </a:solidFill>
                <a:effectLst>
                  <a:outerShdw blurRad="38100" dist="22860" dir="5400000" algn="tl" rotWithShape="0">
                    <a:srgbClr val="000000">
                      <a:alpha val="30000"/>
                    </a:srgbClr>
                  </a:outerShdw>
                </a:effectLst>
                <a:latin typeface="KG Second Chances Solid" panose="02000000000000000000" pitchFamily="2" charset="0"/>
              </a:rPr>
              <a:t>Basic Beliefs</a:t>
            </a:r>
          </a:p>
        </p:txBody>
      </p:sp>
      <p:sp>
        <p:nvSpPr>
          <p:cNvPr id="8" name="TextBox 7"/>
          <p:cNvSpPr txBox="1"/>
          <p:nvPr/>
        </p:nvSpPr>
        <p:spPr>
          <a:xfrm>
            <a:off x="895642" y="1311573"/>
            <a:ext cx="10283482" cy="7171194"/>
          </a:xfrm>
          <a:prstGeom prst="rect">
            <a:avLst/>
          </a:prstGeom>
          <a:noFill/>
        </p:spPr>
        <p:txBody>
          <a:bodyPr wrap="square" rtlCol="0">
            <a:spAutoFit/>
          </a:bodyPr>
          <a:lstStyle/>
          <a:p>
            <a:pPr marL="571500" indent="-57150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Islam is based on the teachings of the prophet Muhammad.</a:t>
            </a:r>
          </a:p>
          <a:p>
            <a:pPr marL="1028700" lvl="1" indent="-57150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Muslims consider him to be the greatest prophet of their God, Allah.</a:t>
            </a:r>
          </a:p>
          <a:p>
            <a:pPr marL="1028700" lvl="1" indent="-571500">
              <a:buFont typeface="Arial" panose="020B0604020202020204" pitchFamily="34" charset="0"/>
              <a:buChar char="•"/>
            </a:pPr>
            <a:endParaRPr lang="en-US" sz="1200" dirty="0" smtClean="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Muslims are monotheistic (believe in only one </a:t>
            </a:r>
            <a:r>
              <a:rPr lang="en-US" sz="2800" dirty="0" smtClean="0">
                <a:latin typeface="KBScaredStraight" panose="02000603000000000000" pitchFamily="2" charset="0"/>
                <a:ea typeface="KBScaredStraight" panose="02000603000000000000" pitchFamily="2" charset="0"/>
              </a:rPr>
              <a:t>god). </a:t>
            </a:r>
            <a:endParaRPr lang="en-US" sz="28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12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They have a holy book called The Quran, which they believe is the word of Allah handed down by the angel Gabriel.</a:t>
            </a:r>
          </a:p>
          <a:p>
            <a:pPr marL="571500" indent="-571500">
              <a:buFont typeface="Arial" panose="020B0604020202020204" pitchFamily="34" charset="0"/>
              <a:buChar char="•"/>
            </a:pPr>
            <a:endParaRPr lang="en-US" sz="12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There are two types of Muslims: Sunni and Shi’ite.</a:t>
            </a:r>
          </a:p>
          <a:p>
            <a:pPr marL="1028700" lvl="1" indent="-57150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They disagree on the basic teachings of Islam and are often in conflict with one another.</a:t>
            </a:r>
          </a:p>
          <a:p>
            <a:pPr marL="1028700" lvl="1" indent="-571500">
              <a:buFont typeface="Arial" panose="020B0604020202020204" pitchFamily="34" charset="0"/>
              <a:buChar char="•"/>
            </a:pPr>
            <a:endParaRPr lang="en-US" sz="2800" dirty="0" smtClean="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600" dirty="0" smtClean="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600" dirty="0">
              <a:latin typeface="KBScaredStraight" panose="02000603000000000000" pitchFamily="2" charset="0"/>
              <a:ea typeface="KBScaredStraight" panose="02000603000000000000" pitchFamily="2" charset="0"/>
            </a:endParaRPr>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93286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1"/>
            <a:ext cx="12192000" cy="6858001"/>
          </a:xfrm>
          <a:prstGeom prst="rect">
            <a:avLst/>
          </a:prstGeom>
          <a:solidFill>
            <a:srgbClr val="931A1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3744" y="-2"/>
            <a:ext cx="8056256" cy="6858000"/>
          </a:xfrm>
          <a:prstGeom prst="rect">
            <a:avLst/>
          </a:prstGeom>
          <a:ln>
            <a:solidFill>
              <a:schemeClr val="tx1"/>
            </a:solidFill>
          </a:ln>
          <a:effectLst>
            <a:outerShdw blurRad="292100" dist="139700" dir="2700000" algn="tl" rotWithShape="0">
              <a:srgbClr val="333333">
                <a:alpha val="65000"/>
              </a:srgbClr>
            </a:outerShdw>
          </a:effectLst>
        </p:spPr>
      </p:pic>
      <p:sp>
        <p:nvSpPr>
          <p:cNvPr id="6" name="TextBox 5"/>
          <p:cNvSpPr txBox="1"/>
          <p:nvPr/>
        </p:nvSpPr>
        <p:spPr>
          <a:xfrm>
            <a:off x="337625" y="731520"/>
            <a:ext cx="2686929" cy="2062103"/>
          </a:xfrm>
          <a:prstGeom prst="rect">
            <a:avLst/>
          </a:prstGeom>
          <a:noFill/>
        </p:spPr>
        <p:txBody>
          <a:bodyPr wrap="square" rtlCol="0">
            <a:spAutoFit/>
          </a:bodyPr>
          <a:lstStyle/>
          <a:p>
            <a:pPr algn="ctr"/>
            <a:r>
              <a:rPr lang="en-US" sz="3200" dirty="0" smtClean="0">
                <a:latin typeface="KBScaredStraight" panose="02000603000000000000" pitchFamily="2" charset="0"/>
                <a:ea typeface="KBScaredStraight" panose="02000603000000000000" pitchFamily="2" charset="0"/>
              </a:rPr>
              <a:t>Muslim Men Reciting The Quran in Indonesia.</a:t>
            </a:r>
            <a:endParaRPr lang="en-US" sz="3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0281077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8" name="Rectangle 7"/>
          <p:cNvSpPr/>
          <p:nvPr/>
        </p:nvSpPr>
        <p:spPr>
          <a:xfrm>
            <a:off x="0" y="-1"/>
            <a:ext cx="12192000" cy="6858001"/>
          </a:xfrm>
          <a:prstGeom prst="rect">
            <a:avLst/>
          </a:prstGeom>
          <a:solidFill>
            <a:srgbClr val="931A1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52500" y="0"/>
            <a:ext cx="10287000" cy="6858000"/>
          </a:xfrm>
          <a:prstGeom prst="rect">
            <a:avLst/>
          </a:prstGeom>
          <a:ln>
            <a:solidFill>
              <a:schemeClr val="tx1"/>
            </a:solidFill>
          </a:ln>
          <a:effectLst>
            <a:outerShdw blurRad="292100" dist="139700" dir="2700000" algn="tl" rotWithShape="0">
              <a:srgbClr val="333333">
                <a:alpha val="65000"/>
              </a:srgbClr>
            </a:outerShdw>
          </a:effectLst>
        </p:spPr>
      </p:pic>
      <p:sp>
        <p:nvSpPr>
          <p:cNvPr id="6" name="TextBox 5"/>
          <p:cNvSpPr txBox="1"/>
          <p:nvPr/>
        </p:nvSpPr>
        <p:spPr>
          <a:xfrm>
            <a:off x="4205654" y="0"/>
            <a:ext cx="7033846" cy="523220"/>
          </a:xfrm>
          <a:prstGeom prst="rect">
            <a:avLst/>
          </a:prstGeom>
          <a:noFill/>
        </p:spPr>
        <p:txBody>
          <a:bodyPr wrap="square" rtlCol="0">
            <a:spAutoFit/>
          </a:bodyPr>
          <a:lstStyle/>
          <a:p>
            <a:pPr algn="ctr"/>
            <a:r>
              <a:rPr lang="en-US" sz="2800" dirty="0" err="1" smtClean="0">
                <a:effectLst/>
                <a:latin typeface="KBScaredStraight" panose="02000603000000000000" pitchFamily="2" charset="0"/>
                <a:ea typeface="KBScaredStraight" panose="02000603000000000000" pitchFamily="2" charset="0"/>
              </a:rPr>
              <a:t>Jama</a:t>
            </a:r>
            <a:r>
              <a:rPr lang="en-US" sz="2800" dirty="0" smtClean="0">
                <a:effectLst/>
                <a:latin typeface="KBScaredStraight" panose="02000603000000000000" pitchFamily="2" charset="0"/>
                <a:ea typeface="KBScaredStraight" panose="02000603000000000000" pitchFamily="2" charset="0"/>
              </a:rPr>
              <a:t> Masjid - India’s Largest Mosque</a:t>
            </a:r>
            <a:endParaRPr lang="en-US" sz="28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1309716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332" y="-1"/>
            <a:ext cx="10396025" cy="6858001"/>
          </a:xfrm>
          <a:prstGeom prst="rect">
            <a:avLst/>
          </a:prstGeom>
          <a:solidFill>
            <a:srgbClr val="A5DEF1">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5643" y="-75654"/>
            <a:ext cx="10400713" cy="1323439"/>
          </a:xfrm>
          <a:prstGeom prst="rect">
            <a:avLst/>
          </a:prstGeom>
          <a:noFill/>
        </p:spPr>
        <p:txBody>
          <a:bodyPr wrap="square" lIns="91440" tIns="45720" rIns="91440" bIns="45720">
            <a:spAutoFit/>
          </a:bodyPr>
          <a:lstStyle/>
          <a:p>
            <a:pPr algn="ctr"/>
            <a:r>
              <a:rPr lang="en-US" sz="8000" b="1" cap="none" spc="0" dirty="0" smtClean="0">
                <a:ln w="28575">
                  <a:solidFill>
                    <a:sysClr val="windowText" lastClr="000000"/>
                  </a:solidFill>
                  <a:prstDash val="solid"/>
                </a:ln>
                <a:solidFill>
                  <a:srgbClr val="931A1D"/>
                </a:solidFill>
                <a:effectLst>
                  <a:outerShdw blurRad="38100" dist="22860" dir="5400000" algn="tl" rotWithShape="0">
                    <a:srgbClr val="000000">
                      <a:alpha val="30000"/>
                    </a:srgbClr>
                  </a:outerShdw>
                </a:effectLst>
                <a:latin typeface="KG Second Chances Solid" panose="02000000000000000000" pitchFamily="2" charset="0"/>
              </a:rPr>
              <a:t>Five Pillars of Faith</a:t>
            </a:r>
          </a:p>
        </p:txBody>
      </p:sp>
      <p:sp>
        <p:nvSpPr>
          <p:cNvPr id="8" name="TextBox 7"/>
          <p:cNvSpPr txBox="1"/>
          <p:nvPr/>
        </p:nvSpPr>
        <p:spPr>
          <a:xfrm>
            <a:off x="895642" y="1311573"/>
            <a:ext cx="10283482" cy="5816977"/>
          </a:xfrm>
          <a:prstGeom prst="rect">
            <a:avLst/>
          </a:prstGeom>
          <a:noFill/>
        </p:spPr>
        <p:txBody>
          <a:bodyPr wrap="square" rtlCol="0">
            <a:spAutoFit/>
          </a:bodyPr>
          <a:lstStyle/>
          <a:p>
            <a:pPr marL="571500" indent="-57150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Muslims practice what is known as the Five Pillars of Islam, which are obligations that each Muslim must follow.</a:t>
            </a:r>
          </a:p>
          <a:p>
            <a:pPr marL="571500" indent="-571500">
              <a:buFont typeface="Arial" panose="020B0604020202020204" pitchFamily="34" charset="0"/>
              <a:buChar char="•"/>
            </a:pPr>
            <a:endParaRPr lang="en-US" sz="2800" dirty="0" smtClean="0">
              <a:latin typeface="KBScaredStraight" panose="02000603000000000000" pitchFamily="2" charset="0"/>
              <a:ea typeface="KBScaredStraight" panose="02000603000000000000" pitchFamily="2" charset="0"/>
            </a:endParaRPr>
          </a:p>
          <a:p>
            <a:pPr marL="742950" indent="-742950">
              <a:buFont typeface="+mj-lt"/>
              <a:buAutoNum type="arabicPeriod"/>
            </a:pPr>
            <a:r>
              <a:rPr lang="en-US" sz="2800" dirty="0" smtClean="0">
                <a:latin typeface="KBScaredStraight" panose="02000603000000000000" pitchFamily="2" charset="0"/>
                <a:ea typeface="KBScaredStraight" panose="02000603000000000000" pitchFamily="2" charset="0"/>
              </a:rPr>
              <a:t>Profession of faith – there is only one god and Muhammad is his messenger</a:t>
            </a:r>
          </a:p>
          <a:p>
            <a:pPr marL="742950" indent="-742950">
              <a:buFont typeface="+mj-lt"/>
              <a:buAutoNum type="arabicPeriod"/>
            </a:pPr>
            <a:r>
              <a:rPr lang="en-US" sz="2800" dirty="0" smtClean="0">
                <a:latin typeface="KBScaredStraight" panose="02000603000000000000" pitchFamily="2" charset="0"/>
                <a:ea typeface="KBScaredStraight" panose="02000603000000000000" pitchFamily="2" charset="0"/>
              </a:rPr>
              <a:t>Pray five times a day facing the direction of Mecca (birthplace of Muhammad)</a:t>
            </a:r>
          </a:p>
          <a:p>
            <a:pPr marL="742950" indent="-742950">
              <a:buFont typeface="+mj-lt"/>
              <a:buAutoNum type="arabicPeriod"/>
            </a:pPr>
            <a:r>
              <a:rPr lang="en-US" sz="2800" dirty="0" smtClean="0">
                <a:latin typeface="KBScaredStraight" panose="02000603000000000000" pitchFamily="2" charset="0"/>
                <a:ea typeface="KBScaredStraight" panose="02000603000000000000" pitchFamily="2" charset="0"/>
              </a:rPr>
              <a:t>Charity to the poor</a:t>
            </a:r>
          </a:p>
          <a:p>
            <a:pPr marL="742950" indent="-742950">
              <a:buFont typeface="+mj-lt"/>
              <a:buAutoNum type="arabicPeriod"/>
            </a:pPr>
            <a:r>
              <a:rPr lang="en-US" sz="2800" dirty="0" smtClean="0">
                <a:latin typeface="KBScaredStraight" panose="02000603000000000000" pitchFamily="2" charset="0"/>
                <a:ea typeface="KBScaredStraight" panose="02000603000000000000" pitchFamily="2" charset="0"/>
              </a:rPr>
              <a:t>Fasting during the holy month of Ramadan</a:t>
            </a:r>
          </a:p>
          <a:p>
            <a:pPr marL="742950" indent="-742950">
              <a:buFont typeface="+mj-lt"/>
              <a:buAutoNum type="arabicPeriod"/>
            </a:pPr>
            <a:r>
              <a:rPr lang="en-US" sz="2800" dirty="0" smtClean="0">
                <a:latin typeface="KBScaredStraight" panose="02000603000000000000" pitchFamily="2" charset="0"/>
                <a:ea typeface="KBScaredStraight" panose="02000603000000000000" pitchFamily="2" charset="0"/>
              </a:rPr>
              <a:t>Pilgrimage to Mecca at least once in a person’s lifetime</a:t>
            </a:r>
          </a:p>
          <a:p>
            <a:pPr marL="571500" indent="-571500">
              <a:buFont typeface="Arial" panose="020B0604020202020204" pitchFamily="34" charset="0"/>
              <a:buChar char="•"/>
            </a:pPr>
            <a:endParaRPr lang="en-US" sz="3600" dirty="0">
              <a:latin typeface="KBScaredStraight" panose="02000603000000000000" pitchFamily="2" charset="0"/>
              <a:ea typeface="KBScaredStraight" panose="02000603000000000000" pitchFamily="2" charset="0"/>
            </a:endParaRPr>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17343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407963" y="0"/>
            <a:ext cx="11353800" cy="6858000"/>
          </a:xfrm>
          <a:prstGeom prst="rect">
            <a:avLst/>
          </a:prstGeom>
        </p:spPr>
      </p:pic>
    </p:spTree>
    <p:extLst>
      <p:ext uri="{BB962C8B-B14F-4D97-AF65-F5344CB8AC3E}">
        <p14:creationId xmlns:p14="http://schemas.microsoft.com/office/powerpoint/2010/main" val="34953725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8" name="Rectangle 7"/>
          <p:cNvSpPr/>
          <p:nvPr/>
        </p:nvSpPr>
        <p:spPr>
          <a:xfrm>
            <a:off x="0" y="-1"/>
            <a:ext cx="12192000" cy="6858001"/>
          </a:xfrm>
          <a:prstGeom prst="rect">
            <a:avLst/>
          </a:prstGeom>
          <a:solidFill>
            <a:srgbClr val="931A1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10575" y="0"/>
            <a:ext cx="9170849" cy="6858000"/>
          </a:xfrm>
          <a:prstGeom prst="rect">
            <a:avLst/>
          </a:prstGeom>
          <a:ln>
            <a:solidFill>
              <a:schemeClr val="tx1"/>
            </a:solidFill>
          </a:ln>
          <a:effectLst>
            <a:outerShdw blurRad="292100" dist="139700" dir="2700000" algn="tl" rotWithShape="0">
              <a:srgbClr val="333333">
                <a:alpha val="65000"/>
              </a:srgbClr>
            </a:outerShdw>
          </a:effectLst>
        </p:spPr>
      </p:pic>
      <p:sp>
        <p:nvSpPr>
          <p:cNvPr id="6" name="TextBox 5"/>
          <p:cNvSpPr txBox="1"/>
          <p:nvPr/>
        </p:nvSpPr>
        <p:spPr>
          <a:xfrm>
            <a:off x="1632852" y="154110"/>
            <a:ext cx="3798277" cy="1384995"/>
          </a:xfrm>
          <a:prstGeom prst="rect">
            <a:avLst/>
          </a:prstGeom>
          <a:noFill/>
        </p:spPr>
        <p:txBody>
          <a:bodyPr wrap="square" rtlCol="0">
            <a:spAutoFit/>
          </a:bodyPr>
          <a:lstStyle/>
          <a:p>
            <a:pPr algn="ctr"/>
            <a:r>
              <a:rPr lang="en-US" sz="2800" dirty="0" smtClean="0">
                <a:effectLst/>
                <a:latin typeface="KBScaredStraight" panose="02000603000000000000" pitchFamily="2" charset="0"/>
                <a:ea typeface="KBScaredStraight" panose="02000603000000000000" pitchFamily="2" charset="0"/>
              </a:rPr>
              <a:t>The Kaaba, located in Mecca, is the center of Islam. </a:t>
            </a:r>
            <a:endParaRPr lang="en-US" sz="28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1604392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60363" y="766763"/>
            <a:ext cx="11071274" cy="5486400"/>
          </a:xfrm>
          <a:prstGeom prst="ellipse">
            <a:avLst/>
          </a:prstGeom>
          <a:solidFill>
            <a:srgbClr val="A5DEF1">
              <a:alpha val="95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164683" y="2228671"/>
            <a:ext cx="9862636" cy="2400657"/>
          </a:xfrm>
          <a:prstGeom prst="rect">
            <a:avLst/>
          </a:prstGeom>
          <a:noFill/>
        </p:spPr>
        <p:txBody>
          <a:bodyPr wrap="none" lIns="91440" tIns="45720" rIns="91440" bIns="45720">
            <a:spAutoFit/>
          </a:bodyPr>
          <a:lstStyle/>
          <a:p>
            <a:pPr algn="ctr"/>
            <a:r>
              <a:rPr lang="en-US" sz="15000" b="1" cap="none" spc="0" dirty="0" smtClean="0">
                <a:ln w="28575">
                  <a:solidFill>
                    <a:sysClr val="windowText" lastClr="000000"/>
                  </a:solidFill>
                  <a:prstDash val="solid"/>
                </a:ln>
                <a:solidFill>
                  <a:srgbClr val="931A1D"/>
                </a:solidFill>
                <a:effectLst>
                  <a:outerShdw blurRad="38100" dist="22860" dir="5400000" algn="tl" rotWithShape="0">
                    <a:srgbClr val="000000">
                      <a:alpha val="30000"/>
                    </a:srgbClr>
                  </a:outerShdw>
                </a:effectLst>
                <a:latin typeface="KG Second Chances Solid" panose="02000000000000000000" pitchFamily="2" charset="0"/>
              </a:rPr>
              <a:t>Shintoism</a:t>
            </a:r>
            <a:endParaRPr lang="en-US" sz="15000" b="1" cap="none" spc="0" dirty="0">
              <a:ln w="28575">
                <a:solidFill>
                  <a:sysClr val="windowText" lastClr="000000"/>
                </a:solidFill>
                <a:prstDash val="solid"/>
              </a:ln>
              <a:solidFill>
                <a:srgbClr val="931A1D"/>
              </a:solidFill>
              <a:effectLst>
                <a:outerShdw blurRad="38100" dist="22860" dir="5400000" algn="tl" rotWithShape="0">
                  <a:srgbClr val="000000">
                    <a:alpha val="30000"/>
                  </a:srgbClr>
                </a:outerShdw>
              </a:effectLst>
              <a:latin typeface="KG Second Chances Solid" panose="02000000000000000000" pitchFamily="2" charset="0"/>
            </a:endParaRPr>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36091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332" y="-1"/>
            <a:ext cx="10396025" cy="6858001"/>
          </a:xfrm>
          <a:prstGeom prst="rect">
            <a:avLst/>
          </a:prstGeom>
          <a:solidFill>
            <a:srgbClr val="A5DEF1">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5643" y="-75654"/>
            <a:ext cx="10400713" cy="1446550"/>
          </a:xfrm>
          <a:prstGeom prst="rect">
            <a:avLst/>
          </a:prstGeom>
          <a:noFill/>
        </p:spPr>
        <p:txBody>
          <a:bodyPr wrap="square" lIns="91440" tIns="45720" rIns="91440" bIns="45720">
            <a:spAutoFit/>
          </a:bodyPr>
          <a:lstStyle/>
          <a:p>
            <a:pPr algn="ctr"/>
            <a:r>
              <a:rPr lang="en-US" sz="8800" b="1" cap="none" spc="0" dirty="0" smtClean="0">
                <a:ln w="28575">
                  <a:solidFill>
                    <a:sysClr val="windowText" lastClr="000000"/>
                  </a:solidFill>
                  <a:prstDash val="solid"/>
                </a:ln>
                <a:solidFill>
                  <a:srgbClr val="931A1D"/>
                </a:solidFill>
                <a:effectLst>
                  <a:outerShdw blurRad="38100" dist="22860" dir="5400000" algn="tl" rotWithShape="0">
                    <a:srgbClr val="000000">
                      <a:alpha val="30000"/>
                    </a:srgbClr>
                  </a:outerShdw>
                </a:effectLst>
                <a:latin typeface="KG Second Chances Solid" panose="02000000000000000000" pitchFamily="2" charset="0"/>
              </a:rPr>
              <a:t>Location</a:t>
            </a:r>
          </a:p>
        </p:txBody>
      </p:sp>
      <p:sp>
        <p:nvSpPr>
          <p:cNvPr id="8" name="TextBox 7"/>
          <p:cNvSpPr txBox="1"/>
          <p:nvPr/>
        </p:nvSpPr>
        <p:spPr>
          <a:xfrm>
            <a:off x="895642" y="1311573"/>
            <a:ext cx="10283482" cy="5632311"/>
          </a:xfrm>
          <a:prstGeom prst="rect">
            <a:avLst/>
          </a:prstGeom>
          <a:noFill/>
        </p:spPr>
        <p:txBody>
          <a:bodyPr wrap="square" rtlCol="0">
            <a:spAutoFit/>
          </a:bodyPr>
          <a:lstStyle/>
          <a:p>
            <a:pPr marL="571500" indent="-571500">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Shinto is the earliest religion in Japan.</a:t>
            </a:r>
          </a:p>
          <a:p>
            <a:pPr marL="571500" indent="-571500">
              <a:buFont typeface="Arial" panose="020B0604020202020204" pitchFamily="34" charset="0"/>
              <a:buChar char="•"/>
            </a:pPr>
            <a:endParaRPr lang="en-US" sz="36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It is unique to Japan and has not spread to other parts of the world.</a:t>
            </a:r>
          </a:p>
          <a:p>
            <a:pPr marL="571500" indent="-571500">
              <a:buFont typeface="Arial" panose="020B0604020202020204" pitchFamily="34" charset="0"/>
              <a:buChar char="•"/>
            </a:pPr>
            <a:endParaRPr lang="en-US" sz="36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Shinto means the “way of the gods”. </a:t>
            </a:r>
          </a:p>
          <a:p>
            <a:pPr marL="571500" indent="-571500">
              <a:buFont typeface="Arial" panose="020B0604020202020204" pitchFamily="34" charset="0"/>
              <a:buChar char="•"/>
            </a:pPr>
            <a:endParaRPr lang="en-US" sz="36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It was once the state religion of Japan and is still widely honored among the Japanese.</a:t>
            </a:r>
            <a:endParaRPr lang="en-US" sz="3600" dirty="0">
              <a:latin typeface="KBScaredStraight" panose="02000603000000000000" pitchFamily="2" charset="0"/>
              <a:ea typeface="KBScaredStraight" panose="02000603000000000000" pitchFamily="2" charset="0"/>
            </a:endParaRPr>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89835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332" y="-1"/>
            <a:ext cx="10396025" cy="6858001"/>
          </a:xfrm>
          <a:prstGeom prst="rect">
            <a:avLst/>
          </a:prstGeom>
          <a:solidFill>
            <a:srgbClr val="A5DEF1">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5643" y="-75654"/>
            <a:ext cx="10400713" cy="1446550"/>
          </a:xfrm>
          <a:prstGeom prst="rect">
            <a:avLst/>
          </a:prstGeom>
          <a:noFill/>
        </p:spPr>
        <p:txBody>
          <a:bodyPr wrap="square" lIns="91440" tIns="45720" rIns="91440" bIns="45720">
            <a:spAutoFit/>
          </a:bodyPr>
          <a:lstStyle/>
          <a:p>
            <a:pPr algn="ctr"/>
            <a:r>
              <a:rPr lang="en-US" sz="8800" b="1" cap="none" spc="0" dirty="0" smtClean="0">
                <a:ln w="28575">
                  <a:solidFill>
                    <a:sysClr val="windowText" lastClr="000000"/>
                  </a:solidFill>
                  <a:prstDash val="solid"/>
                </a:ln>
                <a:solidFill>
                  <a:srgbClr val="931A1D"/>
                </a:solidFill>
                <a:effectLst>
                  <a:outerShdw blurRad="38100" dist="22860" dir="5400000" algn="tl" rotWithShape="0">
                    <a:srgbClr val="000000">
                      <a:alpha val="30000"/>
                    </a:srgbClr>
                  </a:outerShdw>
                </a:effectLst>
                <a:latin typeface="KG Second Chances Solid" panose="02000000000000000000" pitchFamily="2" charset="0"/>
              </a:rPr>
              <a:t>Beliefs</a:t>
            </a:r>
          </a:p>
        </p:txBody>
      </p:sp>
      <p:sp>
        <p:nvSpPr>
          <p:cNvPr id="8" name="TextBox 7"/>
          <p:cNvSpPr txBox="1"/>
          <p:nvPr/>
        </p:nvSpPr>
        <p:spPr>
          <a:xfrm>
            <a:off x="895642" y="1311573"/>
            <a:ext cx="10283482" cy="5632311"/>
          </a:xfrm>
          <a:prstGeom prst="rect">
            <a:avLst/>
          </a:prstGeom>
          <a:noFill/>
        </p:spPr>
        <p:txBody>
          <a:bodyPr wrap="square" rtlCol="0">
            <a:spAutoFit/>
          </a:bodyPr>
          <a:lstStyle/>
          <a:p>
            <a:pPr marL="571500" indent="-571500">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Shintoism has no rules for moral living and no concepts of a single ruling god.</a:t>
            </a:r>
          </a:p>
          <a:p>
            <a:pPr marL="1028700" lvl="1" indent="-571500">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There is no single text that is followed.</a:t>
            </a:r>
          </a:p>
          <a:p>
            <a:pPr marL="1028700" lvl="1" indent="-571500">
              <a:buFont typeface="Arial" panose="020B0604020202020204" pitchFamily="34" charset="0"/>
              <a:buChar char="•"/>
            </a:pPr>
            <a:endParaRPr lang="en-US" sz="3600" dirty="0" smtClean="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It centers on the reverence of the </a:t>
            </a:r>
            <a:r>
              <a:rPr lang="en-US" sz="3600" i="1" dirty="0" smtClean="0">
                <a:latin typeface="KBScaredStraight" panose="02000603000000000000" pitchFamily="2" charset="0"/>
                <a:ea typeface="KBScaredStraight" panose="02000603000000000000" pitchFamily="2" charset="0"/>
              </a:rPr>
              <a:t>kami</a:t>
            </a:r>
            <a:r>
              <a:rPr lang="en-US" sz="3600" dirty="0" smtClean="0">
                <a:latin typeface="KBScaredStraight" panose="02000603000000000000" pitchFamily="2" charset="0"/>
                <a:ea typeface="KBScaredStraight" panose="02000603000000000000" pitchFamily="2" charset="0"/>
              </a:rPr>
              <a:t> (divine spirits that live in nature).</a:t>
            </a:r>
          </a:p>
          <a:p>
            <a:pPr marL="1028700" lvl="1" indent="-571500">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Many Japanese believe that the mountains and rivers in Japan are home to these kami and are considered very sacred.</a:t>
            </a:r>
            <a:endParaRPr lang="en-US" sz="3600" dirty="0">
              <a:latin typeface="KBScaredStraight" panose="02000603000000000000" pitchFamily="2" charset="0"/>
              <a:ea typeface="KBScaredStraight" panose="02000603000000000000" pitchFamily="2" charset="0"/>
            </a:endParaRPr>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3905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1"/>
            <a:ext cx="12192000" cy="6858001"/>
          </a:xfrm>
          <a:prstGeom prst="rect">
            <a:avLst/>
          </a:prstGeom>
          <a:solidFill>
            <a:srgbClr val="931A1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4905" y="-2"/>
            <a:ext cx="9144000" cy="6858000"/>
          </a:xfrm>
          <a:prstGeom prst="rect">
            <a:avLst/>
          </a:prstGeom>
          <a:ln>
            <a:solidFill>
              <a:schemeClr val="tx1"/>
            </a:solidFill>
          </a:ln>
          <a:effectLst>
            <a:outerShdw blurRad="292100" dist="139700" dir="2700000" algn="tl" rotWithShape="0">
              <a:srgbClr val="333333">
                <a:alpha val="65000"/>
              </a:srgbClr>
            </a:outerShdw>
          </a:effectLst>
        </p:spPr>
      </p:pic>
      <p:sp>
        <p:nvSpPr>
          <p:cNvPr id="7" name="TextBox 6"/>
          <p:cNvSpPr txBox="1"/>
          <p:nvPr/>
        </p:nvSpPr>
        <p:spPr>
          <a:xfrm>
            <a:off x="1345810" y="-23594"/>
            <a:ext cx="9144000" cy="584775"/>
          </a:xfrm>
          <a:prstGeom prst="rect">
            <a:avLst/>
          </a:prstGeom>
          <a:noFill/>
        </p:spPr>
        <p:txBody>
          <a:bodyPr wrap="square" rtlCol="0">
            <a:spAutoFit/>
          </a:bodyPr>
          <a:lstStyle/>
          <a:p>
            <a:pPr algn="ctr"/>
            <a:r>
              <a:rPr lang="en-US" sz="3200" dirty="0" smtClean="0">
                <a:latin typeface="KBScaredStraight" panose="02000603000000000000" pitchFamily="2" charset="0"/>
                <a:ea typeface="KBScaredStraight" panose="02000603000000000000" pitchFamily="2" charset="0"/>
              </a:rPr>
              <a:t>Mt. Fuji – Sacred to Shintoism</a:t>
            </a:r>
            <a:endParaRPr lang="en-US" sz="3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9935952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332" y="-1"/>
            <a:ext cx="10396025" cy="6858001"/>
          </a:xfrm>
          <a:prstGeom prst="rect">
            <a:avLst/>
          </a:prstGeom>
          <a:solidFill>
            <a:srgbClr val="A5DEF1">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5643" y="-75654"/>
            <a:ext cx="10400713" cy="1446550"/>
          </a:xfrm>
          <a:prstGeom prst="rect">
            <a:avLst/>
          </a:prstGeom>
          <a:noFill/>
        </p:spPr>
        <p:txBody>
          <a:bodyPr wrap="square" lIns="91440" tIns="45720" rIns="91440" bIns="45720">
            <a:spAutoFit/>
          </a:bodyPr>
          <a:lstStyle/>
          <a:p>
            <a:pPr algn="ctr"/>
            <a:r>
              <a:rPr lang="en-US" sz="8800" b="1" cap="none" spc="0" dirty="0" smtClean="0">
                <a:ln w="28575">
                  <a:solidFill>
                    <a:sysClr val="windowText" lastClr="000000"/>
                  </a:solidFill>
                  <a:prstDash val="solid"/>
                </a:ln>
                <a:solidFill>
                  <a:srgbClr val="931A1D"/>
                </a:solidFill>
                <a:effectLst>
                  <a:outerShdw blurRad="38100" dist="22860" dir="5400000" algn="tl" rotWithShape="0">
                    <a:srgbClr val="000000">
                      <a:alpha val="30000"/>
                    </a:srgbClr>
                  </a:outerShdw>
                </a:effectLst>
                <a:latin typeface="KG Second Chances Solid" panose="02000000000000000000" pitchFamily="2" charset="0"/>
              </a:rPr>
              <a:t>Beliefs</a:t>
            </a:r>
          </a:p>
        </p:txBody>
      </p:sp>
      <p:sp>
        <p:nvSpPr>
          <p:cNvPr id="8" name="TextBox 7"/>
          <p:cNvSpPr txBox="1"/>
          <p:nvPr/>
        </p:nvSpPr>
        <p:spPr>
          <a:xfrm>
            <a:off x="895642" y="1311573"/>
            <a:ext cx="10283482" cy="6186309"/>
          </a:xfrm>
          <a:prstGeom prst="rect">
            <a:avLst/>
          </a:prstGeom>
          <a:noFill/>
        </p:spPr>
        <p:txBody>
          <a:bodyPr wrap="square" rtlCol="0">
            <a:spAutoFit/>
          </a:bodyPr>
          <a:lstStyle/>
          <a:p>
            <a:pPr marL="571500" indent="-57150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Shintoists offer prayers and perform rituals to honor and please the kami.</a:t>
            </a:r>
          </a:p>
          <a:p>
            <a:pPr marL="1028700" lvl="1" indent="-57150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Most Japanese households have a small altar where the family will offer prayers for the spirits they hope will bless and protect them.</a:t>
            </a:r>
          </a:p>
          <a:p>
            <a:pPr marL="1028700" lvl="1" indent="-57150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Many worship their ancestors who they believe became kami when they died.</a:t>
            </a:r>
          </a:p>
          <a:p>
            <a:pPr marL="1028700" lvl="1" indent="-571500">
              <a:buFont typeface="Arial" panose="020B0604020202020204" pitchFamily="34" charset="0"/>
              <a:buChar char="•"/>
            </a:pPr>
            <a:endParaRPr lang="en-US" sz="1200" dirty="0" smtClean="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Shintoism stresses the virtue of cleanliness and teaches physical purity.</a:t>
            </a:r>
          </a:p>
          <a:p>
            <a:pPr marL="571500" indent="-571500">
              <a:buFont typeface="Arial" panose="020B0604020202020204" pitchFamily="34" charset="0"/>
              <a:buChar char="•"/>
            </a:pPr>
            <a:endParaRPr lang="en-US" sz="1200" dirty="0" smtClean="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Since Shinto offers no ideas of a moral code, a god, or life after death, many people who practice Shinto also practice another religion as well.</a:t>
            </a:r>
          </a:p>
          <a:p>
            <a:pPr marL="571500" indent="-571500">
              <a:buFont typeface="Arial" panose="020B0604020202020204" pitchFamily="34" charset="0"/>
              <a:buChar char="•"/>
            </a:pPr>
            <a:endParaRPr lang="en-US" sz="3600" dirty="0" smtClean="0">
              <a:latin typeface="KBScaredStraight" panose="02000603000000000000" pitchFamily="2" charset="0"/>
              <a:ea typeface="KBScaredStraight" panose="02000603000000000000" pitchFamily="2" charset="0"/>
            </a:endParaRPr>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35679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1"/>
            <a:ext cx="12192000" cy="6858001"/>
          </a:xfrm>
          <a:prstGeom prst="rect">
            <a:avLst/>
          </a:prstGeom>
          <a:solidFill>
            <a:srgbClr val="931A1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1280" y="-2"/>
            <a:ext cx="9144000" cy="6858000"/>
          </a:xfrm>
          <a:prstGeom prst="rect">
            <a:avLst/>
          </a:prstGeom>
          <a:ln>
            <a:solidFill>
              <a:schemeClr val="tx1"/>
            </a:solidFill>
          </a:ln>
          <a:effectLst>
            <a:outerShdw blurRad="292100" dist="139700" dir="2700000" algn="tl" rotWithShape="0">
              <a:srgbClr val="333333">
                <a:alpha val="65000"/>
              </a:srgbClr>
            </a:outerShdw>
          </a:effectLst>
        </p:spPr>
      </p:pic>
      <p:sp>
        <p:nvSpPr>
          <p:cNvPr id="6" name="TextBox 5"/>
          <p:cNvSpPr txBox="1"/>
          <p:nvPr/>
        </p:nvSpPr>
        <p:spPr>
          <a:xfrm>
            <a:off x="185225" y="1548856"/>
            <a:ext cx="2250831" cy="3539430"/>
          </a:xfrm>
          <a:prstGeom prst="rect">
            <a:avLst/>
          </a:prstGeom>
          <a:noFill/>
        </p:spPr>
        <p:txBody>
          <a:bodyPr wrap="square" rtlCol="0">
            <a:spAutoFit/>
          </a:bodyPr>
          <a:lstStyle/>
          <a:p>
            <a:pPr algn="ctr"/>
            <a:r>
              <a:rPr lang="en-US" sz="2800" dirty="0" smtClean="0">
                <a:latin typeface="KBScaredStraight" panose="02000603000000000000" pitchFamily="2" charset="0"/>
                <a:ea typeface="KBScaredStraight" panose="02000603000000000000" pitchFamily="2" charset="0"/>
              </a:rPr>
              <a:t>Torri gates mark the separation between the human world and the world of the kami.</a:t>
            </a:r>
            <a:endParaRPr lang="en-US" sz="2800" dirty="0">
              <a:latin typeface="KBScaredStraight" panose="02000603000000000000" pitchFamily="2" charset="0"/>
              <a:ea typeface="KBScaredStraight" panose="02000603000000000000" pitchFamily="2" charset="0"/>
            </a:endParaRPr>
          </a:p>
        </p:txBody>
      </p:sp>
      <p:sp>
        <p:nvSpPr>
          <p:cNvPr id="7" name="TextBox 6"/>
          <p:cNvSpPr txBox="1"/>
          <p:nvPr/>
        </p:nvSpPr>
        <p:spPr>
          <a:xfrm>
            <a:off x="2621280" y="6020972"/>
            <a:ext cx="9144000" cy="584775"/>
          </a:xfrm>
          <a:prstGeom prst="rect">
            <a:avLst/>
          </a:prstGeom>
          <a:noFill/>
        </p:spPr>
        <p:txBody>
          <a:bodyPr wrap="square" rtlCol="0">
            <a:spAutoFit/>
          </a:bodyPr>
          <a:lstStyle/>
          <a:p>
            <a:pPr algn="ctr"/>
            <a:r>
              <a:rPr lang="en-US" sz="3200" dirty="0" smtClean="0">
                <a:latin typeface="KBScaredStraight" panose="02000603000000000000" pitchFamily="2" charset="0"/>
                <a:ea typeface="KBScaredStraight" panose="02000603000000000000" pitchFamily="2" charset="0"/>
              </a:rPr>
              <a:t>Torri Gates Outside of a Shinto Shrine</a:t>
            </a:r>
            <a:endParaRPr lang="en-US" sz="3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4715955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1"/>
            <a:ext cx="12192000" cy="6858001"/>
          </a:xfrm>
          <a:prstGeom prst="rect">
            <a:avLst/>
          </a:prstGeom>
          <a:solidFill>
            <a:srgbClr val="931A1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326" y="-2"/>
            <a:ext cx="10261347" cy="6858000"/>
          </a:xfrm>
          <a:prstGeom prst="rect">
            <a:avLst/>
          </a:prstGeom>
          <a:ln>
            <a:solidFill>
              <a:schemeClr val="tx1"/>
            </a:solidFill>
          </a:ln>
          <a:effectLst>
            <a:outerShdw blurRad="292100" dist="139700" dir="2700000" algn="tl" rotWithShape="0">
              <a:srgbClr val="333333">
                <a:alpha val="65000"/>
              </a:srgbClr>
            </a:outerShdw>
          </a:effectLst>
        </p:spPr>
      </p:pic>
      <p:sp>
        <p:nvSpPr>
          <p:cNvPr id="6" name="TextBox 5"/>
          <p:cNvSpPr txBox="1"/>
          <p:nvPr/>
        </p:nvSpPr>
        <p:spPr>
          <a:xfrm>
            <a:off x="4600136" y="6350038"/>
            <a:ext cx="5528603" cy="553998"/>
          </a:xfrm>
          <a:prstGeom prst="rect">
            <a:avLst/>
          </a:prstGeom>
          <a:noFill/>
        </p:spPr>
        <p:txBody>
          <a:bodyPr wrap="square" rtlCol="0">
            <a:spAutoFit/>
          </a:bodyPr>
          <a:lstStyle/>
          <a:p>
            <a:r>
              <a:rPr lang="en-US" sz="3000" dirty="0" smtClean="0">
                <a:latin typeface="KBScaredStraight" panose="02000603000000000000" pitchFamily="2" charset="0"/>
                <a:ea typeface="KBScaredStraight" panose="02000603000000000000" pitchFamily="2" charset="0"/>
              </a:rPr>
              <a:t>Shinto Shrine</a:t>
            </a:r>
            <a:endParaRPr lang="en-US" sz="3000" dirty="0">
              <a:latin typeface="KBScaredStraight" panose="02000603000000000000" pitchFamily="2" charset="0"/>
              <a:ea typeface="KBScaredStraight" panose="02000603000000000000" pitchFamily="2" charset="0"/>
            </a:endParaRPr>
          </a:p>
        </p:txBody>
      </p:sp>
      <p:sp>
        <p:nvSpPr>
          <p:cNvPr id="7" name="TextBox 6"/>
          <p:cNvSpPr txBox="1"/>
          <p:nvPr/>
        </p:nvSpPr>
        <p:spPr>
          <a:xfrm>
            <a:off x="-53168" y="4934634"/>
            <a:ext cx="1223682" cy="707886"/>
          </a:xfrm>
          <a:prstGeom prst="rect">
            <a:avLst/>
          </a:prstGeom>
          <a:noFill/>
        </p:spPr>
        <p:txBody>
          <a:bodyPr wrap="square" rtlCol="0">
            <a:spAutoFit/>
          </a:bodyPr>
          <a:lstStyle/>
          <a:p>
            <a:r>
              <a:rPr lang="en-US" sz="2000" dirty="0" smtClean="0">
                <a:solidFill>
                  <a:schemeClr val="bg1"/>
                </a:solidFill>
                <a:hlinkClick r:id="rId3"/>
              </a:rPr>
              <a:t>Shintoism Video</a:t>
            </a:r>
            <a:endParaRPr lang="en-US" sz="2000" dirty="0">
              <a:solidFill>
                <a:schemeClr val="bg1"/>
              </a:solidFill>
            </a:endParaRPr>
          </a:p>
        </p:txBody>
      </p:sp>
    </p:spTree>
    <p:extLst>
      <p:ext uri="{BB962C8B-B14F-4D97-AF65-F5344CB8AC3E}">
        <p14:creationId xmlns:p14="http://schemas.microsoft.com/office/powerpoint/2010/main" val="10127067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60363" y="766763"/>
            <a:ext cx="11071274" cy="5486400"/>
          </a:xfrm>
          <a:prstGeom prst="ellipse">
            <a:avLst/>
          </a:prstGeom>
          <a:solidFill>
            <a:srgbClr val="A5DEF1">
              <a:alpha val="95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38791" y="3115093"/>
            <a:ext cx="10514417" cy="1785104"/>
          </a:xfrm>
          <a:prstGeom prst="rect">
            <a:avLst/>
          </a:prstGeom>
          <a:noFill/>
        </p:spPr>
        <p:txBody>
          <a:bodyPr wrap="none" lIns="91440" tIns="45720" rIns="91440" bIns="45720">
            <a:spAutoFit/>
          </a:bodyPr>
          <a:lstStyle/>
          <a:p>
            <a:pPr algn="ctr"/>
            <a:r>
              <a:rPr lang="en-US" sz="11000" b="1" cap="none" spc="0" dirty="0" smtClean="0">
                <a:ln w="28575">
                  <a:solidFill>
                    <a:sysClr val="windowText" lastClr="000000"/>
                  </a:solidFill>
                  <a:prstDash val="solid"/>
                </a:ln>
                <a:solidFill>
                  <a:srgbClr val="931A1D"/>
                </a:solidFill>
                <a:effectLst>
                  <a:outerShdw blurRad="38100" dist="22860" dir="5400000" algn="tl" rotWithShape="0">
                    <a:srgbClr val="000000">
                      <a:alpha val="30000"/>
                    </a:srgbClr>
                  </a:outerShdw>
                </a:effectLst>
                <a:latin typeface="KG Second Chances Solid" panose="02000000000000000000" pitchFamily="2" charset="0"/>
              </a:rPr>
              <a:t>Confucianism</a:t>
            </a:r>
            <a:endParaRPr lang="en-US" sz="11000" b="1" cap="none" spc="0" dirty="0">
              <a:ln w="28575">
                <a:solidFill>
                  <a:sysClr val="windowText" lastClr="000000"/>
                </a:solidFill>
                <a:prstDash val="solid"/>
              </a:ln>
              <a:solidFill>
                <a:srgbClr val="931A1D"/>
              </a:solidFill>
              <a:effectLst>
                <a:outerShdw blurRad="38100" dist="22860" dir="5400000" algn="tl" rotWithShape="0">
                  <a:srgbClr val="000000">
                    <a:alpha val="30000"/>
                  </a:srgbClr>
                </a:outerShdw>
              </a:effectLst>
              <a:latin typeface="KG Second Chances Solid" panose="02000000000000000000" pitchFamily="2" charset="0"/>
            </a:endParaRPr>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840522" y="2081192"/>
            <a:ext cx="8510954" cy="1015663"/>
          </a:xfrm>
          <a:prstGeom prst="rect">
            <a:avLst/>
          </a:prstGeom>
          <a:noFill/>
        </p:spPr>
        <p:txBody>
          <a:bodyPr wrap="square" rtlCol="0">
            <a:spAutoFit/>
          </a:bodyPr>
          <a:lstStyle/>
          <a:p>
            <a:pPr algn="ctr"/>
            <a:r>
              <a:rPr lang="en-US" sz="6000" dirty="0" smtClean="0">
                <a:latin typeface="KBScaredStraight" panose="02000603000000000000" pitchFamily="2" charset="0"/>
                <a:ea typeface="KBScaredStraight" panose="02000603000000000000" pitchFamily="2" charset="0"/>
              </a:rPr>
              <a:t>The Philosophy of</a:t>
            </a:r>
            <a:endParaRPr lang="en-US" sz="60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0958449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332" y="-1"/>
            <a:ext cx="10396025" cy="6858001"/>
          </a:xfrm>
          <a:prstGeom prst="rect">
            <a:avLst/>
          </a:prstGeom>
          <a:solidFill>
            <a:srgbClr val="A5DEF1">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5643" y="-75654"/>
            <a:ext cx="10400713" cy="1446550"/>
          </a:xfrm>
          <a:prstGeom prst="rect">
            <a:avLst/>
          </a:prstGeom>
          <a:noFill/>
        </p:spPr>
        <p:txBody>
          <a:bodyPr wrap="square" lIns="91440" tIns="45720" rIns="91440" bIns="45720">
            <a:spAutoFit/>
          </a:bodyPr>
          <a:lstStyle/>
          <a:p>
            <a:pPr algn="ctr"/>
            <a:r>
              <a:rPr lang="en-US" sz="8800" b="1" cap="none" spc="0" dirty="0" smtClean="0">
                <a:ln w="28575">
                  <a:solidFill>
                    <a:sysClr val="windowText" lastClr="000000"/>
                  </a:solidFill>
                  <a:prstDash val="solid"/>
                </a:ln>
                <a:solidFill>
                  <a:srgbClr val="931A1D"/>
                </a:solidFill>
                <a:effectLst>
                  <a:outerShdw blurRad="38100" dist="22860" dir="5400000" algn="tl" rotWithShape="0">
                    <a:srgbClr val="000000">
                      <a:alpha val="30000"/>
                    </a:srgbClr>
                  </a:outerShdw>
                </a:effectLst>
                <a:latin typeface="KG Second Chances Solid" panose="02000000000000000000" pitchFamily="2" charset="0"/>
              </a:rPr>
              <a:t>Location</a:t>
            </a:r>
          </a:p>
        </p:txBody>
      </p:sp>
      <p:sp>
        <p:nvSpPr>
          <p:cNvPr id="8" name="TextBox 7"/>
          <p:cNvSpPr txBox="1"/>
          <p:nvPr/>
        </p:nvSpPr>
        <p:spPr>
          <a:xfrm>
            <a:off x="895642" y="1311573"/>
            <a:ext cx="10283482" cy="6863417"/>
          </a:xfrm>
          <a:prstGeom prst="rect">
            <a:avLst/>
          </a:prstGeom>
          <a:noFill/>
        </p:spPr>
        <p:txBody>
          <a:bodyPr wrap="square" rtlCol="0">
            <a:spAutoFit/>
          </a:bodyPr>
          <a:lstStyle/>
          <a:p>
            <a:pPr marL="571500" indent="-57150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Confucianism is not a religion but rather a philosophy that is often said to be the foundation of modern Chinese culture.</a:t>
            </a:r>
          </a:p>
          <a:p>
            <a:pPr marL="571500" indent="-571500">
              <a:buFont typeface="Arial" panose="020B0604020202020204" pitchFamily="34" charset="0"/>
              <a:buChar char="•"/>
            </a:pPr>
            <a:endParaRPr lang="en-US" sz="1600" dirty="0" smtClean="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Confucianism was declared the official guiding practice for the Chinese government in 121 BCE.</a:t>
            </a:r>
          </a:p>
          <a:p>
            <a:pPr marL="1028700" lvl="1" indent="-57150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It has continued to have great influence on Chinese government for over 2000 years.</a:t>
            </a:r>
          </a:p>
          <a:p>
            <a:pPr marL="571500" indent="-571500">
              <a:buFont typeface="Arial" panose="020B0604020202020204" pitchFamily="34" charset="0"/>
              <a:buChar char="•"/>
            </a:pPr>
            <a:endParaRPr lang="en-US" sz="1600" dirty="0" smtClean="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Many people in China still support the teaching of Confucius and his emphasis on dealing with others fairly.</a:t>
            </a:r>
          </a:p>
          <a:p>
            <a:pPr marL="571500" indent="-571500">
              <a:buFont typeface="Arial" panose="020B0604020202020204" pitchFamily="34" charset="0"/>
              <a:buChar char="•"/>
            </a:pPr>
            <a:endParaRPr lang="en-US" sz="1600" dirty="0" smtClean="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Confucianism is also practiced by others in East Asia.</a:t>
            </a:r>
          </a:p>
          <a:p>
            <a:pPr marL="571500" indent="-571500">
              <a:buFont typeface="Arial" panose="020B0604020202020204" pitchFamily="34" charset="0"/>
              <a:buChar char="•"/>
            </a:pPr>
            <a:endParaRPr lang="en-US" sz="3600" dirty="0" smtClean="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600" dirty="0">
              <a:latin typeface="KBScaredStraight" panose="02000603000000000000" pitchFamily="2" charset="0"/>
              <a:ea typeface="KBScaredStraight" panose="02000603000000000000" pitchFamily="2" charset="0"/>
            </a:endParaRPr>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79881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6" y="0"/>
            <a:ext cx="12192000" cy="6858000"/>
          </a:xfrm>
          <a:prstGeom prst="rect">
            <a:avLst/>
          </a:prstGeom>
          <a:blipFill dpi="0" rotWithShape="1">
            <a:blip r:embed="rId2"/>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112135" y="-228600"/>
            <a:ext cx="7972023" cy="7315200"/>
          </a:xfrm>
          <a:prstGeom prst="ellipse">
            <a:avLst/>
          </a:prstGeom>
          <a:solidFill>
            <a:srgbClr val="931A1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8" y="5204693"/>
            <a:ext cx="12192000" cy="1200329"/>
          </a:xfrm>
          <a:prstGeom prst="rect">
            <a:avLst/>
          </a:prstGeom>
          <a:solidFill>
            <a:srgbClr val="A5DEF1"/>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93958" y="887671"/>
            <a:ext cx="7404078" cy="3785652"/>
          </a:xfrm>
          <a:prstGeom prst="rect">
            <a:avLst/>
          </a:prstGeom>
          <a:noFill/>
        </p:spPr>
        <p:txBody>
          <a:bodyPr wrap="none" lIns="91440" tIns="45720" rIns="91440" bIns="45720">
            <a:spAutoFit/>
          </a:bodyPr>
          <a:lstStyle/>
          <a:p>
            <a:pPr algn="ctr"/>
            <a:r>
              <a:rPr lang="en-US" sz="12000" b="1" cap="none" spc="0" dirty="0" smtClean="0">
                <a:ln w="28575">
                  <a:solidFill>
                    <a:sysClr val="windowText" lastClr="000000"/>
                  </a:solidFill>
                  <a:prstDash val="solid"/>
                </a:ln>
                <a:solidFill>
                  <a:srgbClr val="A5DEF1"/>
                </a:solidFill>
                <a:effectLst>
                  <a:outerShdw blurRad="38100" dist="22860" dir="5400000" algn="tl" rotWithShape="0">
                    <a:srgbClr val="000000">
                      <a:alpha val="30000"/>
                    </a:srgbClr>
                  </a:outerShdw>
                </a:effectLst>
                <a:latin typeface="KG Second Chances Solid" panose="02000000000000000000" pitchFamily="2" charset="0"/>
              </a:rPr>
              <a:t>Asia’s</a:t>
            </a:r>
          </a:p>
          <a:p>
            <a:pPr algn="ctr"/>
            <a:r>
              <a:rPr lang="en-US" sz="12000" b="1" cap="none" spc="0" dirty="0" smtClean="0">
                <a:ln w="28575">
                  <a:solidFill>
                    <a:sysClr val="windowText" lastClr="000000"/>
                  </a:solidFill>
                  <a:prstDash val="solid"/>
                </a:ln>
                <a:solidFill>
                  <a:srgbClr val="A5DEF1"/>
                </a:solidFill>
                <a:effectLst>
                  <a:outerShdw blurRad="38100" dist="22860" dir="5400000" algn="tl" rotWithShape="0">
                    <a:srgbClr val="000000">
                      <a:alpha val="30000"/>
                    </a:srgbClr>
                  </a:outerShdw>
                </a:effectLst>
                <a:latin typeface="KG Second Chances Solid" panose="02000000000000000000" pitchFamily="2" charset="0"/>
              </a:rPr>
              <a:t>Religions</a:t>
            </a:r>
            <a:endParaRPr lang="en-US" sz="12000" b="1" cap="none" spc="0" dirty="0">
              <a:ln w="28575">
                <a:solidFill>
                  <a:sysClr val="windowText" lastClr="000000"/>
                </a:solidFill>
                <a:prstDash val="solid"/>
              </a:ln>
              <a:solidFill>
                <a:srgbClr val="A5DEF1"/>
              </a:solidFill>
              <a:effectLst>
                <a:outerShdw blurRad="38100" dist="22860" dir="5400000" algn="tl" rotWithShape="0">
                  <a:srgbClr val="000000">
                    <a:alpha val="30000"/>
                  </a:srgbClr>
                </a:outerShdw>
              </a:effectLst>
              <a:latin typeface="KG Second Chances Solid" panose="02000000000000000000" pitchFamily="2" charset="0"/>
            </a:endParaRPr>
          </a:p>
        </p:txBody>
      </p:sp>
      <p:sp>
        <p:nvSpPr>
          <p:cNvPr id="8" name="TextBox 7"/>
          <p:cNvSpPr txBox="1"/>
          <p:nvPr/>
        </p:nvSpPr>
        <p:spPr>
          <a:xfrm>
            <a:off x="-12" y="5266249"/>
            <a:ext cx="12192000" cy="1138773"/>
          </a:xfrm>
          <a:prstGeom prst="rect">
            <a:avLst/>
          </a:prstGeom>
          <a:noFill/>
        </p:spPr>
        <p:txBody>
          <a:bodyPr wrap="square" rtlCol="0">
            <a:spAutoFit/>
          </a:bodyPr>
          <a:lstStyle/>
          <a:p>
            <a:pPr algn="ctr"/>
            <a:r>
              <a:rPr lang="en-US" sz="3400" dirty="0" smtClean="0">
                <a:latin typeface="KBScaredStraight" panose="02000603000000000000" pitchFamily="2" charset="0"/>
                <a:ea typeface="KBScaredStraight" panose="02000603000000000000" pitchFamily="2" charset="0"/>
              </a:rPr>
              <a:t>Buddhism</a:t>
            </a:r>
            <a:r>
              <a:rPr lang="en-US" sz="3400" dirty="0">
                <a:latin typeface="KBScaredStraight" panose="02000603000000000000" pitchFamily="2" charset="0"/>
                <a:ea typeface="KBScaredStraight" panose="02000603000000000000" pitchFamily="2" charset="0"/>
              </a:rPr>
              <a:t>, Hinduism, Islam, </a:t>
            </a:r>
            <a:r>
              <a:rPr lang="en-US" sz="3400" dirty="0" smtClean="0">
                <a:latin typeface="KBScaredStraight" panose="02000603000000000000" pitchFamily="2" charset="0"/>
                <a:ea typeface="KBScaredStraight" panose="02000603000000000000" pitchFamily="2" charset="0"/>
              </a:rPr>
              <a:t>Shintoism, </a:t>
            </a:r>
          </a:p>
          <a:p>
            <a:pPr algn="ctr"/>
            <a:r>
              <a:rPr lang="en-US" sz="3400" dirty="0" smtClean="0">
                <a:latin typeface="KBScaredStraight" panose="02000603000000000000" pitchFamily="2" charset="0"/>
                <a:ea typeface="KBScaredStraight" panose="02000603000000000000" pitchFamily="2" charset="0"/>
              </a:rPr>
              <a:t>&amp; </a:t>
            </a:r>
            <a:r>
              <a:rPr lang="en-US" sz="3400" dirty="0">
                <a:latin typeface="KBScaredStraight" panose="02000603000000000000" pitchFamily="2" charset="0"/>
                <a:ea typeface="KBScaredStraight" panose="02000603000000000000" pitchFamily="2" charset="0"/>
              </a:rPr>
              <a:t>the </a:t>
            </a:r>
            <a:r>
              <a:rPr lang="en-US" sz="3400" dirty="0" smtClean="0">
                <a:latin typeface="KBScaredStraight" panose="02000603000000000000" pitchFamily="2" charset="0"/>
                <a:ea typeface="KBScaredStraight" panose="02000603000000000000" pitchFamily="2" charset="0"/>
              </a:rPr>
              <a:t>Philosophy </a:t>
            </a:r>
            <a:r>
              <a:rPr lang="en-US" sz="3400" dirty="0">
                <a:latin typeface="KBScaredStraight" panose="02000603000000000000" pitchFamily="2" charset="0"/>
                <a:ea typeface="KBScaredStraight" panose="02000603000000000000" pitchFamily="2" charset="0"/>
              </a:rPr>
              <a:t>of Confucianism</a:t>
            </a:r>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82635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1"/>
            <a:ext cx="12192000" cy="6858001"/>
          </a:xfrm>
          <a:prstGeom prst="rect">
            <a:avLst/>
          </a:prstGeom>
          <a:solidFill>
            <a:srgbClr val="931A1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9216" y="0"/>
            <a:ext cx="8873567" cy="68580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750255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332" y="-1"/>
            <a:ext cx="10396025" cy="6858001"/>
          </a:xfrm>
          <a:prstGeom prst="rect">
            <a:avLst/>
          </a:prstGeom>
          <a:solidFill>
            <a:srgbClr val="A5DEF1">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5643" y="-75654"/>
            <a:ext cx="10400713" cy="1446550"/>
          </a:xfrm>
          <a:prstGeom prst="rect">
            <a:avLst/>
          </a:prstGeom>
          <a:noFill/>
        </p:spPr>
        <p:txBody>
          <a:bodyPr wrap="square" lIns="91440" tIns="45720" rIns="91440" bIns="45720">
            <a:spAutoFit/>
          </a:bodyPr>
          <a:lstStyle/>
          <a:p>
            <a:pPr algn="ctr"/>
            <a:r>
              <a:rPr lang="en-US" sz="8800" b="1" cap="none" spc="0" dirty="0" smtClean="0">
                <a:ln w="28575">
                  <a:solidFill>
                    <a:sysClr val="windowText" lastClr="000000"/>
                  </a:solidFill>
                  <a:prstDash val="solid"/>
                </a:ln>
                <a:solidFill>
                  <a:srgbClr val="931A1D"/>
                </a:solidFill>
                <a:effectLst>
                  <a:outerShdw blurRad="38100" dist="22860" dir="5400000" algn="tl" rotWithShape="0">
                    <a:srgbClr val="000000">
                      <a:alpha val="30000"/>
                    </a:srgbClr>
                  </a:outerShdw>
                </a:effectLst>
                <a:latin typeface="KG Second Chances Solid" panose="02000000000000000000" pitchFamily="2" charset="0"/>
              </a:rPr>
              <a:t>Confucius</a:t>
            </a:r>
          </a:p>
        </p:txBody>
      </p:sp>
      <p:sp>
        <p:nvSpPr>
          <p:cNvPr id="8" name="TextBox 7"/>
          <p:cNvSpPr txBox="1"/>
          <p:nvPr/>
        </p:nvSpPr>
        <p:spPr>
          <a:xfrm>
            <a:off x="895642" y="1311573"/>
            <a:ext cx="10283482" cy="5816977"/>
          </a:xfrm>
          <a:prstGeom prst="rect">
            <a:avLst/>
          </a:prstGeom>
          <a:noFill/>
        </p:spPr>
        <p:txBody>
          <a:bodyPr wrap="square" rtlCol="0">
            <a:spAutoFit/>
          </a:bodyPr>
          <a:lstStyle/>
          <a:p>
            <a:pPr marL="571500" indent="-57150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Confucius was born in 550 BCE, a time when the government was having trouble keeping order and warlords controlled much of the land.</a:t>
            </a:r>
          </a:p>
          <a:p>
            <a:pPr marL="571500" indent="-571500">
              <a:buFont typeface="Arial" panose="020B0604020202020204" pitchFamily="34" charset="0"/>
              <a:buChar char="•"/>
            </a:pPr>
            <a:endParaRPr lang="en-US" sz="1400" dirty="0" smtClean="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He believed he knew how to bring peace to ancient China – the key was for people to behave with good character and virtue.</a:t>
            </a:r>
          </a:p>
          <a:p>
            <a:pPr marL="571500" indent="-571500">
              <a:buFont typeface="Arial" panose="020B0604020202020204" pitchFamily="34" charset="0"/>
              <a:buChar char="•"/>
            </a:pPr>
            <a:endParaRPr lang="en-US" sz="1400" dirty="0" smtClean="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Confucius created a moral structure for social life and politics that every person should follow.</a:t>
            </a:r>
          </a:p>
          <a:p>
            <a:pPr marL="571500" indent="-571500">
              <a:buFont typeface="Arial" panose="020B0604020202020204" pitchFamily="34" charset="0"/>
              <a:buChar char="•"/>
            </a:pPr>
            <a:endParaRPr lang="en-US" sz="1600" dirty="0" smtClean="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Confucius was not a religious prophet or leader; he saw himself as a teacher.</a:t>
            </a:r>
          </a:p>
          <a:p>
            <a:pPr marL="571500" indent="-571500">
              <a:buFont typeface="Arial" panose="020B0604020202020204" pitchFamily="34" charset="0"/>
              <a:buChar char="•"/>
            </a:pPr>
            <a:endParaRPr lang="en-US" sz="3600" dirty="0">
              <a:latin typeface="KBScaredStraight" panose="02000603000000000000" pitchFamily="2" charset="0"/>
              <a:ea typeface="KBScaredStraight" panose="02000603000000000000" pitchFamily="2" charset="0"/>
            </a:endParaRPr>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487692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1"/>
            <a:ext cx="12192000" cy="6858001"/>
          </a:xfrm>
          <a:prstGeom prst="rect">
            <a:avLst/>
          </a:prstGeom>
          <a:solidFill>
            <a:srgbClr val="931A1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5662" y="0"/>
            <a:ext cx="5400675" cy="68580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583047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332" y="-1"/>
            <a:ext cx="10396025" cy="6858001"/>
          </a:xfrm>
          <a:prstGeom prst="rect">
            <a:avLst/>
          </a:prstGeom>
          <a:solidFill>
            <a:srgbClr val="A5DEF1">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5643" y="-75654"/>
            <a:ext cx="10400713" cy="1446550"/>
          </a:xfrm>
          <a:prstGeom prst="rect">
            <a:avLst/>
          </a:prstGeom>
          <a:noFill/>
        </p:spPr>
        <p:txBody>
          <a:bodyPr wrap="square" lIns="91440" tIns="45720" rIns="91440" bIns="45720">
            <a:spAutoFit/>
          </a:bodyPr>
          <a:lstStyle/>
          <a:p>
            <a:pPr algn="ctr"/>
            <a:r>
              <a:rPr lang="en-US" sz="8800" b="1" cap="none" spc="0" dirty="0" smtClean="0">
                <a:ln w="28575">
                  <a:solidFill>
                    <a:sysClr val="windowText" lastClr="000000"/>
                  </a:solidFill>
                  <a:prstDash val="solid"/>
                </a:ln>
                <a:solidFill>
                  <a:srgbClr val="931A1D"/>
                </a:solidFill>
                <a:effectLst>
                  <a:outerShdw blurRad="38100" dist="22860" dir="5400000" algn="tl" rotWithShape="0">
                    <a:srgbClr val="000000">
                      <a:alpha val="30000"/>
                    </a:srgbClr>
                  </a:outerShdw>
                </a:effectLst>
                <a:latin typeface="KG Second Chances Solid" panose="02000000000000000000" pitchFamily="2" charset="0"/>
              </a:rPr>
              <a:t>Basic Beliefs</a:t>
            </a:r>
          </a:p>
        </p:txBody>
      </p:sp>
      <p:sp>
        <p:nvSpPr>
          <p:cNvPr id="8" name="TextBox 7"/>
          <p:cNvSpPr txBox="1"/>
          <p:nvPr/>
        </p:nvSpPr>
        <p:spPr>
          <a:xfrm>
            <a:off x="895642" y="1311573"/>
            <a:ext cx="10283482" cy="5940088"/>
          </a:xfrm>
          <a:prstGeom prst="rect">
            <a:avLst/>
          </a:prstGeom>
          <a:noFill/>
        </p:spPr>
        <p:txBody>
          <a:bodyPr wrap="square" rtlCol="0">
            <a:spAutoFit/>
          </a:bodyPr>
          <a:lstStyle/>
          <a:p>
            <a:pPr marL="571500" indent="-571500">
              <a:buFont typeface="Arial" panose="020B0604020202020204" pitchFamily="34" charset="0"/>
              <a:buChar char="•"/>
            </a:pPr>
            <a:r>
              <a:rPr lang="en-US" sz="2600" dirty="0" smtClean="0">
                <a:latin typeface="KBScaredStraight" panose="02000603000000000000" pitchFamily="2" charset="0"/>
                <a:ea typeface="KBScaredStraight" panose="02000603000000000000" pitchFamily="2" charset="0"/>
              </a:rPr>
              <a:t>Confucianism is thought of as a philosophy or ethical system based on good deeds and morality rather than a religion.</a:t>
            </a:r>
          </a:p>
          <a:p>
            <a:pPr marL="571500" indent="-571500">
              <a:buFont typeface="Arial" panose="020B0604020202020204" pitchFamily="34" charset="0"/>
              <a:buChar char="•"/>
            </a:pPr>
            <a:endParaRPr lang="en-US" sz="16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600" dirty="0" smtClean="0">
                <a:latin typeface="KBScaredStraight" panose="02000603000000000000" pitchFamily="2" charset="0"/>
                <a:ea typeface="KBScaredStraight" panose="02000603000000000000" pitchFamily="2" charset="0"/>
              </a:rPr>
              <a:t>Confucius believed there were five basic relationships among men: ruler and subject, father and son, husband and wife, older brother and younger brother, &amp; friend and friend.</a:t>
            </a:r>
          </a:p>
          <a:p>
            <a:pPr marL="571500" indent="-571500">
              <a:buFont typeface="Arial" panose="020B0604020202020204" pitchFamily="34" charset="0"/>
              <a:buChar char="•"/>
            </a:pPr>
            <a:endParaRPr lang="en-US" sz="16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600" dirty="0" smtClean="0">
                <a:latin typeface="KBScaredStraight" panose="02000603000000000000" pitchFamily="2" charset="0"/>
                <a:ea typeface="KBScaredStraight" panose="02000603000000000000" pitchFamily="2" charset="0"/>
              </a:rPr>
              <a:t>He believed that if each relationship were based on kindness, there would be peace and harmony in the country.</a:t>
            </a:r>
          </a:p>
          <a:p>
            <a:pPr marL="1028700" lvl="1" indent="-571500">
              <a:buFont typeface="Arial" panose="020B0604020202020204" pitchFamily="34" charset="0"/>
              <a:buChar char="•"/>
            </a:pPr>
            <a:r>
              <a:rPr lang="en-US" sz="2600" dirty="0" smtClean="0">
                <a:latin typeface="KBScaredStraight" panose="02000603000000000000" pitchFamily="2" charset="0"/>
                <a:ea typeface="KBScaredStraight" panose="02000603000000000000" pitchFamily="2" charset="0"/>
              </a:rPr>
              <a:t>His Golden Rule of Behavior was “What you do not like when done unto yourself, </a:t>
            </a:r>
            <a:r>
              <a:rPr lang="en-US" sz="2600" dirty="0">
                <a:latin typeface="KBScaredStraight" panose="02000603000000000000" pitchFamily="2" charset="0"/>
                <a:ea typeface="KBScaredStraight" panose="02000603000000000000" pitchFamily="2" charset="0"/>
              </a:rPr>
              <a:t>d</a:t>
            </a:r>
            <a:r>
              <a:rPr lang="en-US" sz="2600" dirty="0" smtClean="0">
                <a:latin typeface="KBScaredStraight" panose="02000603000000000000" pitchFamily="2" charset="0"/>
                <a:ea typeface="KBScaredStraight" panose="02000603000000000000" pitchFamily="2" charset="0"/>
              </a:rPr>
              <a:t>o not unto others.”</a:t>
            </a:r>
          </a:p>
          <a:p>
            <a:pPr marL="571500" indent="-571500">
              <a:buFont typeface="Arial" panose="020B0604020202020204" pitchFamily="34" charset="0"/>
              <a:buChar char="•"/>
            </a:pPr>
            <a:endParaRPr lang="en-US" sz="3600" dirty="0">
              <a:latin typeface="KBScaredStraight" panose="02000603000000000000" pitchFamily="2" charset="0"/>
              <a:ea typeface="KBScaredStraight" panose="02000603000000000000" pitchFamily="2" charset="0"/>
            </a:endParaRPr>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00909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1"/>
            <a:ext cx="12192000" cy="6858001"/>
          </a:xfrm>
          <a:prstGeom prst="rect">
            <a:avLst/>
          </a:prstGeom>
          <a:solidFill>
            <a:srgbClr val="931A1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609" y="-2"/>
            <a:ext cx="10312782" cy="6858000"/>
          </a:xfrm>
          <a:prstGeom prst="rect">
            <a:avLst/>
          </a:prstGeom>
          <a:ln>
            <a:solidFill>
              <a:schemeClr val="tx1"/>
            </a:solidFill>
          </a:ln>
          <a:effectLst>
            <a:outerShdw blurRad="292100" dist="139700" dir="2700000" algn="tl" rotWithShape="0">
              <a:srgbClr val="333333">
                <a:alpha val="65000"/>
              </a:srgbClr>
            </a:outerShdw>
          </a:effectLst>
        </p:spPr>
      </p:pic>
      <p:sp>
        <p:nvSpPr>
          <p:cNvPr id="6" name="TextBox 5"/>
          <p:cNvSpPr txBox="1"/>
          <p:nvPr/>
        </p:nvSpPr>
        <p:spPr>
          <a:xfrm>
            <a:off x="3798277" y="98474"/>
            <a:ext cx="7454114" cy="830997"/>
          </a:xfrm>
          <a:prstGeom prst="rect">
            <a:avLst/>
          </a:prstGeom>
          <a:noFill/>
        </p:spPr>
        <p:txBody>
          <a:bodyPr wrap="square" rtlCol="0">
            <a:spAutoFit/>
          </a:bodyPr>
          <a:lstStyle/>
          <a:p>
            <a:pPr algn="ctr"/>
            <a:r>
              <a:rPr lang="en-US" sz="2400" dirty="0" smtClean="0">
                <a:latin typeface="KBScaredStraight" panose="02000603000000000000" pitchFamily="2" charset="0"/>
                <a:ea typeface="KBScaredStraight" panose="02000603000000000000" pitchFamily="2" charset="0"/>
              </a:rPr>
              <a:t>Temple &amp; Cemetery of Confucius in his Hometown</a:t>
            </a:r>
            <a:endParaRPr lang="en-US" sz="24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21394255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332" y="-1"/>
            <a:ext cx="10396025" cy="6858001"/>
          </a:xfrm>
          <a:prstGeom prst="rect">
            <a:avLst/>
          </a:prstGeom>
          <a:solidFill>
            <a:srgbClr val="A5DEF1">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5643" y="-75654"/>
            <a:ext cx="10400713" cy="1446550"/>
          </a:xfrm>
          <a:prstGeom prst="rect">
            <a:avLst/>
          </a:prstGeom>
          <a:noFill/>
        </p:spPr>
        <p:txBody>
          <a:bodyPr wrap="square" lIns="91440" tIns="45720" rIns="91440" bIns="45720">
            <a:spAutoFit/>
          </a:bodyPr>
          <a:lstStyle/>
          <a:p>
            <a:pPr algn="ctr"/>
            <a:r>
              <a:rPr lang="en-US" sz="8800" b="1" dirty="0" smtClean="0">
                <a:ln w="28575">
                  <a:solidFill>
                    <a:sysClr val="windowText" lastClr="000000"/>
                  </a:solidFill>
                  <a:prstDash val="solid"/>
                </a:ln>
                <a:solidFill>
                  <a:srgbClr val="931A1D"/>
                </a:solidFill>
                <a:effectLst>
                  <a:outerShdw blurRad="38100" dist="22860" dir="5400000" algn="tl" rotWithShape="0">
                    <a:srgbClr val="000000">
                      <a:alpha val="30000"/>
                    </a:srgbClr>
                  </a:outerShdw>
                </a:effectLst>
                <a:latin typeface="KG Second Chances Solid" panose="02000000000000000000" pitchFamily="2" charset="0"/>
              </a:rPr>
              <a:t>Sacred Text</a:t>
            </a:r>
            <a:endParaRPr lang="en-US" sz="8800" b="1" cap="none" spc="0" dirty="0" smtClean="0">
              <a:ln w="28575">
                <a:solidFill>
                  <a:sysClr val="windowText" lastClr="000000"/>
                </a:solidFill>
                <a:prstDash val="solid"/>
              </a:ln>
              <a:solidFill>
                <a:srgbClr val="931A1D"/>
              </a:solidFill>
              <a:effectLst>
                <a:outerShdw blurRad="38100" dist="22860" dir="5400000" algn="tl" rotWithShape="0">
                  <a:srgbClr val="000000">
                    <a:alpha val="30000"/>
                  </a:srgbClr>
                </a:outerShdw>
              </a:effectLst>
              <a:latin typeface="KG Second Chances Solid" panose="02000000000000000000" pitchFamily="2" charset="0"/>
            </a:endParaRPr>
          </a:p>
        </p:txBody>
      </p:sp>
      <p:sp>
        <p:nvSpPr>
          <p:cNvPr id="8" name="TextBox 7"/>
          <p:cNvSpPr txBox="1"/>
          <p:nvPr/>
        </p:nvSpPr>
        <p:spPr>
          <a:xfrm>
            <a:off x="895642" y="1311573"/>
            <a:ext cx="10283482" cy="5170646"/>
          </a:xfrm>
          <a:prstGeom prst="rect">
            <a:avLst/>
          </a:prstGeom>
          <a:noFill/>
        </p:spPr>
        <p:txBody>
          <a:bodyPr wrap="square" rtlCol="0">
            <a:spAutoFit/>
          </a:bodyPr>
          <a:lstStyle/>
          <a:p>
            <a:pPr marL="571500" indent="-571500">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The Four Books and Five Classics are the authoritative books on Confucianism written before 300 BCE.</a:t>
            </a:r>
          </a:p>
          <a:p>
            <a:pPr marL="571500" indent="-571500">
              <a:buFont typeface="Arial" panose="020B0604020202020204" pitchFamily="34" charset="0"/>
              <a:buChar char="•"/>
            </a:pPr>
            <a:endParaRPr lang="en-US" sz="36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These are texts that illustrate the core value and belief systems in Confucianism.</a:t>
            </a:r>
          </a:p>
          <a:p>
            <a:pPr marL="571500" indent="-571500">
              <a:buFont typeface="Arial" panose="020B0604020202020204" pitchFamily="34" charset="0"/>
              <a:buChar char="•"/>
            </a:pPr>
            <a:endParaRPr lang="en-US" sz="2600" dirty="0" smtClean="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600" dirty="0" smtClean="0">
                <a:latin typeface="KBScaredStraight" panose="02000603000000000000" pitchFamily="2" charset="0"/>
                <a:ea typeface="KBScaredStraight" panose="02000603000000000000" pitchFamily="2" charset="0"/>
                <a:hlinkClick r:id="rId3"/>
              </a:rPr>
              <a:t>Confucianism Video</a:t>
            </a:r>
            <a:endParaRPr lang="en-US" sz="2600" dirty="0" smtClean="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600" dirty="0" smtClean="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600" dirty="0">
              <a:latin typeface="KBScaredStraight" panose="02000603000000000000" pitchFamily="2" charset="0"/>
              <a:ea typeface="KBScaredStraight" panose="02000603000000000000" pitchFamily="2" charset="0"/>
            </a:endParaRPr>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123070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rot="5400000">
            <a:off x="3574366" y="-915573"/>
            <a:ext cx="6858000" cy="8689146"/>
          </a:xfrm>
          <a:prstGeom prst="rect">
            <a:avLst/>
          </a:prstGeom>
        </p:spPr>
      </p:pic>
    </p:spTree>
    <p:extLst>
      <p:ext uri="{BB962C8B-B14F-4D97-AF65-F5344CB8AC3E}">
        <p14:creationId xmlns:p14="http://schemas.microsoft.com/office/powerpoint/2010/main" val="104688940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3211" y="473528"/>
            <a:ext cx="11211950" cy="5499839"/>
          </a:xfrm>
          <a:prstGeom prst="rect">
            <a:avLst/>
          </a:prstGeom>
        </p:spPr>
        <p:txBody>
          <a:bodyPr wrap="square">
            <a:spAutoFit/>
          </a:bodyPr>
          <a:lstStyle/>
          <a:p>
            <a:pPr>
              <a:lnSpc>
                <a:spcPct val="107000"/>
              </a:lnSpc>
              <a:spcAft>
                <a:spcPts val="800"/>
              </a:spcAft>
            </a:pPr>
            <a:endParaRPr lang="en-US" sz="1400" dirty="0" smtClean="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US" sz="4400" dirty="0" smtClean="0">
                <a:latin typeface="KG Second Chances Solid" panose="02000000000000000000" pitchFamily="2" charset="0"/>
              </a:rPr>
              <a:t>Teacher – Religious Group Flag</a:t>
            </a:r>
          </a:p>
          <a:p>
            <a:endParaRPr lang="en-US" sz="36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3000" dirty="0" smtClean="0">
                <a:latin typeface="KBScaredStraight" panose="02000603000000000000" pitchFamily="2" charset="0"/>
                <a:ea typeface="KBScaredStraight" panose="02000603000000000000" pitchFamily="2" charset="0"/>
                <a:cs typeface="Arial" panose="020B0604020202020204" pitchFamily="34" charset="0"/>
              </a:rPr>
              <a:t>The students will design a flag to represent one of the religious groups.</a:t>
            </a:r>
          </a:p>
          <a:p>
            <a:pPr marL="457200" indent="-457200">
              <a:buFont typeface="Arial" panose="020B0604020202020204" pitchFamily="34" charset="0"/>
              <a:buChar char="•"/>
            </a:pPr>
            <a:r>
              <a:rPr lang="en-US" sz="3000" dirty="0" smtClean="0">
                <a:latin typeface="KBScaredStraight" panose="02000603000000000000" pitchFamily="2" charset="0"/>
                <a:ea typeface="KBScaredStraight" panose="02000603000000000000" pitchFamily="2" charset="0"/>
                <a:cs typeface="Arial" panose="020B0604020202020204" pitchFamily="34" charset="0"/>
              </a:rPr>
              <a:t>The flag should include symbols &amp; colors that represent aspects of the group’s religion (leader, beliefs, text, etc.).</a:t>
            </a:r>
          </a:p>
          <a:p>
            <a:pPr marL="457200" indent="-457200">
              <a:buFont typeface="Arial" panose="020B0604020202020204" pitchFamily="34" charset="0"/>
              <a:buChar char="•"/>
            </a:pPr>
            <a:r>
              <a:rPr lang="en-US" sz="3000" dirty="0" smtClean="0">
                <a:latin typeface="KBScaredStraight" panose="02000603000000000000" pitchFamily="2" charset="0"/>
                <a:ea typeface="KBScaredStraight" panose="02000603000000000000" pitchFamily="2" charset="0"/>
                <a:cs typeface="Arial" panose="020B0604020202020204" pitchFamily="34" charset="0"/>
              </a:rPr>
              <a:t>On the back, the students should summarize why the different parts of the flag are significant.</a:t>
            </a:r>
          </a:p>
          <a:p>
            <a:endParaRPr lang="en-US" sz="3000" dirty="0" smtClean="0">
              <a:latin typeface="KBScaredStraight" panose="02000603000000000000" pitchFamily="2" charset="0"/>
              <a:ea typeface="KBScaredStraight" panose="02000603000000000000" pitchFamily="2" charset="0"/>
              <a:cs typeface="Arial" panose="020B0604020202020204" pitchFamily="34" charset="0"/>
            </a:endParaRPr>
          </a:p>
        </p:txBody>
      </p:sp>
      <p:sp>
        <p:nvSpPr>
          <p:cNvPr id="2" name="Rounded Rectangle 1"/>
          <p:cNvSpPr/>
          <p:nvPr/>
        </p:nvSpPr>
        <p:spPr>
          <a:xfrm>
            <a:off x="212271" y="146957"/>
            <a:ext cx="11789229" cy="6498772"/>
          </a:xfrm>
          <a:prstGeom prst="roundRect">
            <a:avLst/>
          </a:prstGeom>
          <a:noFill/>
          <a:ln w="57150">
            <a:solidFill>
              <a:schemeClr val="tx1"/>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5315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33046" y="0"/>
            <a:ext cx="11043138" cy="6858000"/>
          </a:xfrm>
          <a:prstGeom prst="rect">
            <a:avLst/>
          </a:prstGeom>
        </p:spPr>
      </p:pic>
    </p:spTree>
    <p:extLst>
      <p:ext uri="{BB962C8B-B14F-4D97-AF65-F5344CB8AC3E}">
        <p14:creationId xmlns:p14="http://schemas.microsoft.com/office/powerpoint/2010/main" val="412693208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3211" y="473528"/>
            <a:ext cx="11211950" cy="3222292"/>
          </a:xfrm>
          <a:prstGeom prst="rect">
            <a:avLst/>
          </a:prstGeom>
        </p:spPr>
        <p:txBody>
          <a:bodyPr wrap="square">
            <a:spAutoFit/>
          </a:bodyPr>
          <a:lstStyle/>
          <a:p>
            <a:pPr>
              <a:lnSpc>
                <a:spcPct val="107000"/>
              </a:lnSpc>
              <a:spcAft>
                <a:spcPts val="800"/>
              </a:spcAft>
            </a:pPr>
            <a:endParaRPr lang="en-US" sz="1400" dirty="0" smtClean="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US" sz="4400" dirty="0" smtClean="0">
                <a:latin typeface="KG Second Chances Solid" panose="02000000000000000000" pitchFamily="2" charset="0"/>
              </a:rPr>
              <a:t>Teacher – License Plate Cover</a:t>
            </a:r>
            <a:endParaRPr lang="en-US" sz="1200" dirty="0">
              <a:latin typeface="KBScaredStraight" panose="02000603000000000000" pitchFamily="2" charset="0"/>
              <a:ea typeface="KBScaredStraight" panose="02000603000000000000" pitchFamily="2" charset="0"/>
            </a:endParaRPr>
          </a:p>
          <a:p>
            <a:r>
              <a:rPr lang="en-US" sz="3200" dirty="0" smtClean="0">
                <a:latin typeface="KBScaredStraight" panose="02000603000000000000" pitchFamily="2" charset="0"/>
                <a:ea typeface="KBScaredStraight" panose="02000603000000000000" pitchFamily="2" charset="0"/>
              </a:rPr>
              <a:t>Have the students design a license plate cover to represent one of the religious groups. </a:t>
            </a:r>
            <a:endParaRPr lang="en-US" sz="3200" dirty="0">
              <a:latin typeface="KBScaredStraight" panose="02000603000000000000" pitchFamily="2" charset="0"/>
              <a:ea typeface="KBScaredStraight" panose="02000603000000000000" pitchFamily="2" charset="0"/>
            </a:endParaRPr>
          </a:p>
          <a:p>
            <a:endParaRPr lang="en-US" sz="3200" dirty="0" smtClean="0">
              <a:latin typeface="KBScaredStraight" panose="02000603000000000000" pitchFamily="2" charset="0"/>
              <a:ea typeface="KBScaredStraight" panose="02000603000000000000" pitchFamily="2" charset="0"/>
            </a:endParaRPr>
          </a:p>
          <a:p>
            <a:r>
              <a:rPr lang="en-US" sz="3200" dirty="0" smtClean="0">
                <a:latin typeface="KBScaredStraight" panose="02000603000000000000" pitchFamily="2" charset="0"/>
                <a:ea typeface="KBScaredStraight" panose="02000603000000000000" pitchFamily="2" charset="0"/>
              </a:rPr>
              <a:t>Remind them this goes on the front of the car</a:t>
            </a:r>
            <a:r>
              <a:rPr lang="en-US" sz="3200" dirty="0">
                <a:latin typeface="KBScaredStraight" panose="02000603000000000000" pitchFamily="2" charset="0"/>
                <a:ea typeface="KBScaredStraight" panose="02000603000000000000" pitchFamily="2" charset="0"/>
              </a:rPr>
              <a:t>!</a:t>
            </a:r>
            <a:endParaRPr lang="en-US" sz="3200" dirty="0" smtClean="0">
              <a:latin typeface="KBScaredStraight" panose="02000603000000000000" pitchFamily="2" charset="0"/>
              <a:ea typeface="KBScaredStraight" panose="02000603000000000000" pitchFamily="2" charset="0"/>
            </a:endParaRPr>
          </a:p>
        </p:txBody>
      </p:sp>
      <p:sp>
        <p:nvSpPr>
          <p:cNvPr id="2" name="Rounded Rectangle 1"/>
          <p:cNvSpPr/>
          <p:nvPr/>
        </p:nvSpPr>
        <p:spPr>
          <a:xfrm>
            <a:off x="212271" y="146957"/>
            <a:ext cx="11789229" cy="6498772"/>
          </a:xfrm>
          <a:prstGeom prst="roundRect">
            <a:avLst/>
          </a:prstGeom>
          <a:noFill/>
          <a:ln w="57150">
            <a:solidFill>
              <a:schemeClr val="tx1"/>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59259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00332" y="-1"/>
            <a:ext cx="10396025" cy="6858001"/>
          </a:xfrm>
          <a:prstGeom prst="rect">
            <a:avLst/>
          </a:prstGeom>
          <a:solidFill>
            <a:srgbClr val="A5DEF1">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5643" y="-75654"/>
            <a:ext cx="10400713" cy="1446550"/>
          </a:xfrm>
          <a:prstGeom prst="rect">
            <a:avLst/>
          </a:prstGeom>
          <a:noFill/>
        </p:spPr>
        <p:txBody>
          <a:bodyPr wrap="square" lIns="91440" tIns="45720" rIns="91440" bIns="45720">
            <a:spAutoFit/>
          </a:bodyPr>
          <a:lstStyle/>
          <a:p>
            <a:pPr algn="ctr"/>
            <a:r>
              <a:rPr lang="en-US" sz="8800" b="1" cap="none" spc="0" dirty="0" smtClean="0">
                <a:ln w="28575">
                  <a:solidFill>
                    <a:sysClr val="windowText" lastClr="000000"/>
                  </a:solidFill>
                  <a:prstDash val="solid"/>
                </a:ln>
                <a:solidFill>
                  <a:srgbClr val="931A1D"/>
                </a:solidFill>
                <a:effectLst>
                  <a:outerShdw blurRad="38100" dist="22860" dir="5400000" algn="tl" rotWithShape="0">
                    <a:srgbClr val="000000">
                      <a:alpha val="30000"/>
                    </a:srgbClr>
                  </a:outerShdw>
                </a:effectLst>
                <a:latin typeface="KG Second Chances Solid" panose="02000000000000000000" pitchFamily="2" charset="0"/>
              </a:rPr>
              <a:t>Ethnic Group</a:t>
            </a:r>
          </a:p>
        </p:txBody>
      </p:sp>
      <p:sp>
        <p:nvSpPr>
          <p:cNvPr id="8" name="TextBox 7"/>
          <p:cNvSpPr txBox="1"/>
          <p:nvPr/>
        </p:nvSpPr>
        <p:spPr>
          <a:xfrm>
            <a:off x="895642" y="1201499"/>
            <a:ext cx="10283482" cy="5647700"/>
          </a:xfrm>
          <a:prstGeom prst="rect">
            <a:avLst/>
          </a:prstGeom>
          <a:noFill/>
        </p:spPr>
        <p:txBody>
          <a:bodyPr wrap="square" rtlCol="0">
            <a:spAutoFit/>
          </a:bodyPr>
          <a:lstStyle/>
          <a:p>
            <a:pPr marL="571500" indent="-571500">
              <a:buFont typeface="Arial" panose="020B0604020202020204" pitchFamily="34" charset="0"/>
              <a:buChar char="•"/>
            </a:pPr>
            <a:r>
              <a:rPr lang="en-US" sz="3100" dirty="0" smtClean="0">
                <a:latin typeface="KBScaredStraight" panose="02000603000000000000" pitchFamily="2" charset="0"/>
                <a:ea typeface="KBScaredStraight" panose="02000603000000000000" pitchFamily="2" charset="0"/>
              </a:rPr>
              <a:t>This is a group of people who share a common culture and have a similar language.</a:t>
            </a:r>
          </a:p>
          <a:p>
            <a:pPr marL="1028700" lvl="1" indent="-571500">
              <a:buFont typeface="Arial" panose="020B0604020202020204" pitchFamily="34" charset="0"/>
              <a:buChar char="•"/>
            </a:pPr>
            <a:r>
              <a:rPr lang="en-US" sz="3100" dirty="0" smtClean="0">
                <a:latin typeface="KBScaredStraight" panose="02000603000000000000" pitchFamily="2" charset="0"/>
                <a:ea typeface="KBScaredStraight" panose="02000603000000000000" pitchFamily="2" charset="0"/>
              </a:rPr>
              <a:t>These characteristics have been part of their community for generations.</a:t>
            </a:r>
          </a:p>
          <a:p>
            <a:pPr marL="1028700" lvl="1" indent="-571500">
              <a:buFont typeface="Arial" panose="020B0604020202020204" pitchFamily="34" charset="0"/>
              <a:buChar char="•"/>
            </a:pPr>
            <a:endParaRPr lang="en-US" sz="2000" dirty="0" smtClean="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100" dirty="0" smtClean="0">
                <a:latin typeface="KBScaredStraight" panose="02000603000000000000" pitchFamily="2" charset="0"/>
                <a:ea typeface="KBScaredStraight" panose="02000603000000000000" pitchFamily="2" charset="0"/>
              </a:rPr>
              <a:t>Ethnic groups can have many things in common:</a:t>
            </a:r>
          </a:p>
          <a:p>
            <a:pPr marL="1028700" lvl="1" indent="-571500">
              <a:buFont typeface="Arial" panose="020B0604020202020204" pitchFamily="34" charset="0"/>
              <a:buChar char="•"/>
            </a:pPr>
            <a:r>
              <a:rPr lang="en-US" sz="3100" dirty="0" smtClean="0">
                <a:latin typeface="KBScaredStraight" panose="02000603000000000000" pitchFamily="2" charset="0"/>
                <a:ea typeface="KBScaredStraight" panose="02000603000000000000" pitchFamily="2" charset="0"/>
              </a:rPr>
              <a:t>Shared history, common ancestry, language, religion, traditions, beliefs, holidays, food, etc.</a:t>
            </a:r>
          </a:p>
          <a:p>
            <a:pPr marL="1028700" lvl="1" indent="-571500">
              <a:buFont typeface="Arial" panose="020B0604020202020204" pitchFamily="34" charset="0"/>
              <a:buChar char="•"/>
            </a:pPr>
            <a:endParaRPr lang="en-US" sz="3100" dirty="0" smtClean="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100" dirty="0" smtClean="0">
                <a:latin typeface="KBScaredStraight" panose="02000603000000000000" pitchFamily="2" charset="0"/>
                <a:ea typeface="KBScaredStraight" panose="02000603000000000000" pitchFamily="2" charset="0"/>
              </a:rPr>
              <a:t>All of these things make up a common culture that is shared by the members of the ethnic group.</a:t>
            </a:r>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872644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506436" y="0"/>
            <a:ext cx="11479238" cy="6858000"/>
          </a:xfrm>
          <a:prstGeom prst="rect">
            <a:avLst/>
          </a:prstGeom>
        </p:spPr>
      </p:pic>
    </p:spTree>
    <p:extLst>
      <p:ext uri="{BB962C8B-B14F-4D97-AF65-F5344CB8AC3E}">
        <p14:creationId xmlns:p14="http://schemas.microsoft.com/office/powerpoint/2010/main" val="267049029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6437" y="0"/>
            <a:ext cx="11211950" cy="7005508"/>
          </a:xfrm>
          <a:prstGeom prst="rect">
            <a:avLst/>
          </a:prstGeom>
        </p:spPr>
        <p:txBody>
          <a:bodyPr wrap="square">
            <a:spAutoFit/>
          </a:bodyPr>
          <a:lstStyle/>
          <a:p>
            <a:pPr>
              <a:lnSpc>
                <a:spcPct val="107000"/>
              </a:lnSpc>
              <a:spcAft>
                <a:spcPts val="800"/>
              </a:spcAft>
            </a:pPr>
            <a:endParaRPr lang="en-US" sz="1400" dirty="0" smtClean="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US" sz="4400" dirty="0" smtClean="0">
                <a:latin typeface="KG Second Chances Solid" panose="02000000000000000000" pitchFamily="2" charset="0"/>
              </a:rPr>
              <a:t>Teachers</a:t>
            </a:r>
          </a:p>
          <a:p>
            <a:pPr>
              <a:lnSpc>
                <a:spcPct val="107000"/>
              </a:lnSpc>
              <a:spcAft>
                <a:spcPts val="800"/>
              </a:spcAft>
            </a:pPr>
            <a:r>
              <a:rPr lang="en-US" sz="2400" dirty="0" smtClean="0">
                <a:latin typeface="KBScaredStraight" panose="02000603000000000000" pitchFamily="2" charset="0"/>
                <a:ea typeface="KBScaredStraight" panose="02000603000000000000" pitchFamily="2" charset="0"/>
                <a:cs typeface="Arial" panose="020B0604020202020204" pitchFamily="34" charset="0"/>
              </a:rPr>
              <a:t>Thank you for downloading this file. I hope you enjoy using it with your students, and I can’t wait to read your feedback in my TPT store! </a:t>
            </a:r>
            <a:r>
              <a:rPr lang="en-US" sz="2400" dirty="0" smtClean="0">
                <a:latin typeface="KBScaredStraight" panose="02000603000000000000" pitchFamily="2" charset="0"/>
                <a:ea typeface="KBScaredStraight" panose="02000603000000000000" pitchFamily="2" charset="0"/>
                <a:cs typeface="Arial" panose="020B0604020202020204" pitchFamily="34" charset="0"/>
                <a:sym typeface="Wingdings" panose="05000000000000000000" pitchFamily="2" charset="2"/>
              </a:rPr>
              <a:t></a:t>
            </a:r>
          </a:p>
          <a:p>
            <a:pPr>
              <a:lnSpc>
                <a:spcPct val="107000"/>
              </a:lnSpc>
              <a:spcAft>
                <a:spcPts val="800"/>
              </a:spcAft>
            </a:pPr>
            <a:endParaRPr lang="en-US" sz="1600" dirty="0">
              <a:latin typeface="KBScaredStraight" panose="02000603000000000000" pitchFamily="2" charset="0"/>
              <a:ea typeface="KBScaredStraight" panose="02000603000000000000" pitchFamily="2" charset="0"/>
              <a:cs typeface="Arial" panose="020B0604020202020204" pitchFamily="34" charset="0"/>
            </a:endParaRPr>
          </a:p>
          <a:p>
            <a:pPr marL="342900" indent="-342900">
              <a:lnSpc>
                <a:spcPct val="107000"/>
              </a:lnSpc>
              <a:spcAft>
                <a:spcPts val="800"/>
              </a:spcAft>
              <a:buFont typeface="Arial" panose="020B0604020202020204" pitchFamily="34" charset="0"/>
              <a:buChar char="•"/>
            </a:pPr>
            <a:r>
              <a:rPr lang="en-US" sz="2400" dirty="0" smtClean="0">
                <a:latin typeface="KBScaredStraight" panose="02000603000000000000" pitchFamily="2" charset="0"/>
                <a:ea typeface="KBScaredStraight" panose="02000603000000000000" pitchFamily="2" charset="0"/>
                <a:cs typeface="Arial" panose="020B0604020202020204" pitchFamily="34" charset="0"/>
              </a:rPr>
              <a:t>For more social studies materials, please visit my store: </a:t>
            </a:r>
            <a:r>
              <a:rPr lang="en-US" sz="2400" dirty="0" smtClean="0">
                <a:latin typeface="KBScaredStraight" panose="02000603000000000000" pitchFamily="2" charset="0"/>
                <a:ea typeface="KBScaredStraight" panose="02000603000000000000" pitchFamily="2" charset="0"/>
                <a:cs typeface="Arial" panose="020B0604020202020204" pitchFamily="34" charset="0"/>
                <a:hlinkClick r:id="rId2"/>
              </a:rPr>
              <a:t>http://www.teacherspayteachers.com/Store/Brain-Wrinkles</a:t>
            </a:r>
            <a:endParaRPr lang="en-US" sz="2400" dirty="0" smtClean="0">
              <a:latin typeface="KBScaredStraight" panose="02000603000000000000" pitchFamily="2" charset="0"/>
              <a:ea typeface="KBScaredStraight" panose="02000603000000000000" pitchFamily="2" charset="0"/>
              <a:cs typeface="Arial" panose="020B0604020202020204" pitchFamily="34" charset="0"/>
            </a:endParaRPr>
          </a:p>
          <a:p>
            <a:pPr>
              <a:lnSpc>
                <a:spcPct val="107000"/>
              </a:lnSpc>
              <a:spcAft>
                <a:spcPts val="800"/>
              </a:spcAft>
            </a:pPr>
            <a:endParaRPr lang="en-US" sz="1600" dirty="0" smtClean="0">
              <a:latin typeface="KBScaredStraight" panose="02000603000000000000" pitchFamily="2" charset="0"/>
              <a:ea typeface="KBScaredStraight" panose="02000603000000000000" pitchFamily="2" charset="0"/>
              <a:cs typeface="Arial" panose="020B0604020202020204" pitchFamily="34" charset="0"/>
            </a:endParaRPr>
          </a:p>
          <a:p>
            <a:pPr marL="342900" indent="-342900">
              <a:lnSpc>
                <a:spcPct val="107000"/>
              </a:lnSpc>
              <a:spcAft>
                <a:spcPts val="800"/>
              </a:spcAft>
              <a:buFont typeface="Arial" panose="020B0604020202020204" pitchFamily="34" charset="0"/>
              <a:buChar char="•"/>
            </a:pPr>
            <a:r>
              <a:rPr lang="en-US" sz="2400" dirty="0" smtClean="0">
                <a:latin typeface="KBScaredStraight" panose="02000603000000000000" pitchFamily="2" charset="0"/>
                <a:ea typeface="KBScaredStraight" panose="02000603000000000000" pitchFamily="2" charset="0"/>
                <a:cs typeface="Arial" panose="020B0604020202020204" pitchFamily="34" charset="0"/>
              </a:rPr>
              <a:t>I teach Language Arts and Social Studies in Georgia, so my products are aligned with Common Core (LA) and Georgia Performance Standards (SS).</a:t>
            </a:r>
            <a:endParaRPr lang="en-US" sz="1600" dirty="0">
              <a:latin typeface="KBScaredStraight" panose="02000603000000000000" pitchFamily="2" charset="0"/>
              <a:ea typeface="KBScaredStraight" panose="02000603000000000000" pitchFamily="2" charset="0"/>
              <a:cs typeface="Arial" panose="020B0604020202020204" pitchFamily="34" charset="0"/>
            </a:endParaRPr>
          </a:p>
          <a:p>
            <a:pPr marL="342900" indent="-342900">
              <a:lnSpc>
                <a:spcPct val="107000"/>
              </a:lnSpc>
              <a:spcAft>
                <a:spcPts val="800"/>
              </a:spcAft>
              <a:buFont typeface="Arial" panose="020B0604020202020204" pitchFamily="34" charset="0"/>
              <a:buChar char="•"/>
            </a:pPr>
            <a:endParaRPr lang="en-US" sz="1600" dirty="0" smtClean="0">
              <a:latin typeface="KBScaredStraight" panose="02000603000000000000" pitchFamily="2" charset="0"/>
              <a:ea typeface="KBScaredStraight" panose="02000603000000000000" pitchFamily="2" charset="0"/>
              <a:cs typeface="Arial" panose="020B0604020202020204" pitchFamily="34" charset="0"/>
            </a:endParaRPr>
          </a:p>
          <a:p>
            <a:pPr>
              <a:lnSpc>
                <a:spcPct val="107000"/>
              </a:lnSpc>
              <a:spcAft>
                <a:spcPts val="800"/>
              </a:spcAft>
            </a:pPr>
            <a:r>
              <a:rPr lang="en-US" sz="1600" dirty="0" smtClean="0">
                <a:latin typeface="KBScaredStraight" panose="02000603000000000000" pitchFamily="2" charset="0"/>
                <a:ea typeface="KBScaredStraight" panose="02000603000000000000" pitchFamily="2" charset="0"/>
                <a:cs typeface="Arial" panose="020B0604020202020204" pitchFamily="34" charset="0"/>
              </a:rPr>
              <a:t>© </a:t>
            </a:r>
            <a:r>
              <a:rPr lang="en-US" sz="1600" dirty="0">
                <a:latin typeface="KBScaredStraight" panose="02000603000000000000" pitchFamily="2" charset="0"/>
                <a:ea typeface="KBScaredStraight" panose="02000603000000000000" pitchFamily="2" charset="0"/>
                <a:cs typeface="Arial" panose="020B0604020202020204" pitchFamily="34" charset="0"/>
              </a:rPr>
              <a:t>Copyright 2013. Brain Wrinkles. All rights reserved. Permission is granted to copy pages specifically designed for student or teacher use by the original purchaser or licensee. The reproduction of any other part of this product is strictly prohibited. Copying any part of this product and placing it on the Internet in any form (even a personal/classroom website) is strictly forbidden. Doing so makes it possible for an Internet search to make the document available on the Internet, free of charge, and is a violation of the Digital Millennium Copyright Act (DMCA</a:t>
            </a:r>
            <a:r>
              <a:rPr lang="en-US" sz="1600" dirty="0" smtClean="0">
                <a:latin typeface="KBScaredStraight" panose="02000603000000000000" pitchFamily="2" charset="0"/>
                <a:ea typeface="KBScaredStraight" panose="02000603000000000000" pitchFamily="2" charset="0"/>
                <a:cs typeface="Arial" panose="020B0604020202020204" pitchFamily="34" charset="0"/>
              </a:rPr>
              <a:t>).</a:t>
            </a:r>
            <a:endParaRPr lang="en-US" sz="1600" dirty="0">
              <a:latin typeface="KBScaredStraight" panose="02000603000000000000" pitchFamily="2" charset="0"/>
              <a:ea typeface="KBScaredStraight" panose="02000603000000000000" pitchFamily="2" charset="0"/>
              <a:cs typeface="Times New Roman" panose="02020603050405020304" pitchFamily="18" charset="0"/>
            </a:endParaRPr>
          </a:p>
        </p:txBody>
      </p:sp>
    </p:spTree>
    <p:extLst>
      <p:ext uri="{BB962C8B-B14F-4D97-AF65-F5344CB8AC3E}">
        <p14:creationId xmlns:p14="http://schemas.microsoft.com/office/powerpoint/2010/main" val="307557673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96214"/>
            <a:ext cx="9144000" cy="934188"/>
          </a:xfrm>
        </p:spPr>
        <p:txBody>
          <a:bodyPr/>
          <a:lstStyle/>
          <a:p>
            <a:r>
              <a:rPr lang="en-US" dirty="0" smtClean="0">
                <a:latin typeface="KG Second Chances Solid" panose="02000000000000000000" pitchFamily="2" charset="0"/>
              </a:rPr>
              <a:t>Credits:</a:t>
            </a:r>
            <a:endParaRPr lang="en-US" dirty="0">
              <a:latin typeface="KG Second Chances Solid" panose="02000000000000000000" pitchFamily="2" charset="0"/>
            </a:endParaRPr>
          </a:p>
        </p:txBody>
      </p:sp>
      <p:sp>
        <p:nvSpPr>
          <p:cNvPr id="3" name="Subtitle 2"/>
          <p:cNvSpPr>
            <a:spLocks noGrp="1"/>
          </p:cNvSpPr>
          <p:nvPr>
            <p:ph type="subTitle" idx="1"/>
          </p:nvPr>
        </p:nvSpPr>
        <p:spPr>
          <a:xfrm>
            <a:off x="493690" y="1361114"/>
            <a:ext cx="11457904" cy="4807866"/>
          </a:xfrm>
        </p:spPr>
        <p:txBody>
          <a:bodyPr>
            <a:normAutofit/>
          </a:bodyPr>
          <a:lstStyle/>
          <a:p>
            <a:r>
              <a:rPr lang="en-US" dirty="0" smtClean="0">
                <a:latin typeface="KBScaredStraight" panose="02000603000000000000" pitchFamily="2" charset="0"/>
                <a:ea typeface="KBScaredStraight" panose="02000603000000000000" pitchFamily="2" charset="0"/>
              </a:rPr>
              <a:t>All photos were found via Creative Commons and labeled for reuse.</a:t>
            </a:r>
          </a:p>
          <a:p>
            <a:endParaRPr lang="en-US" dirty="0">
              <a:latin typeface="KBScaredStraight" panose="02000603000000000000" pitchFamily="2" charset="0"/>
              <a:ea typeface="KBScaredStraight" panose="02000603000000000000" pitchFamily="2" charset="0"/>
            </a:endParaRPr>
          </a:p>
          <a:p>
            <a:pPr marL="342900" indent="-342900" algn="l">
              <a:buFont typeface="Arial" panose="020B0604020202020204" pitchFamily="34" charset="0"/>
              <a:buChar char="•"/>
            </a:pPr>
            <a:r>
              <a:rPr lang="en-US" dirty="0" smtClean="0">
                <a:latin typeface="KBScaredStraight" panose="02000603000000000000" pitchFamily="2" charset="0"/>
                <a:ea typeface="KBScaredStraight" panose="02000603000000000000" pitchFamily="2" charset="0"/>
              </a:rPr>
              <a:t>Fonts:</a:t>
            </a:r>
          </a:p>
          <a:p>
            <a:pPr marL="342900" indent="-342900" algn="l">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lgn="l">
              <a:buFont typeface="Arial" panose="020B0604020202020204" pitchFamily="34" charset="0"/>
              <a:buChar char="•"/>
            </a:pPr>
            <a:endParaRPr lang="en-US" dirty="0" smtClean="0">
              <a:latin typeface="KBScaredStraight" panose="02000603000000000000" pitchFamily="2" charset="0"/>
              <a:ea typeface="KBScaredStraight" panose="02000603000000000000" pitchFamily="2" charset="0"/>
            </a:endParaRPr>
          </a:p>
          <a:p>
            <a:pPr marL="342900" indent="-342900" algn="l">
              <a:buFont typeface="Arial" panose="020B0604020202020204" pitchFamily="34" charset="0"/>
              <a:buChar char="•"/>
            </a:pPr>
            <a:endParaRPr lang="en-US" dirty="0" smtClean="0">
              <a:latin typeface="KBScaredStraight" panose="02000603000000000000" pitchFamily="2" charset="0"/>
              <a:ea typeface="KBScaredStraight" panose="02000603000000000000" pitchFamily="2" charset="0"/>
            </a:endParaRPr>
          </a:p>
          <a:p>
            <a:pPr marL="342900" indent="-342900" algn="l">
              <a:buFont typeface="Arial" panose="020B0604020202020204" pitchFamily="34" charset="0"/>
              <a:buChar char="•"/>
            </a:pPr>
            <a:endParaRPr lang="en-US" dirty="0" smtClean="0">
              <a:latin typeface="KBScaredStraight" panose="02000603000000000000" pitchFamily="2" charset="0"/>
              <a:ea typeface="KBScaredStraight" panose="02000603000000000000" pitchFamily="2" charset="0"/>
            </a:endParaRPr>
          </a:p>
          <a:p>
            <a:pPr marL="342900" indent="-342900" algn="l">
              <a:buFont typeface="Arial" panose="020B0604020202020204" pitchFamily="34" charset="0"/>
              <a:buChar char="•"/>
            </a:pPr>
            <a:r>
              <a:rPr lang="en-US" dirty="0" smtClean="0">
                <a:latin typeface="KBScaredStraight" panose="02000603000000000000" pitchFamily="2" charset="0"/>
                <a:ea typeface="KBScaredStraight" panose="02000603000000000000" pitchFamily="2" charset="0"/>
              </a:rPr>
              <a:t>Backgrounds &amp; Graphics:</a:t>
            </a:r>
            <a:endParaRPr lang="en-US" dirty="0">
              <a:latin typeface="KBScaredStraight" panose="02000603000000000000" pitchFamily="2" charset="0"/>
              <a:ea typeface="KBScaredStraight" panose="02000603000000000000" pitchFamily="2" charset="0"/>
            </a:endParaRPr>
          </a:p>
        </p:txBody>
      </p:sp>
      <p:pic>
        <p:nvPicPr>
          <p:cNvPr id="4" name="Picture 3"/>
          <p:cNvPicPr>
            <a:picLocks noChangeAspect="1"/>
          </p:cNvPicPr>
          <p:nvPr/>
        </p:nvPicPr>
        <p:blipFill>
          <a:blip r:embed="rId2"/>
          <a:stretch>
            <a:fillRect/>
          </a:stretch>
        </p:blipFill>
        <p:spPr>
          <a:xfrm>
            <a:off x="2068941" y="4933950"/>
            <a:ext cx="1962150" cy="1924050"/>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2004806" y="2728550"/>
            <a:ext cx="2026285" cy="151638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a:stretch>
            <a:fillRect/>
          </a:stretch>
        </p:blipFill>
        <p:spPr>
          <a:xfrm>
            <a:off x="4238697" y="5135771"/>
            <a:ext cx="1585328" cy="1573408"/>
          </a:xfrm>
          <a:prstGeom prst="rect">
            <a:avLst/>
          </a:prstGeom>
        </p:spPr>
      </p:pic>
      <p:pic>
        <p:nvPicPr>
          <p:cNvPr id="8" name="Picture 7"/>
          <p:cNvPicPr>
            <a:picLocks noChangeAspect="1"/>
          </p:cNvPicPr>
          <p:nvPr/>
        </p:nvPicPr>
        <p:blipFill>
          <a:blip r:embed="rId5"/>
          <a:stretch>
            <a:fillRect/>
          </a:stretch>
        </p:blipFill>
        <p:spPr>
          <a:xfrm>
            <a:off x="4388364" y="2728550"/>
            <a:ext cx="1516380" cy="1516380"/>
          </a:xfrm>
          <a:prstGeom prst="rect">
            <a:avLst/>
          </a:prstGeom>
        </p:spPr>
      </p:pic>
      <p:sp>
        <p:nvSpPr>
          <p:cNvPr id="6" name="TextBox 5"/>
          <p:cNvSpPr txBox="1"/>
          <p:nvPr/>
        </p:nvSpPr>
        <p:spPr>
          <a:xfrm>
            <a:off x="6330463" y="5199200"/>
            <a:ext cx="5828737" cy="1446550"/>
          </a:xfrm>
          <a:prstGeom prst="rect">
            <a:avLst/>
          </a:prstGeom>
          <a:noFill/>
        </p:spPr>
        <p:txBody>
          <a:bodyPr wrap="square" rtlCol="0">
            <a:spAutoFit/>
          </a:bodyPr>
          <a:lstStyle/>
          <a:p>
            <a:r>
              <a:rPr lang="en-US" sz="2200" dirty="0" smtClean="0">
                <a:latin typeface="KBScaredStraight" panose="02000603000000000000" pitchFamily="2" charset="0"/>
                <a:ea typeface="KBScaredStraight" panose="02000603000000000000" pitchFamily="2" charset="0"/>
              </a:rPr>
              <a:t>*</a:t>
            </a:r>
            <a:r>
              <a:rPr lang="en-US" sz="2200" dirty="0">
                <a:latin typeface="KBScaredStraight" panose="02000603000000000000" pitchFamily="2" charset="0"/>
                <a:ea typeface="KBScaredStraight" panose="02000603000000000000" pitchFamily="2" charset="0"/>
              </a:rPr>
              <a:t>The graphics used in this item are copyrighted and may not be used for your own commercial projects or given away to anyone else. </a:t>
            </a:r>
          </a:p>
        </p:txBody>
      </p:sp>
    </p:spTree>
    <p:extLst>
      <p:ext uri="{BB962C8B-B14F-4D97-AF65-F5344CB8AC3E}">
        <p14:creationId xmlns:p14="http://schemas.microsoft.com/office/powerpoint/2010/main" val="29748147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332" y="-1"/>
            <a:ext cx="10396025" cy="6858001"/>
          </a:xfrm>
          <a:prstGeom prst="rect">
            <a:avLst/>
          </a:prstGeom>
          <a:solidFill>
            <a:srgbClr val="A5DEF1">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5643" y="-75654"/>
            <a:ext cx="10400713" cy="1446550"/>
          </a:xfrm>
          <a:prstGeom prst="rect">
            <a:avLst/>
          </a:prstGeom>
          <a:noFill/>
        </p:spPr>
        <p:txBody>
          <a:bodyPr wrap="square" lIns="91440" tIns="45720" rIns="91440" bIns="45720">
            <a:spAutoFit/>
          </a:bodyPr>
          <a:lstStyle/>
          <a:p>
            <a:pPr algn="ctr"/>
            <a:r>
              <a:rPr lang="en-US" sz="8800" b="1" cap="none" spc="0" dirty="0" smtClean="0">
                <a:ln w="28575">
                  <a:solidFill>
                    <a:sysClr val="windowText" lastClr="000000"/>
                  </a:solidFill>
                  <a:prstDash val="solid"/>
                </a:ln>
                <a:solidFill>
                  <a:srgbClr val="931A1D"/>
                </a:solidFill>
                <a:effectLst>
                  <a:outerShdw blurRad="38100" dist="22860" dir="5400000" algn="tl" rotWithShape="0">
                    <a:srgbClr val="000000">
                      <a:alpha val="30000"/>
                    </a:srgbClr>
                  </a:outerShdw>
                </a:effectLst>
                <a:latin typeface="KG Second Chances Solid" panose="02000000000000000000" pitchFamily="2" charset="0"/>
              </a:rPr>
              <a:t>Religious Group</a:t>
            </a:r>
          </a:p>
        </p:txBody>
      </p:sp>
      <p:sp>
        <p:nvSpPr>
          <p:cNvPr id="8" name="TextBox 7"/>
          <p:cNvSpPr txBox="1"/>
          <p:nvPr/>
        </p:nvSpPr>
        <p:spPr>
          <a:xfrm>
            <a:off x="895642" y="1201499"/>
            <a:ext cx="10283482" cy="5632311"/>
          </a:xfrm>
          <a:prstGeom prst="rect">
            <a:avLst/>
          </a:prstGeom>
          <a:noFill/>
        </p:spPr>
        <p:txBody>
          <a:bodyPr wrap="square" rtlCol="0">
            <a:spAutoFit/>
          </a:bodyPr>
          <a:lstStyle/>
          <a:p>
            <a:pPr marL="571500" indent="-571500">
              <a:buFont typeface="Arial" panose="020B0604020202020204" pitchFamily="34" charset="0"/>
              <a:buChar char="•"/>
            </a:pPr>
            <a:r>
              <a:rPr lang="en-US" sz="2400" dirty="0" smtClean="0">
                <a:latin typeface="KBScaredStraight" panose="02000603000000000000" pitchFamily="2" charset="0"/>
                <a:ea typeface="KBScaredStraight" panose="02000603000000000000" pitchFamily="2" charset="0"/>
              </a:rPr>
              <a:t>This is a group of people who share a common belief in a religious claim.</a:t>
            </a:r>
          </a:p>
          <a:p>
            <a:pPr marL="1028700" lvl="1" indent="-571500">
              <a:buFont typeface="Arial" panose="020B0604020202020204" pitchFamily="34" charset="0"/>
              <a:buChar char="•"/>
            </a:pPr>
            <a:r>
              <a:rPr lang="en-US" sz="2400" dirty="0" smtClean="0">
                <a:latin typeface="KBScaredStraight" panose="02000603000000000000" pitchFamily="2" charset="0"/>
                <a:ea typeface="KBScaredStraight" panose="02000603000000000000" pitchFamily="2" charset="0"/>
              </a:rPr>
              <a:t>They believe in the same god (or gods) and have common sacred text with a specific set of rules about how to live.</a:t>
            </a:r>
          </a:p>
          <a:p>
            <a:pPr marL="571500" indent="-571500">
              <a:buFont typeface="Arial" panose="020B0604020202020204" pitchFamily="34" charset="0"/>
              <a:buChar char="•"/>
            </a:pPr>
            <a:endParaRPr lang="en-US" sz="2400" dirty="0" smtClean="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400" dirty="0" smtClean="0">
                <a:latin typeface="KBScaredStraight" panose="02000603000000000000" pitchFamily="2" charset="0"/>
                <a:ea typeface="KBScaredStraight" panose="02000603000000000000" pitchFamily="2" charset="0"/>
              </a:rPr>
              <a:t>Religious groups have many things in common:</a:t>
            </a:r>
          </a:p>
          <a:p>
            <a:pPr marL="1028700" lvl="1" indent="-571500">
              <a:buFont typeface="Arial" panose="020B0604020202020204" pitchFamily="34" charset="0"/>
              <a:buChar char="•"/>
            </a:pPr>
            <a:r>
              <a:rPr lang="en-US" sz="2400" dirty="0" smtClean="0">
                <a:latin typeface="KBScaredStraight" panose="02000603000000000000" pitchFamily="2" charset="0"/>
                <a:ea typeface="KBScaredStraight" panose="02000603000000000000" pitchFamily="2" charset="0"/>
              </a:rPr>
              <a:t>God(s), prophets, prayers, history, sacred text, religious laws, holy days, etc.</a:t>
            </a:r>
          </a:p>
          <a:p>
            <a:pPr marL="1028700" lvl="1" indent="-571500">
              <a:buFont typeface="Arial" panose="020B0604020202020204" pitchFamily="34" charset="0"/>
              <a:buChar char="•"/>
            </a:pPr>
            <a:endParaRPr lang="en-US" sz="24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400" dirty="0" smtClean="0">
                <a:latin typeface="KBScaredStraight" panose="02000603000000000000" pitchFamily="2" charset="0"/>
                <a:ea typeface="KBScaredStraight" panose="02000603000000000000" pitchFamily="2" charset="0"/>
              </a:rPr>
              <a:t>A religious group can have members with different cultures, languages, and races and is usually spread over an entire region or many countries.</a:t>
            </a:r>
          </a:p>
          <a:p>
            <a:pPr marL="1028700" lvl="1" indent="-571500">
              <a:buFont typeface="Arial" panose="020B0604020202020204" pitchFamily="34" charset="0"/>
              <a:buChar char="•"/>
            </a:pPr>
            <a:endParaRPr lang="en-US" sz="2400" dirty="0" smtClean="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400" dirty="0" smtClean="0">
                <a:latin typeface="KBScaredStraight" panose="02000603000000000000" pitchFamily="2" charset="0"/>
                <a:ea typeface="KBScaredStraight" panose="02000603000000000000" pitchFamily="2" charset="0"/>
              </a:rPr>
              <a:t>People from different ethnic groups may share the same religion; however, they may be from different cultures.</a:t>
            </a:r>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31242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60363" y="766763"/>
            <a:ext cx="11071274" cy="5486400"/>
          </a:xfrm>
          <a:prstGeom prst="ellipse">
            <a:avLst/>
          </a:prstGeom>
          <a:solidFill>
            <a:srgbClr val="A5DEF1">
              <a:alpha val="95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403050" y="2228671"/>
            <a:ext cx="9385903" cy="2400657"/>
          </a:xfrm>
          <a:prstGeom prst="rect">
            <a:avLst/>
          </a:prstGeom>
          <a:noFill/>
        </p:spPr>
        <p:txBody>
          <a:bodyPr wrap="none" lIns="91440" tIns="45720" rIns="91440" bIns="45720">
            <a:spAutoFit/>
          </a:bodyPr>
          <a:lstStyle/>
          <a:p>
            <a:pPr algn="ctr"/>
            <a:r>
              <a:rPr lang="en-US" sz="15000" b="1" cap="none" spc="0" dirty="0" smtClean="0">
                <a:ln w="28575">
                  <a:solidFill>
                    <a:sysClr val="windowText" lastClr="000000"/>
                  </a:solidFill>
                  <a:prstDash val="solid"/>
                </a:ln>
                <a:solidFill>
                  <a:srgbClr val="931A1D"/>
                </a:solidFill>
                <a:effectLst>
                  <a:outerShdw blurRad="38100" dist="22860" dir="5400000" algn="tl" rotWithShape="0">
                    <a:srgbClr val="000000">
                      <a:alpha val="30000"/>
                    </a:srgbClr>
                  </a:outerShdw>
                </a:effectLst>
                <a:latin typeface="KG Second Chances Solid" panose="02000000000000000000" pitchFamily="2" charset="0"/>
              </a:rPr>
              <a:t>Hinduism</a:t>
            </a:r>
            <a:endParaRPr lang="en-US" sz="15000" b="1" cap="none" spc="0" dirty="0">
              <a:ln w="28575">
                <a:solidFill>
                  <a:sysClr val="windowText" lastClr="000000"/>
                </a:solidFill>
                <a:prstDash val="solid"/>
              </a:ln>
              <a:solidFill>
                <a:srgbClr val="931A1D"/>
              </a:solidFill>
              <a:effectLst>
                <a:outerShdw blurRad="38100" dist="22860" dir="5400000" algn="tl" rotWithShape="0">
                  <a:srgbClr val="000000">
                    <a:alpha val="30000"/>
                  </a:srgbClr>
                </a:outerShdw>
              </a:effectLst>
              <a:latin typeface="KG Second Chances Solid" panose="02000000000000000000" pitchFamily="2" charset="0"/>
            </a:endParaRPr>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63266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332" y="-1"/>
            <a:ext cx="10396025" cy="6858001"/>
          </a:xfrm>
          <a:prstGeom prst="rect">
            <a:avLst/>
          </a:prstGeom>
          <a:solidFill>
            <a:srgbClr val="A5DEF1">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5643" y="-75654"/>
            <a:ext cx="10400713" cy="1446550"/>
          </a:xfrm>
          <a:prstGeom prst="rect">
            <a:avLst/>
          </a:prstGeom>
          <a:noFill/>
        </p:spPr>
        <p:txBody>
          <a:bodyPr wrap="square" lIns="91440" tIns="45720" rIns="91440" bIns="45720">
            <a:spAutoFit/>
          </a:bodyPr>
          <a:lstStyle/>
          <a:p>
            <a:pPr algn="ctr"/>
            <a:r>
              <a:rPr lang="en-US" sz="8800" b="1" cap="none" spc="0" dirty="0" smtClean="0">
                <a:ln w="28575">
                  <a:solidFill>
                    <a:sysClr val="windowText" lastClr="000000"/>
                  </a:solidFill>
                  <a:prstDash val="solid"/>
                </a:ln>
                <a:solidFill>
                  <a:srgbClr val="931A1D"/>
                </a:solidFill>
                <a:effectLst>
                  <a:outerShdw blurRad="38100" dist="22860" dir="5400000" algn="tl" rotWithShape="0">
                    <a:srgbClr val="000000">
                      <a:alpha val="30000"/>
                    </a:srgbClr>
                  </a:outerShdw>
                </a:effectLst>
                <a:latin typeface="KG Second Chances Solid" panose="02000000000000000000" pitchFamily="2" charset="0"/>
              </a:rPr>
              <a:t>Location</a:t>
            </a:r>
          </a:p>
        </p:txBody>
      </p:sp>
      <p:sp>
        <p:nvSpPr>
          <p:cNvPr id="8" name="TextBox 7"/>
          <p:cNvSpPr txBox="1"/>
          <p:nvPr/>
        </p:nvSpPr>
        <p:spPr>
          <a:xfrm>
            <a:off x="895642" y="1311573"/>
            <a:ext cx="10283482" cy="6186309"/>
          </a:xfrm>
          <a:prstGeom prst="rect">
            <a:avLst/>
          </a:prstGeom>
          <a:noFill/>
        </p:spPr>
        <p:txBody>
          <a:bodyPr wrap="square" rtlCol="0">
            <a:spAutoFit/>
          </a:bodyPr>
          <a:lstStyle/>
          <a:p>
            <a:pPr marL="571500" indent="-571500">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Hinduism developed in India around 1500 BCE.</a:t>
            </a:r>
          </a:p>
          <a:p>
            <a:pPr marL="1028700" lvl="1" indent="-571500">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It is one of the oldest religions in the world.</a:t>
            </a:r>
          </a:p>
          <a:p>
            <a:pPr marL="571500" indent="-571500">
              <a:buFont typeface="Arial" panose="020B0604020202020204" pitchFamily="34" charset="0"/>
              <a:buChar char="•"/>
            </a:pPr>
            <a:endParaRPr lang="en-US" sz="1600" dirty="0" smtClean="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Today, Hinduism is largely practiced in India where over 80% of Indians claim to be Hindu.</a:t>
            </a:r>
          </a:p>
          <a:p>
            <a:pPr marL="571500" indent="-571500">
              <a:buFont typeface="Arial" panose="020B0604020202020204" pitchFamily="34" charset="0"/>
              <a:buChar char="•"/>
            </a:pPr>
            <a:endParaRPr lang="en-US" sz="1600" dirty="0" smtClean="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Hinduism is the third largest religion in the world, behind Christianity and Islam.</a:t>
            </a:r>
          </a:p>
          <a:p>
            <a:pPr marL="571500" indent="-571500">
              <a:buFont typeface="Arial" panose="020B0604020202020204" pitchFamily="34" charset="0"/>
              <a:buChar char="•"/>
            </a:pPr>
            <a:endParaRPr lang="en-US" sz="3600" dirty="0">
              <a:latin typeface="KBScaredStraight" panose="02000603000000000000" pitchFamily="2" charset="0"/>
              <a:ea typeface="KBScaredStraight" panose="02000603000000000000" pitchFamily="2" charset="0"/>
            </a:endParaRPr>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00872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3833</TotalTime>
  <Words>2235</Words>
  <Application>Microsoft Office PowerPoint</Application>
  <PresentationFormat>Widescreen</PresentationFormat>
  <Paragraphs>252</Paragraphs>
  <Slides>62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62</vt:i4>
      </vt:variant>
    </vt:vector>
  </HeadingPairs>
  <TitlesOfParts>
    <vt:vector size="70" baseType="lpstr">
      <vt:lpstr>Arial</vt:lpstr>
      <vt:lpstr>Calibri</vt:lpstr>
      <vt:lpstr>Calibri Light</vt:lpstr>
      <vt:lpstr>KBScaredStraight</vt:lpstr>
      <vt:lpstr>KG Second Chances Solid</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Credits: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Trantow</dc:creator>
  <cp:lastModifiedBy>Lisa Castleman</cp:lastModifiedBy>
  <cp:revision>105</cp:revision>
  <cp:lastPrinted>2017-02-27T11:59:12Z</cp:lastPrinted>
  <dcterms:created xsi:type="dcterms:W3CDTF">2013-10-28T01:52:50Z</dcterms:created>
  <dcterms:modified xsi:type="dcterms:W3CDTF">2017-02-27T12:01:04Z</dcterms:modified>
</cp:coreProperties>
</file>