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7" r:id="rId3"/>
    <p:sldId id="262" r:id="rId4"/>
    <p:sldId id="264" r:id="rId5"/>
    <p:sldId id="267" r:id="rId6"/>
    <p:sldId id="268" r:id="rId7"/>
    <p:sldId id="269" r:id="rId8"/>
    <p:sldId id="280" r:id="rId9"/>
    <p:sldId id="270" r:id="rId10"/>
    <p:sldId id="284" r:id="rId11"/>
    <p:sldId id="272" r:id="rId12"/>
    <p:sldId id="265" r:id="rId13"/>
    <p:sldId id="271" r:id="rId14"/>
    <p:sldId id="278" r:id="rId15"/>
    <p:sldId id="266" r:id="rId16"/>
    <p:sldId id="273" r:id="rId17"/>
    <p:sldId id="279" r:id="rId18"/>
    <p:sldId id="274" r:id="rId19"/>
    <p:sldId id="285" r:id="rId20"/>
    <p:sldId id="275" r:id="rId21"/>
    <p:sldId id="286" r:id="rId22"/>
    <p:sldId id="281" r:id="rId23"/>
    <p:sldId id="282" r:id="rId24"/>
    <p:sldId id="277" r:id="rId25"/>
    <p:sldId id="263" r:id="rId26"/>
    <p:sldId id="299" r:id="rId27"/>
    <p:sldId id="288" r:id="rId28"/>
    <p:sldId id="289" r:id="rId29"/>
    <p:sldId id="290" r:id="rId30"/>
    <p:sldId id="293" r:id="rId31"/>
    <p:sldId id="291" r:id="rId32"/>
    <p:sldId id="294" r:id="rId33"/>
    <p:sldId id="292" r:id="rId34"/>
    <p:sldId id="295" r:id="rId35"/>
    <p:sldId id="296" r:id="rId36"/>
    <p:sldId id="297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D3"/>
    <a:srgbClr val="BA1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3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2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7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8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7497-9152-4CFC-B514-559E4AFA56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8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5062" y="1189429"/>
            <a:ext cx="11577711" cy="4825218"/>
          </a:xfrm>
          <a:prstGeom prst="ellipse">
            <a:avLst/>
          </a:prstGeom>
          <a:solidFill>
            <a:schemeClr val="bg1">
              <a:alpha val="91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6573" y="1450343"/>
            <a:ext cx="10558853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India’s</a:t>
            </a:r>
          </a:p>
          <a:p>
            <a:pPr algn="ctr"/>
            <a:r>
              <a:rPr lang="en-US" sz="105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4941" y="4977442"/>
            <a:ext cx="857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Nationalism &amp; Gandhi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5999" y="1074536"/>
            <a:ext cx="57954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Jallianwala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Memorial – Amritsar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4" y="0"/>
            <a:ext cx="51435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22160" r="19343" b="20751"/>
          <a:stretch/>
        </p:blipFill>
        <p:spPr>
          <a:xfrm>
            <a:off x="6095999" y="2674736"/>
            <a:ext cx="5795493" cy="39151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2115" y="-70696"/>
            <a:ext cx="4847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Gandhi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44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Mohandas </a:t>
            </a:r>
            <a:r>
              <a:rPr lang="en-US" sz="27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Karamchand</a:t>
            </a: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Gandhi was born in India on October 2</a:t>
            </a:r>
            <a:r>
              <a:rPr lang="en-US" sz="27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1869 and studied law in England.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spending time in South Africa during Apartheid, he returned to India in 1914 with a determination that people should be treated equally, no matter their race or religion.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was shocked by the way Indians were segregated and oppressed by British authorities.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Amritsar, Gandhi decided to quit practicing law and to devote his life to fighting for the equality of all Indians.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believed it was time for the people of India to stop obeying the unjust British laws.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88578" y="148180"/>
            <a:ext cx="41694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1909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66" y="858838"/>
            <a:ext cx="4294638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91" y="855103"/>
            <a:ext cx="3721430" cy="54901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24999" y="148179"/>
            <a:ext cx="41694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Late 1930s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72141" y="-70696"/>
            <a:ext cx="84477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Nonviolence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Gandhi encouraged his followers to practice nonviolent protests against the British in order to bring about social change.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developed what he called a system of civil disobedience and believed that it would make the world recognize the injustice in India and force change without using violence.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Gandhi believed that acts of goodness produced positive reactions while violence only produced negative ones.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34" y="0"/>
            <a:ext cx="956873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" y="5649757"/>
            <a:ext cx="12191999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Gandhi’s Handwriting –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“God is truth the way to truth lies through Ahimsa (non-violence). Sabarmati,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March 13 1927.”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 K Gandhi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55" y="0"/>
            <a:ext cx="515208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2468737"/>
            <a:ext cx="351995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Gandhi with textile workers in 1931.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8453" y="-70696"/>
            <a:ext cx="9615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Social Change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Gandhi led his followers in boycotts, hunger strikes, and nonviolent protests.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1930, when he led a march that was aimed at closing a British salt factory, the guards responded by clubbing and beating the peaceful protestors.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News of this event spread worldwide and people around the world began to call for the British to grant Indian independence.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3" y="0"/>
            <a:ext cx="991545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24243" y="0"/>
            <a:ext cx="351995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 during the Salt March, 1930.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8990" y="-70696"/>
            <a:ext cx="9674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90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Indians followed Gandhi’s nonviolent acts of protest and forced the British to recognize their desire for independence.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fighting in WWII, Britain no longer had enough money or people to keep India under its rule.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August 15, 1947, Great Britain formally gave up their colonial claims to India and the Republic of India was established.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many Indians credit India’s independence to the efforts of Gandhi.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77" y="0"/>
            <a:ext cx="868438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59977" y="70025"/>
            <a:ext cx="549082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Independence Day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34048" y="-1295400"/>
            <a:ext cx="68580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9744" y="-70696"/>
            <a:ext cx="10272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More Problems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734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India had won its independence, things were not peaceful in the country.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Hindus and Muslims could not reach a solution as to how to rule an independent India.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Eventually, the country was split into India for the Hindus and East &amp; West Pakistan for the Muslims.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partition of India led to genocide.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alpha val="9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Hundreds of thousands of people were killed in widespread </a:t>
            </a:r>
            <a:r>
              <a:rPr lang="en-GB" sz="3200" dirty="0" smtClean="0">
                <a:solidFill>
                  <a:schemeClr val="tx1">
                    <a:alpha val="9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violence.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94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4" y="1600200"/>
            <a:ext cx="4882376" cy="3657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97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24" y="1586260"/>
            <a:ext cx="4882376" cy="3657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11369" y="70025"/>
            <a:ext cx="10573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Two Muslim men carrying an old woman to their new home in Pakistan.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468737"/>
            <a:ext cx="351995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Time Magazine cover representing the partition of India – 1947.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30" y="0"/>
            <a:ext cx="520531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4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2124" y="-70696"/>
            <a:ext cx="4847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Gandhi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90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Gandhi was very much disappointed by the partition; he wanted all Indians to live together peacefully in one country.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he was Hindu, he felt that all religious groups should be welcomed in India.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1948, at the age of 78, Mohandas Gandhi was assassinated on his way to a prayer meeting in New Delhi.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was shot three times by a high-ranking Brahmin who resented Gandhi’s concern for Muslims.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4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367234" y="1290743"/>
            <a:ext cx="2824766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Memorial where Mohandas Gandhi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was assassinated at 5:17 PM on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January 30,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1948 on his way to a prayer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meeting.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72684" y="-1694645"/>
            <a:ext cx="6858000" cy="102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729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Divide the class into 6 groups and print off the following quotation pages (1 per group).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the students read &amp; discuss what they think Gandhi meant and what the quote means to them.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After discussing, the students should write a Quick Quotation Response (usually a paragraph). *The directions are after the quotations.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4" y="386366"/>
            <a:ext cx="10972800" cy="603504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3567" y="708338"/>
            <a:ext cx="10573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“You must be the change you want to see in the world.”</a:t>
            </a:r>
            <a:endParaRPr lang="en-US" sz="8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311" y="4996033"/>
            <a:ext cx="520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- 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M. K. Gandhi</a:t>
            </a:r>
            <a:endParaRPr lang="en-US" sz="5400" b="1" cap="none" spc="0" dirty="0">
              <a:ln w="1016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503" y="294926"/>
            <a:ext cx="11155680" cy="621792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4" y="386366"/>
            <a:ext cx="10972800" cy="603504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3567" y="708338"/>
            <a:ext cx="105735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“You must not lose faith in humanity. Humanity is an ocean; if a few drops of the ocean are dirty, the ocean does not become dirty.</a:t>
            </a:r>
            <a:r>
              <a:rPr lang="en-US" sz="5400" dirty="0" smtClean="0"/>
              <a:t>”</a:t>
            </a:r>
            <a:endParaRPr lang="en-US" sz="19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311" y="4996033"/>
            <a:ext cx="520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- 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M. K. Gandhi</a:t>
            </a:r>
            <a:endParaRPr lang="en-US" sz="5400" b="1" cap="none" spc="0" dirty="0">
              <a:ln w="1016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503" y="294926"/>
            <a:ext cx="11155680" cy="621792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9810" y="-70696"/>
            <a:ext cx="98923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East India Trading Co.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122363"/>
            <a:ext cx="10317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1601, Great Britain came to India through the East India Trading Company to set up trading forts.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 first, they were only looking to trade goods (ivory, gold, silks, dyes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)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and spices (cinnamon, saffron, pepper, sugar, vanilla).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By 1760, Britain had gained political and economic power over India.  </a:t>
            </a:r>
          </a:p>
        </p:txBody>
      </p:sp>
    </p:spTree>
    <p:extLst>
      <p:ext uri="{BB962C8B-B14F-4D97-AF65-F5344CB8AC3E}">
        <p14:creationId xmlns:p14="http://schemas.microsoft.com/office/powerpoint/2010/main" val="6463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4" y="386366"/>
            <a:ext cx="10972800" cy="603504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3567" y="708338"/>
            <a:ext cx="10573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“Honest disagreement is often a good sign of progress.”</a:t>
            </a:r>
            <a:endParaRPr lang="en-US" sz="7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311" y="4996033"/>
            <a:ext cx="520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- 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M. K. Gandhi</a:t>
            </a:r>
            <a:endParaRPr lang="en-US" sz="5400" b="1" cap="none" spc="0" dirty="0">
              <a:ln w="1016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503" y="294926"/>
            <a:ext cx="11155680" cy="621792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4" y="386366"/>
            <a:ext cx="10972800" cy="603504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3566" y="517884"/>
            <a:ext cx="1057355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“I object to violence because when it appears to do good, the good is only temporary; the evil it does is permanent.”</a:t>
            </a:r>
            <a:endParaRPr lang="en-US" sz="5700" dirty="0"/>
          </a:p>
        </p:txBody>
      </p:sp>
      <p:sp>
        <p:nvSpPr>
          <p:cNvPr id="6" name="Rectangle 5"/>
          <p:cNvSpPr/>
          <p:nvPr/>
        </p:nvSpPr>
        <p:spPr>
          <a:xfrm>
            <a:off x="3529311" y="4996033"/>
            <a:ext cx="520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- 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M. K. Gandhi</a:t>
            </a:r>
            <a:endParaRPr lang="en-US" sz="5400" b="1" cap="none" spc="0" dirty="0">
              <a:ln w="1016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503" y="294926"/>
            <a:ext cx="11155680" cy="621792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4" y="386366"/>
            <a:ext cx="10972800" cy="603504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3567" y="708338"/>
            <a:ext cx="10573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“An eye for an eye makes the whole world blind.”</a:t>
            </a:r>
            <a:endParaRPr lang="en-US" sz="8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311" y="4996033"/>
            <a:ext cx="520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- 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M. K. Gandhi</a:t>
            </a:r>
            <a:endParaRPr lang="en-US" sz="5400" b="1" cap="none" spc="0" dirty="0">
              <a:ln w="1016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503" y="294926"/>
            <a:ext cx="11155680" cy="621792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4" y="386366"/>
            <a:ext cx="10972800" cy="603504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3567" y="708338"/>
            <a:ext cx="10573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</a:t>
            </a: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When I despair, I remember that all through history the way of truth and love has always won. There have been tyrants and murderers and for a time they seem invincible but in the end, they always fall -- think of it, ALWAYS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.”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529311" y="4996033"/>
            <a:ext cx="520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- 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M. K. Gandhi</a:t>
            </a:r>
            <a:endParaRPr lang="en-US" sz="5400" b="1" cap="none" spc="0" dirty="0">
              <a:ln w="1016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503" y="294926"/>
            <a:ext cx="11155680" cy="621792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463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Quick Quotation Response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Directions: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After discussing the quotation with your group, spend a few minutes writing a response to the quote. </a:t>
            </a:r>
          </a:p>
          <a:p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*Some Ideas: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does the quotation mean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?,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Do you agree or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disagree with Gandhi’s statement?, Do you think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quotation important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?, etc.</a:t>
            </a: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92758" y="-1353356"/>
            <a:ext cx="6858000" cy="95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3621"/>
            <a:ext cx="6035040" cy="3367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7038" y="21106"/>
            <a:ext cx="3392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  <a:endParaRPr lang="en-US" sz="2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6035040" cy="33674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7038" y="3439553"/>
            <a:ext cx="3392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  <a:endParaRPr lang="en-US" sz="2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3429000"/>
            <a:ext cx="6035040" cy="3367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06"/>
            <a:ext cx="6035040" cy="33674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64993" y="0"/>
            <a:ext cx="3392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  <a:endParaRPr lang="en-US" sz="2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64993" y="3409637"/>
            <a:ext cx="3392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  <a:endParaRPr lang="en-US" sz="2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852" y="399688"/>
            <a:ext cx="514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things caused British control in India to weaken?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208" y="3857844"/>
            <a:ext cx="514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things caused British control in India to weaken?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5814" y="3792322"/>
            <a:ext cx="514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things caused British control in India to weaken?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2350" y="436159"/>
            <a:ext cx="514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things caused British control in India to weaken?</a:t>
            </a:r>
          </a:p>
        </p:txBody>
      </p:sp>
    </p:spTree>
    <p:extLst>
      <p:ext uri="{BB962C8B-B14F-4D97-AF65-F5344CB8AC3E}">
        <p14:creationId xmlns:p14="http://schemas.microsoft.com/office/powerpoint/2010/main" val="4440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3621"/>
            <a:ext cx="6035040" cy="3367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7038" y="21106"/>
            <a:ext cx="3392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  <a:endParaRPr lang="en-US" sz="2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6035040" cy="33674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7038" y="3439553"/>
            <a:ext cx="3392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  <a:endParaRPr lang="en-US" sz="2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3429000"/>
            <a:ext cx="6035040" cy="3367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06"/>
            <a:ext cx="6035040" cy="33674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64993" y="0"/>
            <a:ext cx="3392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  <a:endParaRPr lang="en-US" sz="2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64993" y="3409637"/>
            <a:ext cx="3392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  <a:endParaRPr lang="en-US" sz="2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852" y="399688"/>
            <a:ext cx="514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Gandhi’s role in India’s Independence Movement?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595" y="3811731"/>
            <a:ext cx="514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Gandhi’s role in India’s Independence Movement?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9132" y="3803584"/>
            <a:ext cx="514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Gandhi’s role in India’s Independence Movement?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814" y="436159"/>
            <a:ext cx="514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Gandhi’s role in India’s Independence Movement?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8058" y="1887039"/>
            <a:ext cx="416941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Sir James Lancaster commanded the first East India voyage in 1601.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29" y="0"/>
            <a:ext cx="528351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1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3513" y="-70696"/>
            <a:ext cx="6284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Inequality</a:t>
            </a:r>
            <a:endParaRPr lang="en-US" sz="6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59228"/>
            <a:ext cx="10317679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Indians began to resent being ruled by a foreign government.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were treated as second-class citizens.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best jobs and education were only available to the British.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Indians were also taxed heavily by the British on goods that were found in their own country.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6737" y="-70696"/>
            <a:ext cx="80185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290801"/>
            <a:ext cx="1031767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1800s, a feeling of nationalism began to surface in India.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Nationalism is a belief that people should be loyal to those with whom they share common history and customs.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first two groups to work for the rights of Indians were the Indian National Congress in 1885 and the Muslim League in 1906.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they became better organized, they began to call for independence from Britain.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6034" y="-70696"/>
            <a:ext cx="91999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WWI’s Impact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During WWI, millions of Indians joined with the British army.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British Parliament promised that when the war ended, Indians would be able to have more control of their government.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nothing changed after the war…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1" y="685800"/>
            <a:ext cx="8068235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88234"/>
            <a:ext cx="12192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Indian Medic Troops During WWI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6410" y="-70696"/>
            <a:ext cx="62392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Amritsar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Indians were upset with the British false promises.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Those who protested were arrested and sent to jail for up to two years without a trial.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1919, outside of the Temple of Amritsar, British soldiers starting shooting a large group of Indians because they were gathering illegally.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this terrible tragedy, over 400 people were killed and 1200 were injured.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was this awful massacre that spurred Mohandas Gandhi into action to fight for India’s independence.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1318</Words>
  <Application>Microsoft Office PowerPoint</Application>
  <PresentationFormat>Widescreen</PresentationFormat>
  <Paragraphs>137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40</cp:revision>
  <dcterms:created xsi:type="dcterms:W3CDTF">2014-01-14T17:33:21Z</dcterms:created>
  <dcterms:modified xsi:type="dcterms:W3CDTF">2017-02-28T14:57:34Z</dcterms:modified>
</cp:coreProperties>
</file>