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0" r:id="rId2"/>
    <p:sldId id="257" r:id="rId3"/>
    <p:sldId id="430" r:id="rId4"/>
    <p:sldId id="383" r:id="rId5"/>
    <p:sldId id="445" r:id="rId6"/>
    <p:sldId id="446" r:id="rId7"/>
    <p:sldId id="385" r:id="rId8"/>
    <p:sldId id="410" r:id="rId9"/>
    <p:sldId id="334" r:id="rId10"/>
    <p:sldId id="307" r:id="rId11"/>
    <p:sldId id="426" r:id="rId12"/>
    <p:sldId id="423" r:id="rId13"/>
    <p:sldId id="427" r:id="rId14"/>
    <p:sldId id="424" r:id="rId15"/>
    <p:sldId id="428" r:id="rId16"/>
    <p:sldId id="425" r:id="rId17"/>
    <p:sldId id="381" r:id="rId18"/>
    <p:sldId id="393" r:id="rId19"/>
    <p:sldId id="403" r:id="rId20"/>
    <p:sldId id="332" r:id="rId21"/>
    <p:sldId id="404" r:id="rId22"/>
    <p:sldId id="407" r:id="rId23"/>
    <p:sldId id="405" r:id="rId24"/>
    <p:sldId id="406" r:id="rId25"/>
    <p:sldId id="408" r:id="rId26"/>
    <p:sldId id="382" r:id="rId27"/>
    <p:sldId id="411" r:id="rId28"/>
    <p:sldId id="412" r:id="rId29"/>
    <p:sldId id="429" r:id="rId30"/>
    <p:sldId id="413" r:id="rId31"/>
    <p:sldId id="416" r:id="rId32"/>
    <p:sldId id="414" r:id="rId33"/>
    <p:sldId id="415" r:id="rId34"/>
    <p:sldId id="442" r:id="rId35"/>
    <p:sldId id="444" r:id="rId36"/>
    <p:sldId id="433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63E"/>
    <a:srgbClr val="4BA7B4"/>
    <a:srgbClr val="DC571F"/>
    <a:srgbClr val="B5DBF0"/>
    <a:srgbClr val="2883CE"/>
    <a:srgbClr val="E00A0A"/>
    <a:srgbClr val="B7DCF0"/>
    <a:srgbClr val="DBF2F9"/>
    <a:srgbClr val="23408E"/>
    <a:srgbClr val="BD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29244-E52C-4E8A-8994-74852E182BF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544E-BA47-4B62-A1CD-9A74F23F2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29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2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550801"/>
            <a:ext cx="12192000" cy="5307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 flipH="1">
            <a:off x="6035503" y="761799"/>
            <a:ext cx="6156496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" name="Shape 16"/>
          <p:cNvSpPr/>
          <p:nvPr/>
        </p:nvSpPr>
        <p:spPr>
          <a:xfrm rot="10800000">
            <a:off x="6035503" y="1549510"/>
            <a:ext cx="6156496" cy="761460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39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85CC-C04B-4DBB-8DE9-CEF7986ED0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303107"/>
            <a:ext cx="9889065" cy="60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50568" y="1045413"/>
            <a:ext cx="809086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glow rad="63500">
                    <a:srgbClr val="F3A63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Africa’s</a:t>
            </a:r>
          </a:p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glow rad="63500">
                    <a:srgbClr val="F3A63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Independence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glow rad="63500">
                    <a:srgbClr val="F3A63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Movements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4BA7B4"/>
              </a:solidFill>
              <a:effectLst>
                <a:glow rad="63500">
                  <a:srgbClr val="F3A63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190" y="4831065"/>
            <a:ext cx="870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Africa, Kenya, &amp; Nigeria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1600s, the British and the Dutch colonized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More European settlers came to South Africa than to anywhere else on the continent.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1910, Great Britain established the Union of South Africa, and power was only given to whites.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a new political party, the National Party, came to power and enforced the policy of apartheid through legislation across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was a system of racial segregation.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8457" y="-37240"/>
            <a:ext cx="8315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</p:spTree>
    <p:extLst>
      <p:ext uri="{BB962C8B-B14F-4D97-AF65-F5344CB8AC3E}">
        <p14:creationId xmlns:p14="http://schemas.microsoft.com/office/powerpoint/2010/main" val="20387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02" y="0"/>
            <a:ext cx="906759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85190" y="98405"/>
            <a:ext cx="882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arrival of the first European settlers -- Jan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van </a:t>
            </a:r>
            <a:r>
              <a:rPr lang="en-US" sz="20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Riebeeck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(Dutch East India Company) in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Table Bay in April 1652.</a:t>
            </a:r>
          </a:p>
        </p:txBody>
      </p:sp>
    </p:spTree>
    <p:extLst>
      <p:ext uri="{BB962C8B-B14F-4D97-AF65-F5344CB8AC3E}">
        <p14:creationId xmlns:p14="http://schemas.microsoft.com/office/powerpoint/2010/main" val="36523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475681"/>
            <a:ext cx="995992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allowed many Europeans to grow wealthy and powerful, while millions of South Africans suffered.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1951, European government officials created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Bantu Authorities Act, which created “homelands” for black South Africans.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 this time, whites owned 80% of the land, although they only represented 10% of the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 of this law, 9 million South Africans were excluded from participating in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064" y="-37240"/>
            <a:ext cx="7027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</p:txBody>
      </p:sp>
    </p:spTree>
    <p:extLst>
      <p:ext uri="{BB962C8B-B14F-4D97-AF65-F5344CB8AC3E}">
        <p14:creationId xmlns:p14="http://schemas.microsoft.com/office/powerpoint/2010/main" val="16578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9" y="0"/>
            <a:ext cx="748862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248" y="2521059"/>
            <a:ext cx="2171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Sign during the apartheid era.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Africa’s National Party, which was white-only and in favor of apartheid, had a goal to gain independence from Great Britain.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 white-only election in 1960, voters approved independence.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May 31, 1961, the Republic of South Africa gained its independence from Britain.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took years of protests, several more decades, and a change of government leaders before blacks began to have a role in the government of South Africa.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8979" y="-37240"/>
            <a:ext cx="9674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12862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3583" y="0"/>
            <a:ext cx="11158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</a:t>
            </a:r>
            <a:r>
              <a:rPr lang="en-US" sz="2800" dirty="0"/>
              <a:t>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South Africa's first black chief executive, and the first elected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 fully representative democratic election (1994).</a:t>
            </a:r>
          </a:p>
          <a:p>
            <a:pPr algn="ctr"/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47" y="1553265"/>
            <a:ext cx="3949700" cy="515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3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28" y="7661"/>
            <a:ext cx="738553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6121" y="7661"/>
            <a:ext cx="2729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Republic of South Africa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F3A63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5411" y="2497471"/>
            <a:ext cx="49834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Kenya</a:t>
            </a:r>
            <a:endParaRPr lang="en-US" sz="115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4BA7B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 hundreds of years, outsiders did not enter the region now known as Kenya because of the fierce warrior tribes that inhabited the area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traders took control of Kenya’s coast during the 1800s.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Next came Germany and Great Britain, but by the 1900s, the British were the only foreigners who remained.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8457" y="-37240"/>
            <a:ext cx="8315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</p:spTree>
    <p:extLst>
      <p:ext uri="{BB962C8B-B14F-4D97-AF65-F5344CB8AC3E}">
        <p14:creationId xmlns:p14="http://schemas.microsoft.com/office/powerpoint/2010/main" val="19897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49785"/>
            <a:ext cx="995992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</a:t>
            </a: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Kenyans were upset by their loss of rights as 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landowners to the British.</a:t>
            </a: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believed that their land was taken unfairly and opposition groups began to form in the 1920s.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 several decades, small bands of armed resistance forces (guerillas) fought to eliminate white settlers in Kenya, as well as any Africans who sided with them.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1956, there was a violent 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rebellion </a:t>
            </a: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that resulted in the deaths of tens of thousands of 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Although the British army mostly defeated the guerillas, this movement gained a great deal support among Kenyans.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5411" y="-37240"/>
            <a:ext cx="62211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Rebellion</a:t>
            </a:r>
          </a:p>
        </p:txBody>
      </p:sp>
    </p:spTree>
    <p:extLst>
      <p:ext uri="{BB962C8B-B14F-4D97-AF65-F5344CB8AC3E}">
        <p14:creationId xmlns:p14="http://schemas.microsoft.com/office/powerpoint/2010/main" val="14265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80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b="1" dirty="0" smtClean="0"/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SS7H1 The student will analyze continuity and change in Africa leading to the 21st century.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how nationalism led to independence in South Africa, Kenya, and Nigeria.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92" y="489816"/>
            <a:ext cx="8821615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85192" y="5237018"/>
            <a:ext cx="8821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Mau Mau was a secret society that believed force was the only way to win Kenyan rights and independence.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69156"/>
            <a:ext cx="995992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Kenyans were tired of being treated unfairly, and it was time for a change.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began to rethinking its policy on colonization, and on December 12</a:t>
            </a:r>
            <a:r>
              <a:rPr lang="en-US" sz="27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1963, the British Empire granted Kenya its independence.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Jomo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Kenyatta was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influential leader of the freedom movement in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Kenya, and was appointed as the nation’s first president.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8978" y="-37240"/>
            <a:ext cx="9674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0512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66" y="1212056"/>
            <a:ext cx="837546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85190" y="98405"/>
            <a:ext cx="882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Lancaster House Conference for Kenya’s Independence in 1963.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435643"/>
            <a:ext cx="9959924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Kenyatta was a leader of the Kenyan African National Union, and during his presidency,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began a campaign called </a:t>
            </a:r>
            <a:r>
              <a:rPr lang="en-US" sz="2400" i="1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harambee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which is Swahili for “let’s pull together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.”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Under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Kenyatta and his successor, Daniel </a:t>
            </a:r>
            <a:r>
              <a:rPr lang="en-US" sz="24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arap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4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Moi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the KNAU ran unopposed in elections until the 1990s. </a:t>
            </a: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country remains a multi-party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state,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but the reality is that the KNAU is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control of the government.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the time of his death in 1978, Kenyatta had helped Kenya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become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one of the most stable and economically dynamic countries in Africa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there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has been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improvement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political rights of Kenya’s people,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more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still needed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3920" y="-37240"/>
            <a:ext cx="61241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Kenyatta</a:t>
            </a:r>
          </a:p>
        </p:txBody>
      </p:sp>
    </p:spTree>
    <p:extLst>
      <p:ext uri="{BB962C8B-B14F-4D97-AF65-F5344CB8AC3E}">
        <p14:creationId xmlns:p14="http://schemas.microsoft.com/office/powerpoint/2010/main" val="6895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191" y="5907230"/>
            <a:ext cx="882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Jomo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Kenyatta -- The first president and “founding father” of Kenya.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53" y="210415"/>
            <a:ext cx="3822492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7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7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66355" y="5616419"/>
            <a:ext cx="491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Republic of Kenya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F3A63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3164" y="2497471"/>
            <a:ext cx="61879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</a:t>
            </a:r>
            <a:endParaRPr lang="en-US" sz="115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4BA7B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69156"/>
            <a:ext cx="9959924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now known as Nigeria was a diverse region with more than 250 ethnic groups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Nigeria had maintained its independence until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1914 when Great Britain took over the area.</a:t>
            </a:r>
          </a:p>
          <a:p>
            <a:pPr lvl="1"/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the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end of World War II,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Nigerians had started political parties to work for Nigerian independence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Nigerians believed that the only way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have rights was to be completely free of European rule.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7380" y="-37240"/>
            <a:ext cx="519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</a:t>
            </a:r>
          </a:p>
        </p:txBody>
      </p:sp>
    </p:spTree>
    <p:extLst>
      <p:ext uri="{BB962C8B-B14F-4D97-AF65-F5344CB8AC3E}">
        <p14:creationId xmlns:p14="http://schemas.microsoft.com/office/powerpoint/2010/main" val="19470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435643"/>
            <a:ext cx="9959924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the 1950s, Great Britain allowed Nigeria to elect its own government.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1957, Nigerians elected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Abubakar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Tafawa Balewa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their first prime minister.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October 1</a:t>
            </a:r>
            <a:r>
              <a:rPr lang="en-US" sz="32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1960, Great Britain granted Nigeria independence and an independent government was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established.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 first, it was one of the most stable governments of the new African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8981" y="-37240"/>
            <a:ext cx="9674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7537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070" y="5907230"/>
            <a:ext cx="113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Abubakar Tafawa Balewa – Nigeria’s first prime minister. He was overthrown and murdered in a military coup in 1966.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54" y="238815"/>
            <a:ext cx="396708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1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38062" y="-1699592"/>
            <a:ext cx="6858000" cy="102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32420"/>
            <a:ext cx="9959924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 first, Nigeria was one of the more stable governments in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struggles for power have resulted in many military coups in the country.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Nigeria suffered from violence and military rule from 1966 until 1999, when a democratic government was established.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recent years, political instability, religious competition, ethnic differences and the need to become more modern continue to plague Nigeria.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1976" y="-37240"/>
            <a:ext cx="95880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 Today</a:t>
            </a:r>
          </a:p>
        </p:txBody>
      </p:sp>
    </p:spTree>
    <p:extLst>
      <p:ext uri="{BB962C8B-B14F-4D97-AF65-F5344CB8AC3E}">
        <p14:creationId xmlns:p14="http://schemas.microsoft.com/office/powerpoint/2010/main" val="34322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29" y="0"/>
            <a:ext cx="738553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65850" y="3429000"/>
            <a:ext cx="3430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Federal Republic of Nigeria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66165"/>
            <a:ext cx="9959924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By 1966, all but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six African countries were independent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nation-states.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once the countries were independent of European rule, they still faced many challenges.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of the new governments were politically unstable.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European powers did not teach new leaders how to govern.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some African countries, military dictators took over the governments.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9407" y="-37240"/>
            <a:ext cx="51732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791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16" y="0"/>
            <a:ext cx="7314764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394" y="6367788"/>
            <a:ext cx="882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African Independence Dates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Pan-African Movement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558786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After WWII, nationalism increased in Africa.</a:t>
            </a:r>
          </a:p>
          <a:p>
            <a:pPr marL="609585" indent="-558786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Pan-Africanism</a:t>
            </a:r>
            <a:r>
              <a:rPr lang="en"/>
              <a:t> was a nationalist movement that called for the unity of all African nations.</a:t>
            </a:r>
          </a:p>
          <a:p>
            <a:pPr marL="1219170" lvl="1" indent="-507987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Disunity and many other problems facing Africa can be blamed on European colonialism.</a:t>
            </a:r>
          </a:p>
          <a:p>
            <a:pPr marL="609585" indent="-558786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Pan-African Movement united Africans in the goal for independence.</a:t>
            </a:r>
          </a:p>
        </p:txBody>
      </p:sp>
    </p:spTree>
    <p:extLst>
      <p:ext uri="{BB962C8B-B14F-4D97-AF65-F5344CB8AC3E}">
        <p14:creationId xmlns:p14="http://schemas.microsoft.com/office/powerpoint/2010/main" val="4148580731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Pan-African Movement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417834"/>
            <a:ext cx="121920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558786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Most Pan-African leaders were black intellectuals from the United States.</a:t>
            </a:r>
          </a:p>
          <a:p>
            <a:pPr marL="1219170" lvl="1" indent="-507987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They helped to organize black leaders in Africa by creating nationalist movements in the colonies.</a:t>
            </a:r>
          </a:p>
          <a:p>
            <a:pPr marL="609585" indent="-558786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Some of the most influential Pan-African leaders became president or prime minister of their newly freed country. </a:t>
            </a:r>
          </a:p>
          <a:p>
            <a:pPr marL="609585" indent="-558786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movement led to the creation of the African Union, a loose organization of African states.</a:t>
            </a:r>
          </a:p>
        </p:txBody>
      </p:sp>
    </p:spTree>
    <p:extLst>
      <p:ext uri="{BB962C8B-B14F-4D97-AF65-F5344CB8AC3E}">
        <p14:creationId xmlns:p14="http://schemas.microsoft.com/office/powerpoint/2010/main" val="2228186755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82156" y="-1752601"/>
            <a:ext cx="6858000" cy="10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303107"/>
            <a:ext cx="9889065" cy="60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50568" y="1045413"/>
            <a:ext cx="809086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glow rad="63500">
                    <a:srgbClr val="F3A63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Africa’s</a:t>
            </a:r>
          </a:p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glow rad="63500">
                    <a:srgbClr val="F3A63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Independence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glow rad="63500">
                    <a:srgbClr val="F3A63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Movements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4BA7B4"/>
              </a:solidFill>
              <a:effectLst>
                <a:glow rad="63500">
                  <a:srgbClr val="F3A63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190" y="4831065"/>
            <a:ext cx="870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Africa, Kenya, &amp; Nigeria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32420"/>
            <a:ext cx="99599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Pan-Africanism is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idea that there is a global African community made up of native Africans and the descendants of African slaves and migrants across the world. </a:t>
            </a:r>
          </a:p>
          <a:p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4579" y="-37240"/>
            <a:ext cx="90428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Pan-Africanism</a:t>
            </a:r>
          </a:p>
        </p:txBody>
      </p:sp>
      <p:pic>
        <p:nvPicPr>
          <p:cNvPr id="9" name="Picture 3" descr="C:\Documents and Settings\e200702531\Local Settings\Temporary Internet Files\Content.IE5\SB4L90TL\MPj043733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355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32420"/>
            <a:ext cx="995992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Began in the late 1800’s to early 1900’s as way to secure equal rights, self-government, independence, and unity for African peoples.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KBScaredStraight" panose="02000603000000000000"/>
              </a:rPr>
              <a:t>Inspired </a:t>
            </a:r>
            <a:r>
              <a:rPr lang="en-US" altLang="en-US" sz="2800" dirty="0">
                <a:solidFill>
                  <a:srgbClr val="000000"/>
                </a:solidFill>
                <a:latin typeface="KBScaredStraight" panose="02000603000000000000"/>
              </a:rPr>
              <a:t>by Marcus Garvey, it encouraged self-awareness on the part of Africans by encouraging the study of their history and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BScaredStraight" panose="02000603000000000000"/>
              </a:rPr>
              <a:t>The Pan-African Movement marked the beginning of the Nationalist Movements that started to sweep across the continent.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4579" y="-37240"/>
            <a:ext cx="90428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Pan-Africanism</a:t>
            </a:r>
          </a:p>
        </p:txBody>
      </p:sp>
    </p:spTree>
    <p:extLst>
      <p:ext uri="{BB962C8B-B14F-4D97-AF65-F5344CB8AC3E}">
        <p14:creationId xmlns:p14="http://schemas.microsoft.com/office/powerpoint/2010/main" val="35087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66718"/>
            <a:ext cx="995992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the 20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century, European powers had colonized the majority of Africa.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only independent countries were Liberia and Ethiopia.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Liberia was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founded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1822 by former American slaves.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Nationalism, a feeling of strong pride for one’s country, fed the desire for independence from foreign rule.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Africans wanted to take control of their own governments and natural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6735" y="-37240"/>
            <a:ext cx="80185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</a:p>
        </p:txBody>
      </p:sp>
    </p:spTree>
    <p:extLst>
      <p:ext uri="{BB962C8B-B14F-4D97-AF65-F5344CB8AC3E}">
        <p14:creationId xmlns:p14="http://schemas.microsoft.com/office/powerpoint/2010/main" val="34502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32420"/>
            <a:ext cx="995992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frica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began to change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by the 1940s.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rule of tribal chiefs had weakened because of their links with colonial governments, thus limiting their ability to control people.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 educated middle class that disliked colonial life began to grow in the cities.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cost for European countries to maintain colonies was rising.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By the second half of the century, unrest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arose throughout the continent and African nations fought to free themselves from European control.</a:t>
            </a:r>
          </a:p>
          <a:p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0748" y="-37240"/>
            <a:ext cx="58705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C571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15999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F3A63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1943" y="1692672"/>
            <a:ext cx="5310364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</a:t>
            </a:r>
          </a:p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4BA7B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</a:t>
            </a:r>
            <a:endParaRPr lang="en-US" sz="115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4BA7B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9830</TotalTime>
  <Words>1416</Words>
  <Application>Microsoft Office PowerPoint</Application>
  <PresentationFormat>Widescreen</PresentationFormat>
  <Paragraphs>177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KBScaredStraight</vt:lpstr>
      <vt:lpstr>KBWritersBlock</vt:lpstr>
      <vt:lpstr>KG Second Chances Solid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Pan-African Movement</vt:lpstr>
      <vt:lpstr>Pan-African Movement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163</cp:revision>
  <cp:lastPrinted>2015-09-14T15:34:50Z</cp:lastPrinted>
  <dcterms:created xsi:type="dcterms:W3CDTF">2014-01-24T03:27:02Z</dcterms:created>
  <dcterms:modified xsi:type="dcterms:W3CDTF">2016-09-20T18:12:14Z</dcterms:modified>
</cp:coreProperties>
</file>