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97" r:id="rId5"/>
    <p:sldId id="259" r:id="rId6"/>
    <p:sldId id="288" r:id="rId7"/>
    <p:sldId id="258" r:id="rId8"/>
    <p:sldId id="277" r:id="rId9"/>
    <p:sldId id="289" r:id="rId10"/>
    <p:sldId id="276" r:id="rId11"/>
    <p:sldId id="296" r:id="rId12"/>
    <p:sldId id="284" r:id="rId13"/>
    <p:sldId id="285" r:id="rId14"/>
    <p:sldId id="295" r:id="rId15"/>
    <p:sldId id="286" r:id="rId16"/>
    <p:sldId id="280" r:id="rId17"/>
    <p:sldId id="291" r:id="rId18"/>
    <p:sldId id="290" r:id="rId19"/>
    <p:sldId id="294" r:id="rId20"/>
    <p:sldId id="293" r:id="rId21"/>
    <p:sldId id="281" r:id="rId22"/>
    <p:sldId id="279" r:id="rId23"/>
    <p:sldId id="292" r:id="rId24"/>
    <p:sldId id="287" r:id="rId25"/>
    <p:sldId id="282" r:id="rId26"/>
    <p:sldId id="278" r:id="rId27"/>
    <p:sldId id="267" r:id="rId28"/>
    <p:sldId id="266" r:id="rId29"/>
    <p:sldId id="264" r:id="rId30"/>
    <p:sldId id="268" r:id="rId31"/>
    <p:sldId id="269" r:id="rId32"/>
    <p:sldId id="270" r:id="rId33"/>
    <p:sldId id="271" r:id="rId34"/>
    <p:sldId id="272" r:id="rId35"/>
    <p:sldId id="273" r:id="rId36"/>
    <p:sldId id="275" r:id="rId37"/>
    <p:sldId id="274" r:id="rId38"/>
    <p:sldId id="265" r:id="rId39"/>
    <p:sldId id="262" r:id="rId40"/>
    <p:sldId id="26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6F4"/>
    <a:srgbClr val="23408E"/>
    <a:srgbClr val="EBFDFC"/>
    <a:srgbClr val="6DCCEB"/>
    <a:srgbClr val="A8B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434" autoAdjust="0"/>
  </p:normalViewPr>
  <p:slideViewPr>
    <p:cSldViewPr snapToGrid="0">
      <p:cViewPr varScale="1">
        <p:scale>
          <a:sx n="63" d="100"/>
          <a:sy n="63" d="100"/>
        </p:scale>
        <p:origin x="8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F3A6F1-71D7-499D-90D4-170529837DED}"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51645-2841-46FC-A2D7-C4830C907B75}" type="slidenum">
              <a:rPr lang="en-US" smtClean="0"/>
              <a:t>‹#›</a:t>
            </a:fld>
            <a:endParaRPr lang="en-US"/>
          </a:p>
        </p:txBody>
      </p:sp>
    </p:spTree>
    <p:extLst>
      <p:ext uri="{BB962C8B-B14F-4D97-AF65-F5344CB8AC3E}">
        <p14:creationId xmlns:p14="http://schemas.microsoft.com/office/powerpoint/2010/main" val="150049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3A6F1-71D7-499D-90D4-170529837DED}"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51645-2841-46FC-A2D7-C4830C907B75}" type="slidenum">
              <a:rPr lang="en-US" smtClean="0"/>
              <a:t>‹#›</a:t>
            </a:fld>
            <a:endParaRPr lang="en-US"/>
          </a:p>
        </p:txBody>
      </p:sp>
    </p:spTree>
    <p:extLst>
      <p:ext uri="{BB962C8B-B14F-4D97-AF65-F5344CB8AC3E}">
        <p14:creationId xmlns:p14="http://schemas.microsoft.com/office/powerpoint/2010/main" val="177594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3A6F1-71D7-499D-90D4-170529837DED}"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51645-2841-46FC-A2D7-C4830C907B75}" type="slidenum">
              <a:rPr lang="en-US" smtClean="0"/>
              <a:t>‹#›</a:t>
            </a:fld>
            <a:endParaRPr lang="en-US"/>
          </a:p>
        </p:txBody>
      </p:sp>
    </p:spTree>
    <p:extLst>
      <p:ext uri="{BB962C8B-B14F-4D97-AF65-F5344CB8AC3E}">
        <p14:creationId xmlns:p14="http://schemas.microsoft.com/office/powerpoint/2010/main" val="424676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3A6F1-71D7-499D-90D4-170529837DED}"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51645-2841-46FC-A2D7-C4830C907B75}" type="slidenum">
              <a:rPr lang="en-US" smtClean="0"/>
              <a:t>‹#›</a:t>
            </a:fld>
            <a:endParaRPr lang="en-US"/>
          </a:p>
        </p:txBody>
      </p:sp>
    </p:spTree>
    <p:extLst>
      <p:ext uri="{BB962C8B-B14F-4D97-AF65-F5344CB8AC3E}">
        <p14:creationId xmlns:p14="http://schemas.microsoft.com/office/powerpoint/2010/main" val="301372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F3A6F1-71D7-499D-90D4-170529837DED}"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51645-2841-46FC-A2D7-C4830C907B75}" type="slidenum">
              <a:rPr lang="en-US" smtClean="0"/>
              <a:t>‹#›</a:t>
            </a:fld>
            <a:endParaRPr lang="en-US"/>
          </a:p>
        </p:txBody>
      </p:sp>
    </p:spTree>
    <p:extLst>
      <p:ext uri="{BB962C8B-B14F-4D97-AF65-F5344CB8AC3E}">
        <p14:creationId xmlns:p14="http://schemas.microsoft.com/office/powerpoint/2010/main" val="406724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F3A6F1-71D7-499D-90D4-170529837DED}"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51645-2841-46FC-A2D7-C4830C907B75}" type="slidenum">
              <a:rPr lang="en-US" smtClean="0"/>
              <a:t>‹#›</a:t>
            </a:fld>
            <a:endParaRPr lang="en-US"/>
          </a:p>
        </p:txBody>
      </p:sp>
    </p:spTree>
    <p:extLst>
      <p:ext uri="{BB962C8B-B14F-4D97-AF65-F5344CB8AC3E}">
        <p14:creationId xmlns:p14="http://schemas.microsoft.com/office/powerpoint/2010/main" val="177690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F3A6F1-71D7-499D-90D4-170529837DED}"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B51645-2841-46FC-A2D7-C4830C907B75}" type="slidenum">
              <a:rPr lang="en-US" smtClean="0"/>
              <a:t>‹#›</a:t>
            </a:fld>
            <a:endParaRPr lang="en-US"/>
          </a:p>
        </p:txBody>
      </p:sp>
    </p:spTree>
    <p:extLst>
      <p:ext uri="{BB962C8B-B14F-4D97-AF65-F5344CB8AC3E}">
        <p14:creationId xmlns:p14="http://schemas.microsoft.com/office/powerpoint/2010/main" val="258921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F3A6F1-71D7-499D-90D4-170529837DED}"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51645-2841-46FC-A2D7-C4830C907B75}" type="slidenum">
              <a:rPr lang="en-US" smtClean="0"/>
              <a:t>‹#›</a:t>
            </a:fld>
            <a:endParaRPr lang="en-US"/>
          </a:p>
        </p:txBody>
      </p:sp>
    </p:spTree>
    <p:extLst>
      <p:ext uri="{BB962C8B-B14F-4D97-AF65-F5344CB8AC3E}">
        <p14:creationId xmlns:p14="http://schemas.microsoft.com/office/powerpoint/2010/main" val="53695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3A6F1-71D7-499D-90D4-170529837DED}"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B51645-2841-46FC-A2D7-C4830C907B75}" type="slidenum">
              <a:rPr lang="en-US" smtClean="0"/>
              <a:t>‹#›</a:t>
            </a:fld>
            <a:endParaRPr lang="en-US"/>
          </a:p>
        </p:txBody>
      </p:sp>
    </p:spTree>
    <p:extLst>
      <p:ext uri="{BB962C8B-B14F-4D97-AF65-F5344CB8AC3E}">
        <p14:creationId xmlns:p14="http://schemas.microsoft.com/office/powerpoint/2010/main" val="282982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3A6F1-71D7-499D-90D4-170529837DED}"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51645-2841-46FC-A2D7-C4830C907B75}" type="slidenum">
              <a:rPr lang="en-US" smtClean="0"/>
              <a:t>‹#›</a:t>
            </a:fld>
            <a:endParaRPr lang="en-US"/>
          </a:p>
        </p:txBody>
      </p:sp>
    </p:spTree>
    <p:extLst>
      <p:ext uri="{BB962C8B-B14F-4D97-AF65-F5344CB8AC3E}">
        <p14:creationId xmlns:p14="http://schemas.microsoft.com/office/powerpoint/2010/main" val="3657169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3A6F1-71D7-499D-90D4-170529837DED}"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51645-2841-46FC-A2D7-C4830C907B75}" type="slidenum">
              <a:rPr lang="en-US" smtClean="0"/>
              <a:t>‹#›</a:t>
            </a:fld>
            <a:endParaRPr lang="en-US"/>
          </a:p>
        </p:txBody>
      </p:sp>
    </p:spTree>
    <p:extLst>
      <p:ext uri="{BB962C8B-B14F-4D97-AF65-F5344CB8AC3E}">
        <p14:creationId xmlns:p14="http://schemas.microsoft.com/office/powerpoint/2010/main" val="204384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3A6F1-71D7-499D-90D4-170529837DED}"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51645-2841-46FC-A2D7-C4830C907B75}" type="slidenum">
              <a:rPr lang="en-US" smtClean="0"/>
              <a:t>‹#›</a:t>
            </a:fld>
            <a:endParaRPr lang="en-US"/>
          </a:p>
        </p:txBody>
      </p:sp>
    </p:spTree>
    <p:extLst>
      <p:ext uri="{BB962C8B-B14F-4D97-AF65-F5344CB8AC3E}">
        <p14:creationId xmlns:p14="http://schemas.microsoft.com/office/powerpoint/2010/main" val="3536524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japanafricanet.com/directory/presidents/africanindependence.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438400" y="-228600"/>
            <a:ext cx="7315200" cy="7315200"/>
          </a:xfrm>
          <a:prstGeom prst="ellipse">
            <a:avLst/>
          </a:prstGeom>
          <a:solidFill>
            <a:srgbClr val="A8B773"/>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81580" y="920621"/>
            <a:ext cx="5828840" cy="4401205"/>
          </a:xfrm>
          <a:prstGeom prst="rect">
            <a:avLst/>
          </a:prstGeom>
          <a:noFill/>
        </p:spPr>
        <p:txBody>
          <a:bodyPr wrap="none" lIns="91440" tIns="45720" rIns="91440" bIns="45720">
            <a:spAutoFit/>
          </a:bodyPr>
          <a:lstStyle/>
          <a:p>
            <a:pPr algn="ctr"/>
            <a:r>
              <a:rPr lang="en-US" sz="70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European</a:t>
            </a:r>
          </a:p>
          <a:p>
            <a:pPr algn="ctr"/>
            <a:r>
              <a:rPr lang="en-US" sz="7000" b="1"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Partitioning</a:t>
            </a:r>
          </a:p>
          <a:p>
            <a:pPr algn="ctr"/>
            <a:r>
              <a:rPr lang="en-US" sz="70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Across</a:t>
            </a:r>
          </a:p>
          <a:p>
            <a:pPr algn="ctr"/>
            <a:r>
              <a:rPr lang="en-US" sz="7000" b="1"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Africa</a:t>
            </a:r>
            <a:endParaRPr lang="en-US" sz="7000" b="1" cap="none" spc="0" dirty="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3181580" y="5424452"/>
            <a:ext cx="5948352" cy="830997"/>
          </a:xfrm>
          <a:prstGeom prst="rect">
            <a:avLst/>
          </a:prstGeom>
          <a:noFill/>
        </p:spPr>
        <p:txBody>
          <a:bodyPr wrap="square" rtlCol="0">
            <a:spAutoFit/>
          </a:bodyPr>
          <a:lstStyle/>
          <a:p>
            <a:pPr algn="ctr"/>
            <a:r>
              <a:rPr lang="en-US" sz="2400" dirty="0" smtClean="0">
                <a:latin typeface="KBScaredStraight" panose="02000603000000000000" pitchFamily="2" charset="0"/>
                <a:ea typeface="KBScaredStraight" panose="02000603000000000000" pitchFamily="2" charset="0"/>
              </a:rPr>
              <a:t>Colonization, Conflict, &amp; </a:t>
            </a:r>
          </a:p>
          <a:p>
            <a:pPr algn="ctr"/>
            <a:r>
              <a:rPr lang="en-US" sz="2400" dirty="0" smtClean="0">
                <a:latin typeface="KBScaredStraight" panose="02000603000000000000" pitchFamily="2" charset="0"/>
                <a:ea typeface="KBScaredStraight" panose="02000603000000000000" pitchFamily="2" charset="0"/>
              </a:rPr>
              <a:t>Artificial Boundaries</a:t>
            </a:r>
            <a:endParaRPr lang="en-US" sz="24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25665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6556" y="0"/>
            <a:ext cx="10058400" cy="6858000"/>
          </a:xfrm>
          <a:prstGeom prst="rect">
            <a:avLst/>
          </a:prstGeom>
          <a:solidFill>
            <a:srgbClr val="A8B773"/>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99058" y="-47188"/>
            <a:ext cx="9993890" cy="1200329"/>
          </a:xfrm>
          <a:prstGeom prst="rect">
            <a:avLst/>
          </a:prstGeom>
          <a:noFill/>
        </p:spPr>
        <p:txBody>
          <a:bodyPr wrap="none" lIns="91440" tIns="45720" rIns="91440" bIns="45720">
            <a:spAutoFit/>
          </a:bodyPr>
          <a:lstStyle/>
          <a:p>
            <a:pPr algn="ctr"/>
            <a:r>
              <a:rPr lang="en-US" sz="72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Europeans in Africa</a:t>
            </a:r>
          </a:p>
        </p:txBody>
      </p:sp>
      <p:sp>
        <p:nvSpPr>
          <p:cNvPr id="7" name="TextBox 6"/>
          <p:cNvSpPr txBox="1"/>
          <p:nvPr/>
        </p:nvSpPr>
        <p:spPr>
          <a:xfrm>
            <a:off x="1126556" y="1214438"/>
            <a:ext cx="9932931" cy="5693866"/>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During the 1800s, Europeans moved further into the continent in search of raw materials and places to build successful colonies.</a:t>
            </a:r>
          </a:p>
          <a:p>
            <a:pPr marL="800100" lvl="1"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Great Britain, France, &amp; Germany fought over control of land that is now Egypt and Sudan.</a:t>
            </a:r>
          </a:p>
          <a:p>
            <a:pPr marL="800100" lvl="1"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Belgians took control of the Congo.</a:t>
            </a:r>
          </a:p>
          <a:p>
            <a:pPr marL="342900" indent="-3429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natives often fought against the European powers; however, they often lost because the European weapons were superior.</a:t>
            </a:r>
          </a:p>
          <a:p>
            <a:pPr marL="800100" lvl="1"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Zulu nation fought the British in South Africa and the Ashanti struggled to hold onto what is now Ghana.</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89376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BAF6F4"/>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847" y="640080"/>
            <a:ext cx="7816306" cy="557784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5158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26556" y="0"/>
            <a:ext cx="10058400" cy="6858000"/>
          </a:xfrm>
          <a:prstGeom prst="rect">
            <a:avLst/>
          </a:prstGeom>
          <a:solidFill>
            <a:srgbClr val="A8B773"/>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64092" y="-47188"/>
            <a:ext cx="10263835" cy="1323439"/>
          </a:xfrm>
          <a:prstGeom prst="rect">
            <a:avLst/>
          </a:prstGeom>
          <a:noFill/>
        </p:spPr>
        <p:txBody>
          <a:bodyPr wrap="none" lIns="91440" tIns="45720" rIns="91440" bIns="45720">
            <a:spAutoFit/>
          </a:bodyPr>
          <a:lstStyle/>
          <a:p>
            <a:pPr algn="ctr"/>
            <a:r>
              <a:rPr lang="en-US" sz="80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Economic Reasons</a:t>
            </a:r>
          </a:p>
        </p:txBody>
      </p:sp>
      <p:sp>
        <p:nvSpPr>
          <p:cNvPr id="7" name="TextBox 6"/>
          <p:cNvSpPr txBox="1"/>
          <p:nvPr/>
        </p:nvSpPr>
        <p:spPr>
          <a:xfrm>
            <a:off x="1126556" y="1214438"/>
            <a:ext cx="9932931" cy="7201972"/>
          </a:xfrm>
          <a:prstGeom prst="rect">
            <a:avLst/>
          </a:prstGeom>
          <a:noFill/>
        </p:spPr>
        <p:txBody>
          <a:bodyPr wrap="square" rtlCol="0">
            <a:spAutoFit/>
          </a:bodyPr>
          <a:lstStyle/>
          <a:p>
            <a:pPr marL="285750" lvl="0" indent="-285750" eaLnBrk="0" fontAlgn="base" hangingPunct="0">
              <a:spcBef>
                <a:spcPct val="0"/>
              </a:spcBef>
              <a:spcAft>
                <a:spcPct val="0"/>
              </a:spcAft>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cs typeface="Times New Roman" panose="02020603050405020304" pitchFamily="18" charset="0"/>
              </a:rPr>
              <a:t>E</a:t>
            </a:r>
            <a:r>
              <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Times New Roman" panose="02020603050405020304" pitchFamily="18" charset="0"/>
              </a:rPr>
              <a:t>conomic motivation played a large part in the colonization of Africa. </a:t>
            </a:r>
          </a:p>
          <a:p>
            <a:pPr marL="285750" lvl="0" indent="-285750" eaLnBrk="0" fontAlgn="base" hangingPunct="0">
              <a:spcBef>
                <a:spcPct val="0"/>
              </a:spcBef>
              <a:spcAft>
                <a:spcPct val="0"/>
              </a:spcAft>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Times New Roman" panose="02020603050405020304" pitchFamily="18" charset="0"/>
              </a:rPr>
              <a:t>The</a:t>
            </a:r>
            <a:r>
              <a:rPr kumimoji="0" lang="en-US" sz="2800" b="0" i="0" u="none" strike="noStrike" cap="none" normalizeH="0" dirty="0" smtClean="0">
                <a:ln>
                  <a:noFill/>
                </a:ln>
                <a:solidFill>
                  <a:schemeClr val="tx1"/>
                </a:solidFill>
                <a:effectLst/>
                <a:latin typeface="KBScaredStraight" panose="02000603000000000000" pitchFamily="2" charset="0"/>
                <a:ea typeface="KBScaredStraight" panose="02000603000000000000" pitchFamily="2" charset="0"/>
                <a:cs typeface="Times New Roman" panose="02020603050405020304" pitchFamily="18" charset="0"/>
              </a:rPr>
              <a:t> 1800s was a time of great industrialization in Europe (Industrial Revolution).</a:t>
            </a:r>
          </a:p>
          <a:p>
            <a:pPr marL="742950" lvl="1" indent="-285750" eaLnBrk="0" fontAlgn="base" hangingPunct="0">
              <a:spcBef>
                <a:spcPct val="0"/>
              </a:spcBef>
              <a:spcAft>
                <a:spcPct val="0"/>
              </a:spcAft>
              <a:buFont typeface="Arial" panose="020B0604020202020204" pitchFamily="34" charset="0"/>
              <a:buChar char="•"/>
            </a:pPr>
            <a:r>
              <a:rPr lang="en-US" sz="2800" baseline="0" dirty="0" smtClean="0">
                <a:latin typeface="KBScaredStraight" panose="02000603000000000000" pitchFamily="2" charset="0"/>
                <a:ea typeface="KBScaredStraight" panose="02000603000000000000" pitchFamily="2" charset="0"/>
                <a:cs typeface="Times New Roman" panose="02020603050405020304" pitchFamily="18" charset="0"/>
              </a:rPr>
              <a:t>Factories</a:t>
            </a:r>
            <a:r>
              <a:rPr lang="en-US" sz="2800" dirty="0" smtClean="0">
                <a:latin typeface="KBScaredStraight" panose="02000603000000000000" pitchFamily="2" charset="0"/>
                <a:ea typeface="KBScaredStraight" panose="02000603000000000000" pitchFamily="2" charset="0"/>
                <a:cs typeface="Times New Roman" panose="02020603050405020304" pitchFamily="18" charset="0"/>
              </a:rPr>
              <a:t> required raw materials that could be manufactured into marketable products.</a:t>
            </a:r>
            <a:r>
              <a:rPr lang="en-US" sz="2800" dirty="0" smtClean="0">
                <a:latin typeface="KBScaredStraight" panose="02000603000000000000" pitchFamily="2" charset="0"/>
                <a:ea typeface="KBScaredStraight" panose="02000603000000000000" pitchFamily="2" charset="0"/>
              </a:rPr>
              <a:t> </a:t>
            </a:r>
          </a:p>
          <a:p>
            <a:pPr marL="742950" lvl="1" indent="-285750" eaLnBrk="0" fontAlgn="base" hangingPunct="0">
              <a:spcBef>
                <a:spcPct val="0"/>
              </a:spcBef>
              <a:spcAft>
                <a:spcPct val="0"/>
              </a:spcAft>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285750" indent="-285750" eaLnBrk="0" fontAlgn="base" hangingPunct="0">
              <a:spcBef>
                <a:spcPct val="0"/>
              </a:spcBef>
              <a:spcAft>
                <a:spcPct val="0"/>
              </a:spcAft>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When Europeans returned to Africa for more resources they brought back the manufactured goods and sold them to Africans. </a:t>
            </a:r>
          </a:p>
          <a:p>
            <a:pPr marL="742950" lvl="1" indent="-285750" eaLnBrk="0" fontAlgn="base" hangingPunct="0">
              <a:spcBef>
                <a:spcPct val="0"/>
              </a:spcBef>
              <a:spcAft>
                <a:spcPct val="0"/>
              </a:spcAft>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Africa became a new market for Europe to sell goods.</a:t>
            </a:r>
          </a:p>
          <a:p>
            <a:pPr marL="742950" lvl="1" indent="-285750" eaLnBrk="0" fontAlgn="base" hangingPunct="0">
              <a:spcBef>
                <a:spcPct val="0"/>
              </a:spcBef>
              <a:spcAft>
                <a:spcPct val="0"/>
              </a:spcAft>
              <a:buFont typeface="Arial" panose="020B0604020202020204" pitchFamily="34" charset="0"/>
              <a:buChar char="•"/>
            </a:pPr>
            <a:endParaRPr lang="en-US" sz="2600" dirty="0" smtClean="0">
              <a:latin typeface="KBScaredStraight" panose="02000603000000000000" pitchFamily="2" charset="0"/>
              <a:ea typeface="KBScaredStraight" panose="02000603000000000000" pitchFamily="2" charset="0"/>
            </a:endParaRPr>
          </a:p>
          <a:p>
            <a:pPr eaLnBrk="0" fontAlgn="base" hangingPunct="0">
              <a:spcBef>
                <a:spcPct val="0"/>
              </a:spcBef>
              <a:spcAft>
                <a:spcPct val="0"/>
              </a:spcAft>
            </a:pPr>
            <a:endParaRPr lang="en-US" dirty="0" smtClean="0"/>
          </a:p>
          <a:p>
            <a:pPr lvl="0" eaLnBrk="0" fontAlgn="base" hangingPunct="0">
              <a:spcBef>
                <a:spcPct val="0"/>
              </a:spcBef>
              <a:spcAft>
                <a:spcPct val="0"/>
              </a:spcAft>
            </a:pPr>
            <a:endParaRPr lang="en-US" dirty="0" smtClean="0">
              <a:latin typeface="Maiandra GD"/>
              <a:cs typeface="Times New Roman" panose="02020603050405020304" pitchFamily="18" charset="0"/>
            </a:endParaRPr>
          </a:p>
          <a:p>
            <a:pPr lvl="0" eaLnBrk="0" fontAlgn="base" hangingPunct="0">
              <a:spcBef>
                <a:spcPct val="0"/>
              </a:spcBef>
              <a:spcAft>
                <a:spcPct val="0"/>
              </a:spcAft>
            </a:pPr>
            <a:endParaRPr lang="en-US" dirty="0" smtClean="0">
              <a:latin typeface="Maiandra GD"/>
              <a:cs typeface="Times New Roman" panose="02020603050405020304" pitchFamily="18" charset="0"/>
            </a:endParaRPr>
          </a:p>
          <a:p>
            <a:pPr lvl="0" eaLnBrk="0" fontAlgn="base" hangingPunct="0">
              <a:spcBef>
                <a:spcPct val="0"/>
              </a:spcBef>
              <a:spcAft>
                <a:spcPct val="0"/>
              </a:spcAft>
            </a:pPr>
            <a:endParaRPr kumimoji="0" 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8313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6556" y="0"/>
            <a:ext cx="10058400" cy="6858000"/>
          </a:xfrm>
          <a:prstGeom prst="rect">
            <a:avLst/>
          </a:prstGeom>
          <a:solidFill>
            <a:srgbClr val="A8B773"/>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70246" y="-47188"/>
            <a:ext cx="10051534" cy="1446550"/>
          </a:xfrm>
          <a:prstGeom prst="rect">
            <a:avLst/>
          </a:prstGeom>
          <a:noFill/>
        </p:spPr>
        <p:txBody>
          <a:bodyPr wrap="none" lIns="91440" tIns="45720" rIns="91440" bIns="45720">
            <a:spAutoFit/>
          </a:bodyPr>
          <a:lstStyle/>
          <a:p>
            <a:pPr algn="ctr"/>
            <a:r>
              <a:rPr lang="en-US" sz="88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Political Reasons</a:t>
            </a:r>
          </a:p>
        </p:txBody>
      </p:sp>
      <p:sp>
        <p:nvSpPr>
          <p:cNvPr id="8" name="Rectangle 1"/>
          <p:cNvSpPr>
            <a:spLocks noChangeArrowheads="1"/>
          </p:cNvSpPr>
          <p:nvPr/>
        </p:nvSpPr>
        <p:spPr bwMode="auto">
          <a:xfrm>
            <a:off x="1170098" y="1614805"/>
            <a:ext cx="1001485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rPr>
              <a:t>Politics in Europe also led to the colonization of Africa.</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rPr>
              <a:t>Nationalism,</a:t>
            </a:r>
            <a:r>
              <a:rPr kumimoji="0" lang="en-US" sz="2800" b="0" i="0" u="none" strike="noStrike" cap="none" normalizeH="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rPr>
              <a:t> </a:t>
            </a:r>
            <a:r>
              <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rPr>
              <a:t>a strong sense of pride in one's nation,</a:t>
            </a:r>
            <a:r>
              <a:rPr kumimoji="0" lang="en-US" sz="2800" b="0" i="0" u="none" strike="noStrike" cap="none" normalizeH="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rPr>
              <a:t> </a:t>
            </a:r>
            <a:r>
              <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rPr>
              <a:t>resulted in competition between European nations.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rPr>
              <a:t>No major nation wanted to be without colonies, which led to this “Scramble for Africa”.</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rPr>
              <a:t>The competition was particularly fierce between Great Britain, France, and Germany, the strongest European nations in the 1800s.</a:t>
            </a:r>
            <a:endPar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1327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BAF6F4"/>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752" r="953"/>
          <a:stretch/>
        </p:blipFill>
        <p:spPr>
          <a:xfrm rot="5400000">
            <a:off x="2667000" y="714220"/>
            <a:ext cx="6858000" cy="542955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0406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6556" y="0"/>
            <a:ext cx="10058400" cy="6858000"/>
          </a:xfrm>
          <a:prstGeom prst="rect">
            <a:avLst/>
          </a:prstGeom>
          <a:solidFill>
            <a:srgbClr val="A8B773"/>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255393" y="-47188"/>
            <a:ext cx="9681240" cy="1323439"/>
          </a:xfrm>
          <a:prstGeom prst="rect">
            <a:avLst/>
          </a:prstGeom>
          <a:noFill/>
        </p:spPr>
        <p:txBody>
          <a:bodyPr wrap="none" lIns="91440" tIns="45720" rIns="91440" bIns="45720">
            <a:spAutoFit/>
          </a:bodyPr>
          <a:lstStyle/>
          <a:p>
            <a:pPr algn="ctr"/>
            <a:r>
              <a:rPr lang="en-US" sz="80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Religious Reasons</a:t>
            </a:r>
          </a:p>
        </p:txBody>
      </p:sp>
      <p:sp>
        <p:nvSpPr>
          <p:cNvPr id="9" name="Rectangle 2"/>
          <p:cNvSpPr>
            <a:spLocks noChangeArrowheads="1"/>
          </p:cNvSpPr>
          <p:nvPr/>
        </p:nvSpPr>
        <p:spPr bwMode="auto">
          <a:xfrm>
            <a:off x="1331740" y="1261263"/>
            <a:ext cx="985321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rPr>
              <a:t>Christian missionary work gained strength during the 1800s as European countries were becoming more involved in Africa.</a:t>
            </a:r>
          </a:p>
          <a:p>
            <a:pPr marR="0" lvl="0" algn="l"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rPr>
              <a:t>Many missionaries were</a:t>
            </a:r>
            <a:r>
              <a:rPr kumimoji="0" lang="en-US" sz="2800" b="0" i="0" u="none" strike="noStrike" cap="none" normalizeH="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rPr>
              <a:t> supportive of the colonization of Africa because they </a:t>
            </a:r>
            <a:r>
              <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rPr>
              <a:t>believed that European control would provide a political environment that would help missionary activity.</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Arial Unicode MS" panose="020B0604020202020204" pitchFamily="34" charset="-128"/>
              </a:rPr>
              <a:t>The idea of “Christianizing” Africa also made many Europeans look favorably on the colonization of the continent. </a:t>
            </a:r>
            <a:endParaRPr kumimoji="0" lang="en-US" sz="28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50719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6556" y="0"/>
            <a:ext cx="10058400" cy="6858000"/>
          </a:xfrm>
          <a:prstGeom prst="rect">
            <a:avLst/>
          </a:prstGeom>
          <a:solidFill>
            <a:srgbClr val="A8B773"/>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80310" y="-47188"/>
            <a:ext cx="10031400" cy="1323439"/>
          </a:xfrm>
          <a:prstGeom prst="rect">
            <a:avLst/>
          </a:prstGeom>
          <a:noFill/>
        </p:spPr>
        <p:txBody>
          <a:bodyPr wrap="none" lIns="91440" tIns="45720" rIns="91440" bIns="45720">
            <a:spAutoFit/>
          </a:bodyPr>
          <a:lstStyle/>
          <a:p>
            <a:pPr algn="ctr"/>
            <a:r>
              <a:rPr lang="en-US" sz="80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Berlin Conference</a:t>
            </a:r>
          </a:p>
        </p:txBody>
      </p:sp>
      <p:sp>
        <p:nvSpPr>
          <p:cNvPr id="7" name="TextBox 6"/>
          <p:cNvSpPr txBox="1"/>
          <p:nvPr/>
        </p:nvSpPr>
        <p:spPr>
          <a:xfrm>
            <a:off x="1126556" y="1214438"/>
            <a:ext cx="9932931" cy="6140142"/>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By the 1880s, Great Britain, France, Germany, Belgium, Spain, and Portugal all wanted part of Africa. </a:t>
            </a:r>
          </a:p>
          <a:p>
            <a:pPr marL="342900" indent="-3429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To prevent a European war over Africa, leaders from fourteen European governments and from the United States met in Berlin, Germany, in 1884.</a:t>
            </a:r>
          </a:p>
          <a:p>
            <a:pPr marL="800100" lvl="1"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 No Africans attended the meeting.</a:t>
            </a:r>
          </a:p>
          <a:p>
            <a:endParaRPr lang="en-US" sz="28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At the meeting, the European leaders discussed Africa’s land and how it should be divided.</a:t>
            </a:r>
          </a:p>
          <a:p>
            <a:pPr marL="342900" indent="-3429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endParaRPr lang="en-US" sz="25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040478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BAF6F4"/>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6280886"/>
            <a:ext cx="12192000" cy="907941"/>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Berlin Conference</a:t>
            </a:r>
          </a:p>
          <a:p>
            <a:pPr algn="ctr"/>
            <a:endParaRPr lang="en-US" sz="2500" dirty="0" smtClean="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142" t="6642" r="4303" b="8336"/>
          <a:stretch/>
        </p:blipFill>
        <p:spPr>
          <a:xfrm>
            <a:off x="1502228" y="537029"/>
            <a:ext cx="9187544" cy="557348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0948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6556" y="0"/>
            <a:ext cx="10058400" cy="6858000"/>
          </a:xfrm>
          <a:prstGeom prst="rect">
            <a:avLst/>
          </a:prstGeom>
          <a:solidFill>
            <a:srgbClr val="A8B773"/>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80310" y="-47188"/>
            <a:ext cx="10031400" cy="1323439"/>
          </a:xfrm>
          <a:prstGeom prst="rect">
            <a:avLst/>
          </a:prstGeom>
          <a:noFill/>
        </p:spPr>
        <p:txBody>
          <a:bodyPr wrap="none" lIns="91440" tIns="45720" rIns="91440" bIns="45720">
            <a:spAutoFit/>
          </a:bodyPr>
          <a:lstStyle/>
          <a:p>
            <a:pPr algn="ctr"/>
            <a:r>
              <a:rPr lang="en-US" sz="80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Berlin Conference</a:t>
            </a:r>
          </a:p>
        </p:txBody>
      </p:sp>
      <p:sp>
        <p:nvSpPr>
          <p:cNvPr id="7" name="TextBox 6"/>
          <p:cNvSpPr txBox="1"/>
          <p:nvPr/>
        </p:nvSpPr>
        <p:spPr>
          <a:xfrm>
            <a:off x="1126556" y="1214438"/>
            <a:ext cx="9932931" cy="6817251"/>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Going into the meeting, roughly 10% of Africa was under European colonial rule. </a:t>
            </a:r>
          </a:p>
          <a:p>
            <a:pPr marL="800100" lvl="1" indent="-342900">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By the end of the meeting, European powers “owned” most of Africa and drew boundary lines that remained until 1914.</a:t>
            </a:r>
          </a:p>
          <a:p>
            <a:endParaRPr lang="en-US"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Great Britain won the most land in Africa and was “given” Nigeria, Egypt, Sudan, Kenya, and South Africa after defeating the Dutch Settlers and Zulu Nation.</a:t>
            </a:r>
          </a:p>
          <a:p>
            <a:pPr marL="342900" indent="-342900">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a:t>
            </a:r>
            <a:r>
              <a:rPr lang="en-US" sz="2800" dirty="0">
                <a:latin typeface="KBScaredStraight" panose="02000603000000000000" pitchFamily="2" charset="0"/>
                <a:ea typeface="KBScaredStraight" panose="02000603000000000000" pitchFamily="2" charset="0"/>
              </a:rPr>
              <a:t>agreements made in Berlin still affect the boundaries of African countries today. </a:t>
            </a:r>
            <a:endParaRPr lang="en-US" sz="28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endParaRPr lang="en-US" sz="25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188511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BAF6F4"/>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60042" y="6353230"/>
            <a:ext cx="9932931" cy="907941"/>
          </a:xfrm>
          <a:prstGeom prst="rect">
            <a:avLst/>
          </a:prstGeom>
          <a:noFill/>
        </p:spPr>
        <p:txBody>
          <a:bodyPr wrap="square" rtlCol="0">
            <a:spAutoFit/>
          </a:bodyPr>
          <a:lstStyle/>
          <a:p>
            <a:r>
              <a:rPr lang="en-US" sz="2800" dirty="0" smtClean="0">
                <a:latin typeface="KBScaredStraight" panose="02000603000000000000" pitchFamily="2" charset="0"/>
                <a:ea typeface="KBScaredStraight" panose="02000603000000000000" pitchFamily="2" charset="0"/>
              </a:rPr>
              <a:t>Political Boundaries after Berlin Conference</a:t>
            </a:r>
          </a:p>
          <a:p>
            <a:endParaRPr lang="en-US" sz="2500" dirty="0" smtClean="0">
              <a:latin typeface="KBScaredStraight" panose="02000603000000000000" pitchFamily="2" charset="0"/>
              <a:ea typeface="KBScaredStraight" panose="02000603000000000000" pitchFamily="2" charset="0"/>
            </a:endParaRPr>
          </a:p>
        </p:txBody>
      </p:sp>
      <p:pic>
        <p:nvPicPr>
          <p:cNvPr id="8" name="Content Placeholder 5" descr="africa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30355" y="135310"/>
            <a:ext cx="9531289" cy="6217920"/>
          </a:xfrm>
          <a:prstGeom prst="rect">
            <a:avLst/>
          </a:prstGeom>
        </p:spPr>
      </p:pic>
    </p:spTree>
    <p:extLst>
      <p:ext uri="{BB962C8B-B14F-4D97-AF65-F5344CB8AC3E}">
        <p14:creationId xmlns:p14="http://schemas.microsoft.com/office/powerpoint/2010/main" val="201225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4699620"/>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Standards</a:t>
            </a:r>
            <a:endParaRPr lang="en-US" sz="4400" dirty="0" smtClean="0">
              <a:latin typeface="KBScaredStraight" panose="02000603000000000000" pitchFamily="2" charset="0"/>
              <a:ea typeface="KBScaredStraight" panose="02000603000000000000" pitchFamily="2" charset="0"/>
              <a:cs typeface="Arial" panose="020B0604020202020204" pitchFamily="34" charset="0"/>
            </a:endParaRPr>
          </a:p>
          <a:p>
            <a:endParaRPr lang="en-US" sz="1600" b="1" dirty="0" smtClean="0">
              <a:latin typeface="KBScaredStraight" panose="02000603000000000000" pitchFamily="2" charset="0"/>
              <a:ea typeface="KBScaredStraight" panose="02000603000000000000" pitchFamily="2" charset="0"/>
            </a:endParaRPr>
          </a:p>
          <a:p>
            <a:r>
              <a:rPr lang="en-US" sz="3600" b="1" dirty="0">
                <a:latin typeface="KBScaredStraight" panose="02000603000000000000" pitchFamily="2" charset="0"/>
                <a:ea typeface="KBScaredStraight" panose="02000603000000000000" pitchFamily="2" charset="0"/>
              </a:rPr>
              <a:t>SS7H1 The student will analyze continuity and change in Africa leading to the 21st century. </a:t>
            </a:r>
            <a:endParaRPr lang="en-US" sz="3600" dirty="0">
              <a:latin typeface="KBScaredStraight" panose="02000603000000000000" pitchFamily="2" charset="0"/>
              <a:ea typeface="KBScaredStraight" panose="02000603000000000000" pitchFamily="2" charset="0"/>
            </a:endParaRPr>
          </a:p>
          <a:p>
            <a:r>
              <a:rPr lang="en-US" sz="3600" dirty="0">
                <a:latin typeface="KBScaredStraight" panose="02000603000000000000" pitchFamily="2" charset="0"/>
                <a:ea typeface="KBScaredStraight" panose="02000603000000000000" pitchFamily="2" charset="0"/>
              </a:rPr>
              <a:t>a. Explain how the European partitioning across Africa contributed to conflict, civil war, and artificial political boundaries. </a:t>
            </a:r>
          </a:p>
          <a:p>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631240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BAF6F4"/>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344" y="640080"/>
            <a:ext cx="5489311" cy="557784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2350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6556" y="0"/>
            <a:ext cx="10058400" cy="6858000"/>
          </a:xfrm>
          <a:prstGeom prst="rect">
            <a:avLst/>
          </a:prstGeom>
          <a:solidFill>
            <a:srgbClr val="A8B773"/>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83081" y="-47188"/>
            <a:ext cx="10225876" cy="1169551"/>
          </a:xfrm>
          <a:prstGeom prst="rect">
            <a:avLst/>
          </a:prstGeom>
          <a:noFill/>
        </p:spPr>
        <p:txBody>
          <a:bodyPr wrap="none" lIns="91440" tIns="45720" rIns="91440" bIns="45720">
            <a:spAutoFit/>
          </a:bodyPr>
          <a:lstStyle/>
          <a:p>
            <a:pPr algn="ctr"/>
            <a:r>
              <a:rPr lang="en-US" sz="70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Artificial Boundaries</a:t>
            </a:r>
          </a:p>
        </p:txBody>
      </p:sp>
      <p:sp>
        <p:nvSpPr>
          <p:cNvPr id="8" name="Rectangle 1"/>
          <p:cNvSpPr>
            <a:spLocks noChangeArrowheads="1"/>
          </p:cNvSpPr>
          <p:nvPr/>
        </p:nvSpPr>
        <p:spPr bwMode="auto">
          <a:xfrm>
            <a:off x="1270031" y="1169551"/>
            <a:ext cx="991492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ct val="0"/>
              </a:spcAft>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European powers organized Africa’s population in ways to make the most efficient workforce, ignoring the natives’ </a:t>
            </a:r>
            <a:r>
              <a:rPr kumimoji="0" lang="en-US" sz="26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Times New Roman" panose="02020603050405020304" pitchFamily="18" charset="0"/>
              </a:rPr>
              <a:t>cultural groups or existing political leadership at the time of colonization. </a:t>
            </a:r>
          </a:p>
          <a:p>
            <a:pPr marL="800100" lvl="1" indent="-342900" eaLnBrk="0" fontAlgn="base" hangingPunct="0">
              <a:spcBef>
                <a:spcPct val="0"/>
              </a:spcBef>
              <a:spcAft>
                <a:spcPct val="0"/>
              </a:spcAft>
              <a:buFont typeface="Arial" panose="020B0604020202020204" pitchFamily="34" charset="0"/>
              <a:buChar char="•"/>
            </a:pPr>
            <a:r>
              <a:rPr kumimoji="0" lang="en-US" sz="26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Times New Roman" panose="02020603050405020304" pitchFamily="18" charset="0"/>
              </a:rPr>
              <a:t>Sometimes they grouped together people who had never been united under the same government before.</a:t>
            </a:r>
          </a:p>
          <a:p>
            <a:pPr marL="800100" lvl="1" indent="-342900" eaLnBrk="0" fontAlgn="base" hangingPunct="0">
              <a:spcBef>
                <a:spcPct val="0"/>
              </a:spcBef>
              <a:spcAft>
                <a:spcPct val="0"/>
              </a:spcAft>
              <a:buFont typeface="Arial" panose="020B0604020202020204" pitchFamily="34" charset="0"/>
              <a:buChar char="•"/>
            </a:pPr>
            <a:r>
              <a:rPr kumimoji="0" lang="en-US" sz="26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Times New Roman" panose="02020603050405020304" pitchFamily="18" charset="0"/>
              </a:rPr>
              <a:t>Sometimes they divided existing groups of people.</a:t>
            </a:r>
          </a:p>
          <a:p>
            <a:pPr marL="800100" lvl="1" indent="-342900" eaLnBrk="0" fontAlgn="base" hangingPunct="0">
              <a:spcBef>
                <a:spcPct val="0"/>
              </a:spcBef>
              <a:spcAft>
                <a:spcPct val="0"/>
              </a:spcAft>
              <a:buFont typeface="Arial" panose="020B0604020202020204" pitchFamily="34" charset="0"/>
              <a:buChar char="•"/>
            </a:pPr>
            <a:endParaRPr kumimoji="0" lang="en-US" sz="26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Times New Roman" panose="02020603050405020304" pitchFamily="18" charset="0"/>
            </a:endParaRPr>
          </a:p>
          <a:p>
            <a:pPr marL="342900" indent="-342900" eaLnBrk="0" fontAlgn="base" hangingPunct="0">
              <a:spcBef>
                <a:spcPct val="0"/>
              </a:spcBef>
              <a:spcAft>
                <a:spcPct val="0"/>
              </a:spcAft>
              <a:buFont typeface="Arial" panose="020B0604020202020204" pitchFamily="34" charset="0"/>
              <a:buChar char="•"/>
            </a:pPr>
            <a:r>
              <a:rPr kumimoji="0" lang="en-US" sz="26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Times New Roman" panose="02020603050405020304" pitchFamily="18" charset="0"/>
              </a:rPr>
              <a:t>The creation of these borders</a:t>
            </a:r>
            <a:r>
              <a:rPr kumimoji="0" lang="en-US" sz="2600" b="0" i="0" u="none" strike="noStrike" cap="none" normalizeH="0" dirty="0" smtClean="0">
                <a:ln>
                  <a:noFill/>
                </a:ln>
                <a:solidFill>
                  <a:schemeClr val="tx1"/>
                </a:solidFill>
                <a:effectLst/>
                <a:latin typeface="KBScaredStraight" panose="02000603000000000000" pitchFamily="2" charset="0"/>
                <a:ea typeface="KBScaredStraight" panose="02000603000000000000" pitchFamily="2" charset="0"/>
                <a:cs typeface="Times New Roman" panose="02020603050405020304" pitchFamily="18" charset="0"/>
              </a:rPr>
              <a:t> </a:t>
            </a:r>
            <a:r>
              <a:rPr kumimoji="0" lang="en-US" sz="26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cs typeface="Times New Roman" panose="02020603050405020304" pitchFamily="18" charset="0"/>
              </a:rPr>
              <a:t>had a negative impact on Africa’s political and social structures by either dividing groups that wanted to be together or combining ethnic groups that were enemies.</a:t>
            </a:r>
            <a:r>
              <a:rPr kumimoji="0" lang="en-US" sz="2600" b="0" i="0" u="none" strike="noStrike" cap="none" normalizeH="0" baseline="0" dirty="0" smtClean="0">
                <a:ln>
                  <a:noFill/>
                </a:ln>
                <a:solidFill>
                  <a:schemeClr val="tx1"/>
                </a:solidFill>
                <a:effectLst/>
                <a:latin typeface="KBScaredStraight" panose="02000603000000000000" pitchFamily="2" charset="0"/>
                <a:ea typeface="KBScaredStraight" panose="02000603000000000000" pitchFamily="2" charset="0"/>
              </a:rPr>
              <a:t> </a:t>
            </a:r>
          </a:p>
        </p:txBody>
      </p:sp>
    </p:spTree>
    <p:extLst>
      <p:ext uri="{BB962C8B-B14F-4D97-AF65-F5344CB8AC3E}">
        <p14:creationId xmlns:p14="http://schemas.microsoft.com/office/powerpoint/2010/main" val="14049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6556" y="0"/>
            <a:ext cx="10058400" cy="6858000"/>
          </a:xfrm>
          <a:prstGeom prst="rect">
            <a:avLst/>
          </a:prstGeom>
          <a:solidFill>
            <a:srgbClr val="A8B773"/>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83071" y="-47188"/>
            <a:ext cx="10225877" cy="1169551"/>
          </a:xfrm>
          <a:prstGeom prst="rect">
            <a:avLst/>
          </a:prstGeom>
          <a:noFill/>
        </p:spPr>
        <p:txBody>
          <a:bodyPr wrap="none" lIns="91440" tIns="45720" rIns="91440" bIns="45720">
            <a:spAutoFit/>
          </a:bodyPr>
          <a:lstStyle/>
          <a:p>
            <a:pPr algn="ctr"/>
            <a:r>
              <a:rPr lang="en-US" sz="70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Artificial Boundaries</a:t>
            </a:r>
          </a:p>
        </p:txBody>
      </p:sp>
      <p:sp>
        <p:nvSpPr>
          <p:cNvPr id="7" name="TextBox 6"/>
          <p:cNvSpPr txBox="1"/>
          <p:nvPr/>
        </p:nvSpPr>
        <p:spPr>
          <a:xfrm>
            <a:off x="1126556" y="1141868"/>
            <a:ext cx="9932931" cy="6201698"/>
          </a:xfrm>
          <a:prstGeom prst="rect">
            <a:avLst/>
          </a:prstGeom>
          <a:noFill/>
        </p:spPr>
        <p:txBody>
          <a:bodyPr wrap="square" rtlCol="0">
            <a:spAutoFit/>
          </a:bodyPr>
          <a:lstStyle/>
          <a:p>
            <a:pPr marL="628650" lvl="1"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Europeans placed colonies into administrative districts and forced the Africans to go along with their demands.</a:t>
            </a:r>
          </a:p>
          <a:p>
            <a:pPr marL="914400" lvl="1"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In order to establish their indirect rule, Europeans used local chiefs as their enforcers in the colonies.</a:t>
            </a:r>
          </a:p>
          <a:p>
            <a:pPr marL="628650" lvl="1"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Europeans also tried to assimilate Africans </a:t>
            </a:r>
            <a:r>
              <a:rPr lang="en-US" sz="2800" dirty="0">
                <a:latin typeface="KBScaredStraight" panose="02000603000000000000" pitchFamily="2" charset="0"/>
                <a:ea typeface="KBScaredStraight" panose="02000603000000000000" pitchFamily="2" charset="0"/>
              </a:rPr>
              <a:t>(</a:t>
            </a:r>
            <a:r>
              <a:rPr lang="en-US" sz="2800" dirty="0" smtClean="0">
                <a:latin typeface="KBScaredStraight" panose="02000603000000000000" pitchFamily="2" charset="0"/>
                <a:ea typeface="KBScaredStraight" panose="02000603000000000000" pitchFamily="2" charset="0"/>
              </a:rPr>
              <a:t>have African people give up their own African customs and adopt European customs).</a:t>
            </a:r>
          </a:p>
          <a:p>
            <a:pPr marL="628650" lvl="1"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Protests and revolts were common and starvation and disease became widespread.</a:t>
            </a:r>
          </a:p>
          <a:p>
            <a:pPr marL="342900" indent="-3429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endParaRPr lang="en-US" sz="25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428739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BAF6F4"/>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456" y="777240"/>
            <a:ext cx="5657088" cy="530352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288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6556" y="0"/>
            <a:ext cx="10058400" cy="6858000"/>
          </a:xfrm>
          <a:prstGeom prst="rect">
            <a:avLst/>
          </a:prstGeom>
          <a:solidFill>
            <a:srgbClr val="A8B773"/>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599883" y="-47188"/>
            <a:ext cx="8992270" cy="1446550"/>
          </a:xfrm>
          <a:prstGeom prst="rect">
            <a:avLst/>
          </a:prstGeom>
          <a:noFill/>
        </p:spPr>
        <p:txBody>
          <a:bodyPr wrap="none" lIns="91440" tIns="45720" rIns="91440" bIns="45720">
            <a:spAutoFit/>
          </a:bodyPr>
          <a:lstStyle/>
          <a:p>
            <a:pPr algn="ctr"/>
            <a:r>
              <a:rPr lang="en-US" sz="88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Lastin</a:t>
            </a:r>
            <a:r>
              <a:rPr lang="en-US" sz="8800" b="1"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g Effects</a:t>
            </a:r>
            <a:endParaRPr lang="en-US" sz="88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126556" y="1360582"/>
            <a:ext cx="9932931" cy="687880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Europeans took the best land by force.</a:t>
            </a:r>
          </a:p>
          <a:p>
            <a:pPr marL="800100" lvl="1"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African farmers were forced to grow cash crops like cocoa and coffee, causing there to be a shortage of food in many areas of Africa.</a:t>
            </a:r>
          </a:p>
          <a:p>
            <a:pPr marL="342900" indent="-3429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Africans were forced to work under terrible conditions on plantations, railways, and logging.</a:t>
            </a:r>
          </a:p>
          <a:p>
            <a:pPr marL="342900" indent="-3429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In order to gain power, Europeans encouraged Africans to fight against each other.</a:t>
            </a:r>
          </a:p>
          <a:p>
            <a:pPr marL="800100" lvl="1"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New political boundaries caused ethnic groups to clash.</a:t>
            </a:r>
          </a:p>
          <a:p>
            <a:pPr marL="800100" lvl="1" indent="-3429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This has led to ethnic and political unrest in Africa today.</a:t>
            </a:r>
          </a:p>
          <a:p>
            <a:pPr marL="800100" lvl="1"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There have been over 50 ethnic </a:t>
            </a:r>
            <a:r>
              <a:rPr lang="en-US" sz="2400" dirty="0">
                <a:latin typeface="KBScaredStraight" panose="02000603000000000000" pitchFamily="2" charset="0"/>
                <a:ea typeface="KBScaredStraight" panose="02000603000000000000" pitchFamily="2" charset="0"/>
              </a:rPr>
              <a:t>c</a:t>
            </a:r>
            <a:r>
              <a:rPr lang="en-US" sz="2400" dirty="0" smtClean="0">
                <a:latin typeface="KBScaredStraight" panose="02000603000000000000" pitchFamily="2" charset="0"/>
                <a:ea typeface="KBScaredStraight" panose="02000603000000000000" pitchFamily="2" charset="0"/>
              </a:rPr>
              <a:t>onflicts in Africa since WWII as a result of the colonial lines drawn by Europeans.</a:t>
            </a:r>
          </a:p>
          <a:p>
            <a:pPr marL="342900" indent="-34290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endParaRPr lang="en-US" sz="25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419652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BAF6F4"/>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405" y="1143000"/>
            <a:ext cx="6103190"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8325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6556" y="0"/>
            <a:ext cx="10058400" cy="6858000"/>
          </a:xfrm>
          <a:prstGeom prst="rect">
            <a:avLst/>
          </a:prstGeom>
          <a:solidFill>
            <a:srgbClr val="A8B773"/>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622992" y="-47188"/>
            <a:ext cx="8946039" cy="1446550"/>
          </a:xfrm>
          <a:prstGeom prst="rect">
            <a:avLst/>
          </a:prstGeom>
          <a:noFill/>
        </p:spPr>
        <p:txBody>
          <a:bodyPr wrap="none" lIns="91440" tIns="45720" rIns="91440" bIns="45720">
            <a:spAutoFit/>
          </a:bodyPr>
          <a:lstStyle/>
          <a:p>
            <a:pPr algn="ctr"/>
            <a:r>
              <a:rPr lang="en-US" sz="88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African Unrest</a:t>
            </a:r>
          </a:p>
        </p:txBody>
      </p:sp>
      <p:sp>
        <p:nvSpPr>
          <p:cNvPr id="7" name="TextBox 6"/>
          <p:cNvSpPr txBox="1"/>
          <p:nvPr/>
        </p:nvSpPr>
        <p:spPr>
          <a:xfrm>
            <a:off x="1126556" y="1399362"/>
            <a:ext cx="9932931" cy="4785926"/>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By the mid-twentieth century, Africans began to openly oppose European control of their countries.</a:t>
            </a:r>
          </a:p>
          <a:p>
            <a:pPr marL="342900" indent="-3429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It was obvious that colonialism was not fair, as it only benefitted the Europeans.</a:t>
            </a:r>
          </a:p>
          <a:p>
            <a:pPr marL="342900" indent="-3429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Africans were tired of being treated like second-class citizens on their own land.</a:t>
            </a:r>
          </a:p>
          <a:p>
            <a:pPr marL="800100" lvl="1"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soon begin to demand freedom for themselves…</a:t>
            </a:r>
          </a:p>
          <a:p>
            <a:endParaRPr lang="en-US" sz="25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616534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6080760" cy="6858000"/>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6111240" y="0"/>
            <a:ext cx="6080760" cy="5852160"/>
          </a:xfrm>
          <a:prstGeom prst="rect">
            <a:avLst/>
          </a:prstGeom>
          <a:ln>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6443003" y="6119446"/>
            <a:ext cx="5416062" cy="646331"/>
          </a:xfrm>
          <a:prstGeom prst="rect">
            <a:avLst/>
          </a:prstGeom>
          <a:noFill/>
        </p:spPr>
        <p:txBody>
          <a:bodyPr wrap="square" rtlCol="0">
            <a:spAutoFit/>
          </a:bodyPr>
          <a:lstStyle/>
          <a:p>
            <a:pPr algn="ctr"/>
            <a:r>
              <a:rPr lang="en-US" dirty="0" smtClean="0">
                <a:hlinkClick r:id="rId4"/>
              </a:rPr>
              <a:t>http://www.japanafricanet.com/directory/presidents/africanindependence.html</a:t>
            </a:r>
            <a:r>
              <a:rPr lang="en-US" dirty="0" smtClean="0"/>
              <a:t> </a:t>
            </a:r>
            <a:endParaRPr lang="en-US" dirty="0"/>
          </a:p>
        </p:txBody>
      </p:sp>
    </p:spTree>
    <p:extLst>
      <p:ext uri="{BB962C8B-B14F-4D97-AF65-F5344CB8AC3E}">
        <p14:creationId xmlns:p14="http://schemas.microsoft.com/office/powerpoint/2010/main" val="27730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2849881" y="-1837007"/>
            <a:ext cx="6858000" cy="10532014"/>
          </a:xfrm>
          <a:prstGeom prst="rect">
            <a:avLst/>
          </a:prstGeom>
        </p:spPr>
      </p:pic>
    </p:spTree>
    <p:extLst>
      <p:ext uri="{BB962C8B-B14F-4D97-AF65-F5344CB8AC3E}">
        <p14:creationId xmlns:p14="http://schemas.microsoft.com/office/powerpoint/2010/main" val="4227503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9099" y="0"/>
            <a:ext cx="11353801" cy="6858000"/>
          </a:xfrm>
          <a:prstGeom prst="rect">
            <a:avLst/>
          </a:prstGeom>
        </p:spPr>
      </p:pic>
    </p:spTree>
    <p:extLst>
      <p:ext uri="{BB962C8B-B14F-4D97-AF65-F5344CB8AC3E}">
        <p14:creationId xmlns:p14="http://schemas.microsoft.com/office/powerpoint/2010/main" val="235085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4977581"/>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endParaRPr lang="en-US" sz="4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4400" dirty="0" smtClean="0">
                <a:latin typeface="KBScaredStraight" panose="02000603000000000000" pitchFamily="2" charset="0"/>
                <a:ea typeface="KBScaredStraight" panose="02000603000000000000" pitchFamily="2" charset="0"/>
                <a:cs typeface="Arial" panose="020B0604020202020204" pitchFamily="34" charset="0"/>
              </a:rPr>
              <a:t>Print off the following page for each student. They should complete the CLOZE notes while discussing the presentation.</a:t>
            </a:r>
            <a:endParaRPr lang="en-US" sz="44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1131641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0570" y="0"/>
            <a:ext cx="11088915" cy="6858000"/>
          </a:xfrm>
          <a:prstGeom prst="rect">
            <a:avLst/>
          </a:prstGeom>
        </p:spPr>
      </p:pic>
    </p:spTree>
    <p:extLst>
      <p:ext uri="{BB962C8B-B14F-4D97-AF65-F5344CB8AC3E}">
        <p14:creationId xmlns:p14="http://schemas.microsoft.com/office/powerpoint/2010/main" val="1407083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2934287" y="-1710398"/>
            <a:ext cx="6858000" cy="10278796"/>
          </a:xfrm>
          <a:prstGeom prst="rect">
            <a:avLst/>
          </a:prstGeom>
        </p:spPr>
      </p:pic>
    </p:spTree>
    <p:extLst>
      <p:ext uri="{BB962C8B-B14F-4D97-AF65-F5344CB8AC3E}">
        <p14:creationId xmlns:p14="http://schemas.microsoft.com/office/powerpoint/2010/main" val="3771999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3460652" cy="646331"/>
          </a:xfrm>
          <a:prstGeom prst="rect">
            <a:avLst/>
          </a:prstGeom>
          <a:noFill/>
        </p:spPr>
        <p:txBody>
          <a:bodyPr wrap="square" rtlCol="0">
            <a:spAutoFit/>
          </a:bodyPr>
          <a:lstStyle/>
          <a:p>
            <a:pPr algn="ctr"/>
            <a:r>
              <a:rPr lang="en-US" dirty="0" smtClean="0">
                <a:latin typeface="KBScaredStraight" panose="02000603000000000000" pitchFamily="2" charset="0"/>
                <a:ea typeface="KBScaredStraight" panose="02000603000000000000" pitchFamily="2" charset="0"/>
              </a:rPr>
              <a:t>“World’s Plunderers”</a:t>
            </a:r>
          </a:p>
          <a:p>
            <a:pPr algn="ctr"/>
            <a:r>
              <a:rPr lang="en-US" dirty="0" smtClean="0">
                <a:latin typeface="KBScaredStraight" panose="02000603000000000000" pitchFamily="2" charset="0"/>
                <a:ea typeface="KBScaredStraight" panose="02000603000000000000" pitchFamily="2" charset="0"/>
              </a:rPr>
              <a:t>Published - June 20, 1885</a:t>
            </a:r>
            <a:endParaRPr lang="en-US" dirty="0">
              <a:latin typeface="KBScaredStraight" panose="02000603000000000000" pitchFamily="2" charset="0"/>
              <a:ea typeface="KBScaredStraight" panose="02000603000000000000"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3499"/>
          <a:stretch/>
        </p:blipFill>
        <p:spPr>
          <a:xfrm>
            <a:off x="3691708" y="0"/>
            <a:ext cx="6265092" cy="6858000"/>
          </a:xfrm>
          <a:prstGeom prst="rect">
            <a:avLst/>
          </a:prstGeom>
        </p:spPr>
      </p:pic>
    </p:spTree>
    <p:extLst>
      <p:ext uri="{BB962C8B-B14F-4D97-AF65-F5344CB8AC3E}">
        <p14:creationId xmlns:p14="http://schemas.microsoft.com/office/powerpoint/2010/main" val="2844078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2371579" y="-2371579"/>
            <a:ext cx="6858000" cy="11601158"/>
          </a:xfrm>
          <a:prstGeom prst="rect">
            <a:avLst/>
          </a:prstGeom>
        </p:spPr>
      </p:pic>
    </p:spTree>
    <p:extLst>
      <p:ext uri="{BB962C8B-B14F-4D97-AF65-F5344CB8AC3E}">
        <p14:creationId xmlns:p14="http://schemas.microsoft.com/office/powerpoint/2010/main" val="651364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80493" y="0"/>
            <a:ext cx="7863840" cy="6858000"/>
          </a:xfrm>
          <a:prstGeom prst="rect">
            <a:avLst/>
          </a:prstGeom>
        </p:spPr>
      </p:pic>
    </p:spTree>
    <p:extLst>
      <p:ext uri="{BB962C8B-B14F-4D97-AF65-F5344CB8AC3E}">
        <p14:creationId xmlns:p14="http://schemas.microsoft.com/office/powerpoint/2010/main" val="1523069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https://encrypted-tbn1.gstatic.com/images?q=tbn:ANd9GcTaZgoGbCIVI0EzL0U505eNcbb2EuJyrH_JbLU997izLNReraSW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9" y="-2667000"/>
            <a:ext cx="6858000" cy="1219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954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 y="-1"/>
            <a:ext cx="12165843" cy="4572000"/>
          </a:xfrm>
          <a:prstGeom prst="rect">
            <a:avLst/>
          </a:prstGeom>
        </p:spPr>
      </p:pic>
    </p:spTree>
    <p:extLst>
      <p:ext uri="{BB962C8B-B14F-4D97-AF65-F5344CB8AC3E}">
        <p14:creationId xmlns:p14="http://schemas.microsoft.com/office/powerpoint/2010/main" val="4082151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extLst>
              <a:ext uri="{28A0092B-C50C-407E-A947-70E740481C1C}">
                <a14:useLocalDpi xmlns:a14="http://schemas.microsoft.com/office/drawing/2010/main" val="0"/>
              </a:ext>
            </a:extLst>
          </a:blip>
          <a:srcRect l="1641" r="2975" b="36011"/>
          <a:stretch/>
        </p:blipFill>
        <p:spPr>
          <a:xfrm rot="5400000">
            <a:off x="2667000" y="-2315308"/>
            <a:ext cx="6858000" cy="11488615"/>
          </a:xfrm>
          <a:prstGeom prst="rect">
            <a:avLst/>
          </a:prstGeom>
        </p:spPr>
      </p:pic>
    </p:spTree>
    <p:extLst>
      <p:ext uri="{BB962C8B-B14F-4D97-AF65-F5344CB8AC3E}">
        <p14:creationId xmlns:p14="http://schemas.microsoft.com/office/powerpoint/2010/main" val="1468259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6080760" cy="7171192"/>
          </a:xfrm>
          <a:prstGeom prst="rect">
            <a:avLst/>
          </a:prstGeom>
          <a:ln>
            <a:solidFill>
              <a:schemeClr val="tx1"/>
            </a:solidFill>
          </a:ln>
        </p:spPr>
      </p:pic>
      <p:pic>
        <p:nvPicPr>
          <p:cNvPr id="6" name="Picture 5"/>
          <p:cNvPicPr>
            <a:picLocks noChangeAspect="1"/>
          </p:cNvPicPr>
          <p:nvPr/>
        </p:nvPicPr>
        <p:blipFill>
          <a:blip r:embed="rId2"/>
          <a:stretch>
            <a:fillRect/>
          </a:stretch>
        </p:blipFill>
        <p:spPr>
          <a:xfrm>
            <a:off x="6111240" y="0"/>
            <a:ext cx="6080760" cy="7171192"/>
          </a:xfrm>
          <a:prstGeom prst="rect">
            <a:avLst/>
          </a:prstGeom>
          <a:ln>
            <a:solidFill>
              <a:schemeClr val="tx1"/>
            </a:solidFill>
          </a:ln>
        </p:spPr>
      </p:pic>
    </p:spTree>
    <p:extLst>
      <p:ext uri="{BB962C8B-B14F-4D97-AF65-F5344CB8AC3E}">
        <p14:creationId xmlns:p14="http://schemas.microsoft.com/office/powerpoint/2010/main" val="1471922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7005508"/>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For more social studies materials, please visit my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I teach Language Arts and Social Studies in Georgia, so my products are aligned with Common Core (LA) and Georgia Performance Standards (SS).</a:t>
            </a: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915009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2848429" y="-1846943"/>
            <a:ext cx="6858000" cy="10551886"/>
          </a:xfrm>
          <a:prstGeom prst="rect">
            <a:avLst/>
          </a:prstGeom>
        </p:spPr>
      </p:pic>
    </p:spTree>
    <p:extLst>
      <p:ext uri="{BB962C8B-B14F-4D97-AF65-F5344CB8AC3E}">
        <p14:creationId xmlns:p14="http://schemas.microsoft.com/office/powerpoint/2010/main" val="2802252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214"/>
            <a:ext cx="9144000" cy="934188"/>
          </a:xfrm>
        </p:spPr>
        <p:txBody>
          <a:bodyPr/>
          <a:lstStyle/>
          <a:p>
            <a:r>
              <a:rPr lang="en-US" dirty="0" smtClean="0">
                <a:latin typeface="KG Second Chances Solid" panose="02000000000000000000" pitchFamily="2" charset="0"/>
              </a:rPr>
              <a:t>Credits:</a:t>
            </a:r>
            <a:endParaRPr lang="en-US" dirty="0">
              <a:latin typeface="KG Second Chances Solid" panose="02000000000000000000" pitchFamily="2" charset="0"/>
            </a:endParaRPr>
          </a:p>
        </p:txBody>
      </p:sp>
      <p:sp>
        <p:nvSpPr>
          <p:cNvPr id="3" name="Subtitle 2"/>
          <p:cNvSpPr>
            <a:spLocks noGrp="1"/>
          </p:cNvSpPr>
          <p:nvPr>
            <p:ph type="subTitle" idx="1"/>
          </p:nvPr>
        </p:nvSpPr>
        <p:spPr>
          <a:xfrm>
            <a:off x="493690" y="1361114"/>
            <a:ext cx="11457904" cy="4807866"/>
          </a:xfrm>
        </p:spPr>
        <p:txBody>
          <a:bodyPr>
            <a:normAutofit/>
          </a:bodyPr>
          <a:lstStyle/>
          <a:p>
            <a:r>
              <a:rPr lang="en-US" dirty="0" smtClean="0">
                <a:latin typeface="KBScaredStraight" panose="02000603000000000000" pitchFamily="2" charset="0"/>
                <a:ea typeface="KBScaredStraight" panose="02000603000000000000" pitchFamily="2" charset="0"/>
              </a:rPr>
              <a:t>All photos were found via Creative Commons and labeled for reuse.</a:t>
            </a:r>
          </a:p>
          <a:p>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Fonts:</a:t>
            </a: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algn="l"/>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Backgrounds &amp; Graphics:</a:t>
            </a:r>
            <a:endParaRPr lang="en-US"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stretch>
            <a:fillRect/>
          </a:stretch>
        </p:blipFill>
        <p:spPr>
          <a:xfrm>
            <a:off x="2068941" y="4933950"/>
            <a:ext cx="1962150" cy="19240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004806" y="2728550"/>
            <a:ext cx="2026285" cy="151638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4238697" y="5135771"/>
            <a:ext cx="1585328" cy="1573408"/>
          </a:xfrm>
          <a:prstGeom prst="rect">
            <a:avLst/>
          </a:prstGeom>
        </p:spPr>
      </p:pic>
      <p:pic>
        <p:nvPicPr>
          <p:cNvPr id="8" name="Picture 7"/>
          <p:cNvPicPr>
            <a:picLocks noChangeAspect="1"/>
          </p:cNvPicPr>
          <p:nvPr/>
        </p:nvPicPr>
        <p:blipFill>
          <a:blip r:embed="rId5"/>
          <a:stretch>
            <a:fillRect/>
          </a:stretch>
        </p:blipFill>
        <p:spPr>
          <a:xfrm>
            <a:off x="4388364" y="2728550"/>
            <a:ext cx="1516380" cy="1516380"/>
          </a:xfrm>
          <a:prstGeom prst="rect">
            <a:avLst/>
          </a:prstGeom>
        </p:spPr>
      </p:pic>
    </p:spTree>
    <p:extLst>
      <p:ext uri="{BB962C8B-B14F-4D97-AF65-F5344CB8AC3E}">
        <p14:creationId xmlns:p14="http://schemas.microsoft.com/office/powerpoint/2010/main" val="1790252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438400" y="-228600"/>
            <a:ext cx="7315200" cy="7315200"/>
          </a:xfrm>
          <a:prstGeom prst="ellipse">
            <a:avLst/>
          </a:prstGeom>
          <a:solidFill>
            <a:srgbClr val="A8B773"/>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81580" y="920621"/>
            <a:ext cx="5828840" cy="4401205"/>
          </a:xfrm>
          <a:prstGeom prst="rect">
            <a:avLst/>
          </a:prstGeom>
          <a:noFill/>
        </p:spPr>
        <p:txBody>
          <a:bodyPr wrap="none" lIns="91440" tIns="45720" rIns="91440" bIns="45720">
            <a:spAutoFit/>
          </a:bodyPr>
          <a:lstStyle/>
          <a:p>
            <a:pPr algn="ctr"/>
            <a:r>
              <a:rPr lang="en-US" sz="70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European</a:t>
            </a:r>
          </a:p>
          <a:p>
            <a:pPr algn="ctr"/>
            <a:r>
              <a:rPr lang="en-US" sz="7000" b="1"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Partitioning</a:t>
            </a:r>
          </a:p>
          <a:p>
            <a:pPr algn="ctr"/>
            <a:r>
              <a:rPr lang="en-US" sz="70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Across</a:t>
            </a:r>
          </a:p>
          <a:p>
            <a:pPr algn="ctr"/>
            <a:r>
              <a:rPr lang="en-US" sz="7000" b="1"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Africa</a:t>
            </a:r>
            <a:endParaRPr lang="en-US" sz="7000" b="1" cap="none" spc="0" dirty="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3181580" y="5424452"/>
            <a:ext cx="5948352" cy="830997"/>
          </a:xfrm>
          <a:prstGeom prst="rect">
            <a:avLst/>
          </a:prstGeom>
          <a:noFill/>
        </p:spPr>
        <p:txBody>
          <a:bodyPr wrap="square" rtlCol="0">
            <a:spAutoFit/>
          </a:bodyPr>
          <a:lstStyle/>
          <a:p>
            <a:pPr algn="ctr"/>
            <a:r>
              <a:rPr lang="en-US" sz="2400" dirty="0" smtClean="0">
                <a:latin typeface="KBScaredStraight" panose="02000603000000000000" pitchFamily="2" charset="0"/>
                <a:ea typeface="KBScaredStraight" panose="02000603000000000000" pitchFamily="2" charset="0"/>
              </a:rPr>
              <a:t>Colonization, Conflict, &amp; </a:t>
            </a:r>
          </a:p>
          <a:p>
            <a:pPr algn="ctr"/>
            <a:r>
              <a:rPr lang="en-US" sz="2400" dirty="0" smtClean="0">
                <a:latin typeface="KBScaredStraight" panose="02000603000000000000" pitchFamily="2" charset="0"/>
                <a:ea typeface="KBScaredStraight" panose="02000603000000000000" pitchFamily="2" charset="0"/>
              </a:rPr>
              <a:t>Artificial Boundaries</a:t>
            </a:r>
            <a:endParaRPr lang="en-US" sz="24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03365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6556" y="0"/>
            <a:ext cx="10058400" cy="6858000"/>
          </a:xfrm>
          <a:prstGeom prst="rect">
            <a:avLst/>
          </a:prstGeom>
          <a:solidFill>
            <a:srgbClr val="A8B773"/>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86737" y="-47188"/>
            <a:ext cx="8018542" cy="1446550"/>
          </a:xfrm>
          <a:prstGeom prst="rect">
            <a:avLst/>
          </a:prstGeom>
          <a:noFill/>
        </p:spPr>
        <p:txBody>
          <a:bodyPr wrap="none" lIns="91440" tIns="45720" rIns="91440" bIns="45720">
            <a:spAutoFit/>
          </a:bodyPr>
          <a:lstStyle/>
          <a:p>
            <a:pPr algn="ctr"/>
            <a:r>
              <a:rPr lang="en-US" sz="88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Trade Routes</a:t>
            </a:r>
          </a:p>
        </p:txBody>
      </p:sp>
      <p:sp>
        <p:nvSpPr>
          <p:cNvPr id="7" name="TextBox 6"/>
          <p:cNvSpPr txBox="1"/>
          <p:nvPr/>
        </p:nvSpPr>
        <p:spPr>
          <a:xfrm>
            <a:off x="1126556" y="1446550"/>
            <a:ext cx="9932931" cy="5216813"/>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Europeans first became interested in Africa for trade route purposes.</a:t>
            </a:r>
          </a:p>
          <a:p>
            <a:pPr marL="914400" lvl="1"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were looking for ways to avoid the taxes of the Arab and Ottoman empires in Southwest Asia.</a:t>
            </a:r>
          </a:p>
          <a:p>
            <a:endParaRPr lang="en-US" sz="28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Sailing around Africa was the obvious choice, but it was a long voyage and could not be completed without “pit stops” along the way.</a:t>
            </a:r>
          </a:p>
          <a:p>
            <a:pPr marL="914400" lvl="1"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Europeans created ports in southern and eastern Africa so traders could restock supplies before crossing the Indian Ocean. </a:t>
            </a:r>
          </a:p>
          <a:p>
            <a:pPr marL="342900" indent="-342900">
              <a:buFont typeface="Arial" panose="020B0604020202020204" pitchFamily="34" charset="0"/>
              <a:buChar char="•"/>
            </a:pPr>
            <a:endParaRPr lang="en-US" sz="25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89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6556" y="0"/>
            <a:ext cx="10058400" cy="6858000"/>
          </a:xfrm>
          <a:prstGeom prst="rect">
            <a:avLst/>
          </a:prstGeom>
          <a:solidFill>
            <a:srgbClr val="A8B773"/>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18108" y="-47188"/>
            <a:ext cx="7355796" cy="1446550"/>
          </a:xfrm>
          <a:prstGeom prst="rect">
            <a:avLst/>
          </a:prstGeom>
          <a:noFill/>
        </p:spPr>
        <p:txBody>
          <a:bodyPr wrap="none" lIns="91440" tIns="45720" rIns="91440" bIns="45720">
            <a:spAutoFit/>
          </a:bodyPr>
          <a:lstStyle/>
          <a:p>
            <a:pPr algn="ctr"/>
            <a:r>
              <a:rPr lang="en-US" sz="88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Slave Trade</a:t>
            </a:r>
          </a:p>
        </p:txBody>
      </p:sp>
      <p:sp>
        <p:nvSpPr>
          <p:cNvPr id="7" name="TextBox 6"/>
          <p:cNvSpPr txBox="1"/>
          <p:nvPr/>
        </p:nvSpPr>
        <p:spPr>
          <a:xfrm>
            <a:off x="1126556" y="1214438"/>
            <a:ext cx="9932931" cy="5463034"/>
          </a:xfrm>
          <a:prstGeom prst="rect">
            <a:avLst/>
          </a:prstGeom>
          <a:noFill/>
        </p:spPr>
        <p:txBody>
          <a:bodyPr wrap="square" rtlCol="0">
            <a:spAutoFit/>
          </a:bodyPr>
          <a:lstStyle/>
          <a:p>
            <a:pPr marL="342900" indent="-342900">
              <a:buFont typeface="Arial" panose="020B0604020202020204" pitchFamily="34" charset="0"/>
              <a:buChar char="•"/>
            </a:pPr>
            <a:r>
              <a:rPr lang="en-US" sz="2500" dirty="0" smtClean="0">
                <a:latin typeface="KBScaredStraight" panose="02000603000000000000" pitchFamily="2" charset="0"/>
                <a:ea typeface="KBScaredStraight" panose="02000603000000000000" pitchFamily="2" charset="0"/>
              </a:rPr>
              <a:t>During the 16</a:t>
            </a:r>
            <a:r>
              <a:rPr lang="en-US" sz="2500" baseline="30000" dirty="0" smtClean="0">
                <a:latin typeface="KBScaredStraight" panose="02000603000000000000" pitchFamily="2" charset="0"/>
                <a:ea typeface="KBScaredStraight" panose="02000603000000000000" pitchFamily="2" charset="0"/>
              </a:rPr>
              <a:t>th</a:t>
            </a:r>
            <a:r>
              <a:rPr lang="en-US" sz="2500" dirty="0" smtClean="0">
                <a:latin typeface="KBScaredStraight" panose="02000603000000000000" pitchFamily="2" charset="0"/>
                <a:ea typeface="KBScaredStraight" panose="02000603000000000000" pitchFamily="2" charset="0"/>
              </a:rPr>
              <a:t> century, Portuguese explorers became engaged in the African slave trade.</a:t>
            </a:r>
          </a:p>
          <a:p>
            <a:pPr marL="800100" lvl="1" indent="-342900">
              <a:buFont typeface="Arial" panose="020B0604020202020204" pitchFamily="34" charset="0"/>
              <a:buChar char="•"/>
            </a:pPr>
            <a:r>
              <a:rPr lang="en-US" sz="2500" dirty="0" smtClean="0">
                <a:latin typeface="KBScaredStraight" panose="02000603000000000000" pitchFamily="2" charset="0"/>
                <a:ea typeface="KBScaredStraight" panose="02000603000000000000" pitchFamily="2" charset="0"/>
              </a:rPr>
              <a:t>They kidnapped Africans and forced them to work on plantations and mines in their colonies in the New World.</a:t>
            </a:r>
          </a:p>
          <a:p>
            <a:pPr marL="342900" indent="-342900">
              <a:buFont typeface="Arial" panose="020B0604020202020204" pitchFamily="34" charset="0"/>
              <a:buChar char="•"/>
            </a:pPr>
            <a:endParaRPr lang="en-US" sz="25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500" dirty="0" smtClean="0">
                <a:latin typeface="KBScaredStraight" panose="02000603000000000000" pitchFamily="2" charset="0"/>
                <a:ea typeface="KBScaredStraight" panose="02000603000000000000" pitchFamily="2" charset="0"/>
              </a:rPr>
              <a:t>Other European countries soon participated in the slave trade as well.</a:t>
            </a:r>
          </a:p>
          <a:p>
            <a:endParaRPr lang="en-US" sz="12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500" dirty="0" smtClean="0">
                <a:latin typeface="KBScaredStraight" panose="02000603000000000000" pitchFamily="2" charset="0"/>
                <a:ea typeface="KBScaredStraight" panose="02000603000000000000" pitchFamily="2" charset="0"/>
              </a:rPr>
              <a:t>The trans-Atlantic slave trade lasted from the 1500s to the mid-1800s.</a:t>
            </a:r>
          </a:p>
          <a:p>
            <a:pPr marL="800100" lvl="1" indent="-342900">
              <a:buFont typeface="Arial" panose="020B0604020202020204" pitchFamily="34" charset="0"/>
              <a:buChar char="•"/>
            </a:pPr>
            <a:r>
              <a:rPr lang="en-US" sz="2500" dirty="0" smtClean="0">
                <a:latin typeface="KBScaredStraight" panose="02000603000000000000" pitchFamily="2" charset="0"/>
                <a:ea typeface="KBScaredStraight" panose="02000603000000000000" pitchFamily="2" charset="0"/>
              </a:rPr>
              <a:t>Even after the slave trade had ended, European interest in Africa was still going strong.</a:t>
            </a:r>
          </a:p>
          <a:p>
            <a:pPr marL="342900" indent="-34290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500" dirty="0" smtClean="0">
                <a:latin typeface="KBScaredStraight" panose="02000603000000000000" pitchFamily="2" charset="0"/>
                <a:ea typeface="KBScaredStraight" panose="02000603000000000000" pitchFamily="2" charset="0"/>
              </a:rPr>
              <a:t>European countries saw that Africa was a continent full of vast natural resources and mineral wealth.</a:t>
            </a:r>
            <a:endParaRPr lang="en-US" sz="25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13460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6556" y="0"/>
            <a:ext cx="10058400" cy="6858000"/>
          </a:xfrm>
          <a:prstGeom prst="rect">
            <a:avLst/>
          </a:prstGeom>
          <a:solidFill>
            <a:srgbClr val="A8B773"/>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422565" y="-119758"/>
            <a:ext cx="7346884" cy="1446550"/>
          </a:xfrm>
          <a:prstGeom prst="rect">
            <a:avLst/>
          </a:prstGeom>
          <a:noFill/>
        </p:spPr>
        <p:txBody>
          <a:bodyPr wrap="none" lIns="91440" tIns="45720" rIns="91440" bIns="45720">
            <a:spAutoFit/>
          </a:bodyPr>
          <a:lstStyle/>
          <a:p>
            <a:pPr algn="ctr"/>
            <a:r>
              <a:rPr lang="en-US" sz="88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Imperialism</a:t>
            </a:r>
          </a:p>
        </p:txBody>
      </p:sp>
      <p:sp>
        <p:nvSpPr>
          <p:cNvPr id="7" name="TextBox 6"/>
          <p:cNvSpPr txBox="1"/>
          <p:nvPr/>
        </p:nvSpPr>
        <p:spPr>
          <a:xfrm>
            <a:off x="1126556" y="1345064"/>
            <a:ext cx="9932931" cy="6201698"/>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end of the 19</a:t>
            </a:r>
            <a:r>
              <a:rPr lang="en-US" sz="3200" baseline="30000" dirty="0" smtClean="0">
                <a:latin typeface="KBScaredStraight" panose="02000603000000000000" pitchFamily="2" charset="0"/>
                <a:ea typeface="KBScaredStraight" panose="02000603000000000000" pitchFamily="2" charset="0"/>
              </a:rPr>
              <a:t>th</a:t>
            </a:r>
            <a:r>
              <a:rPr lang="en-US" sz="3200" dirty="0" smtClean="0">
                <a:latin typeface="KBScaredStraight" panose="02000603000000000000" pitchFamily="2" charset="0"/>
                <a:ea typeface="KBScaredStraight" panose="02000603000000000000" pitchFamily="2" charset="0"/>
              </a:rPr>
              <a:t> century is called the “Age of Imperialism”, which refers to European countries competing for land and power.</a:t>
            </a:r>
          </a:p>
          <a:p>
            <a:pPr marL="342900" indent="-3429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Imperialism is a system were a strong country takes wealth and raw materials from another country.</a:t>
            </a:r>
          </a:p>
          <a:p>
            <a:pPr marL="800100" lvl="1" indent="-3429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A “strong” country was supposed to have many colonies to increase its wealth and importance around the world.</a:t>
            </a:r>
          </a:p>
          <a:p>
            <a:pPr marL="342900" indent="-3429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endParaRPr lang="en-US" sz="25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624634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6556" y="0"/>
            <a:ext cx="10058400" cy="6858000"/>
          </a:xfrm>
          <a:prstGeom prst="rect">
            <a:avLst/>
          </a:prstGeom>
          <a:solidFill>
            <a:srgbClr val="A8B773"/>
          </a:solidFill>
          <a:ln w="28575">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59623" y="-119758"/>
            <a:ext cx="7072770" cy="1446550"/>
          </a:xfrm>
          <a:prstGeom prst="rect">
            <a:avLst/>
          </a:prstGeom>
          <a:noFill/>
        </p:spPr>
        <p:txBody>
          <a:bodyPr wrap="none" lIns="91440" tIns="45720" rIns="91440" bIns="45720">
            <a:spAutoFit/>
          </a:bodyPr>
          <a:lstStyle/>
          <a:p>
            <a:pPr algn="ctr"/>
            <a:r>
              <a:rPr lang="en-US" sz="8800" b="1" cap="none" spc="0" dirty="0" smtClean="0">
                <a:ln w="28575">
                  <a:solidFill>
                    <a:sysClr val="windowText" lastClr="000000"/>
                  </a:solidFill>
                  <a:prstDash val="solid"/>
                </a:ln>
                <a:solidFill>
                  <a:srgbClr val="6DCCEB"/>
                </a:solidFill>
                <a:effectLst>
                  <a:glow rad="101600">
                    <a:srgbClr val="EBFDFC">
                      <a:alpha val="60000"/>
                    </a:srgbClr>
                  </a:glow>
                  <a:outerShdw blurRad="50800" dist="38100" dir="2700000" algn="tl" rotWithShape="0">
                    <a:prstClr val="black">
                      <a:alpha val="40000"/>
                    </a:prstClr>
                  </a:outerShdw>
                </a:effectLst>
                <a:latin typeface="KG Second Chances Solid" panose="02000000000000000000" pitchFamily="2" charset="0"/>
              </a:rPr>
              <a:t>Colonialism</a:t>
            </a:r>
          </a:p>
        </p:txBody>
      </p:sp>
      <p:sp>
        <p:nvSpPr>
          <p:cNvPr id="7" name="TextBox 6"/>
          <p:cNvSpPr txBox="1"/>
          <p:nvPr/>
        </p:nvSpPr>
        <p:spPr>
          <a:xfrm>
            <a:off x="1126556" y="1345064"/>
            <a:ext cx="9932931" cy="5216813"/>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During this time, many European countries expanded their empires by aggressively establishing colonies in Africa so that they could exploit and export Africa’s resources.</a:t>
            </a:r>
          </a:p>
          <a:p>
            <a:pPr marL="800100" lvl="1" indent="-3429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Raw materials like rubber, timber, diamonds, and gold were found in Africa.</a:t>
            </a:r>
          </a:p>
          <a:p>
            <a:pPr marL="800100" lvl="1" indent="-3429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Europeans also wanted to protect trade routes.</a:t>
            </a:r>
          </a:p>
          <a:p>
            <a:pPr marL="342900" indent="-3429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endParaRPr lang="en-US" sz="25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161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6054</TotalTime>
  <Words>1281</Words>
  <Application>Microsoft Office PowerPoint</Application>
  <PresentationFormat>Widescreen</PresentationFormat>
  <Paragraphs>155</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 Unicode MS</vt:lpstr>
      <vt:lpstr>Arial</vt:lpstr>
      <vt:lpstr>Calibri</vt:lpstr>
      <vt:lpstr>Calibri Light</vt:lpstr>
      <vt:lpstr>KBScaredStraight</vt:lpstr>
      <vt:lpstr>KG Second Chances Solid</vt:lpstr>
      <vt:lpstr>Maiandra GD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Stephanie Hosch</cp:lastModifiedBy>
  <cp:revision>37</cp:revision>
  <dcterms:created xsi:type="dcterms:W3CDTF">2013-11-08T18:59:48Z</dcterms:created>
  <dcterms:modified xsi:type="dcterms:W3CDTF">2016-08-24T18:27:32Z</dcterms:modified>
</cp:coreProperties>
</file>