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5" r:id="rId3"/>
    <p:sldId id="263" r:id="rId4"/>
    <p:sldId id="261" r:id="rId5"/>
    <p:sldId id="285" r:id="rId6"/>
    <p:sldId id="284" r:id="rId7"/>
    <p:sldId id="283" r:id="rId8"/>
    <p:sldId id="264" r:id="rId9"/>
    <p:sldId id="270" r:id="rId10"/>
    <p:sldId id="286" r:id="rId11"/>
    <p:sldId id="287" r:id="rId12"/>
    <p:sldId id="288" r:id="rId13"/>
    <p:sldId id="289" r:id="rId14"/>
    <p:sldId id="265" r:id="rId15"/>
    <p:sldId id="290" r:id="rId16"/>
    <p:sldId id="302" r:id="rId17"/>
    <p:sldId id="300" r:id="rId18"/>
    <p:sldId id="301" r:id="rId19"/>
    <p:sldId id="303" r:id="rId20"/>
    <p:sldId id="266" r:id="rId21"/>
    <p:sldId id="291" r:id="rId22"/>
    <p:sldId id="293" r:id="rId23"/>
    <p:sldId id="294" r:id="rId24"/>
    <p:sldId id="292" r:id="rId25"/>
    <p:sldId id="295" r:id="rId26"/>
    <p:sldId id="298" r:id="rId27"/>
    <p:sldId id="299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6A3F"/>
    <a:srgbClr val="D6DE20"/>
    <a:srgbClr val="FCF7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1E0D0-135B-4636-B77C-52885F7C86B6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F2D84-7898-4E13-82B4-86CE39997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203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1E0D0-135B-4636-B77C-52885F7C86B6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F2D84-7898-4E13-82B4-86CE39997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180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1E0D0-135B-4636-B77C-52885F7C86B6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F2D84-7898-4E13-82B4-86CE39997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591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1E0D0-135B-4636-B77C-52885F7C86B6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F2D84-7898-4E13-82B4-86CE39997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465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1E0D0-135B-4636-B77C-52885F7C86B6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F2D84-7898-4E13-82B4-86CE39997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837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1E0D0-135B-4636-B77C-52885F7C86B6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F2D84-7898-4E13-82B4-86CE39997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139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1E0D0-135B-4636-B77C-52885F7C86B6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F2D84-7898-4E13-82B4-86CE39997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824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1E0D0-135B-4636-B77C-52885F7C86B6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F2D84-7898-4E13-82B4-86CE39997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972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1E0D0-135B-4636-B77C-52885F7C86B6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F2D84-7898-4E13-82B4-86CE39997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830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1E0D0-135B-4636-B77C-52885F7C86B6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F2D84-7898-4E13-82B4-86CE39997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351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1E0D0-135B-4636-B77C-52885F7C86B6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F2D84-7898-4E13-82B4-86CE39997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23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1E0D0-135B-4636-B77C-52885F7C86B6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F2D84-7898-4E13-82B4-86CE39997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010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98421" y="675249"/>
            <a:ext cx="10170941" cy="4492237"/>
          </a:xfrm>
          <a:prstGeom prst="ellipse">
            <a:avLst/>
          </a:prstGeom>
          <a:solidFill>
            <a:srgbClr val="D6DE20">
              <a:alpha val="94000"/>
            </a:srgbClr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5556739"/>
            <a:ext cx="12192000" cy="1097280"/>
          </a:xfrm>
          <a:prstGeom prst="rect">
            <a:avLst/>
          </a:prstGeom>
          <a:solidFill>
            <a:srgbClr val="146A3F"/>
          </a:solidFill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0" y="5635870"/>
            <a:ext cx="12192000" cy="914400"/>
          </a:xfrm>
          <a:prstGeom prst="rect">
            <a:avLst/>
          </a:prstGeom>
          <a:solidFill>
            <a:srgbClr val="FCF7DC"/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Pollution of the Yangtze and Ganges Rivers</a:t>
            </a:r>
            <a:r>
              <a:rPr lang="en-US" sz="28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 </a:t>
            </a:r>
            <a:r>
              <a:rPr lang="en-US" sz="28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&amp; </a:t>
            </a:r>
          </a:p>
          <a:p>
            <a:pPr algn="ctr"/>
            <a:r>
              <a:rPr lang="en-US" sz="28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Air Pollution and Flooding in India and China </a:t>
            </a:r>
            <a:endParaRPr lang="en-US" sz="2800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09442" y="1027208"/>
            <a:ext cx="8148898" cy="46166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146A3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KG Second Chances Solid" panose="02000000000000000000" pitchFamily="2" charset="0"/>
              </a:rPr>
              <a:t>Asia’s</a:t>
            </a:r>
          </a:p>
          <a:p>
            <a:pPr algn="ctr"/>
            <a:r>
              <a:rPr lang="en-US" sz="8000" b="1" cap="none" spc="0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146A3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KG Second Chances Solid" panose="02000000000000000000" pitchFamily="2" charset="0"/>
              </a:rPr>
              <a:t>Environmental</a:t>
            </a:r>
          </a:p>
          <a:p>
            <a:pPr algn="ctr"/>
            <a:r>
              <a:rPr lang="en-US" sz="80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146A3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KG Second Chances Solid" panose="02000000000000000000" pitchFamily="2" charset="0"/>
              </a:rPr>
              <a:t>Issues</a:t>
            </a:r>
          </a:p>
          <a:p>
            <a:pPr algn="ctr"/>
            <a:endParaRPr lang="en-US" sz="5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797728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66800" y="0"/>
            <a:ext cx="10058400" cy="6858000"/>
          </a:xfrm>
          <a:prstGeom prst="rect">
            <a:avLst/>
          </a:prstGeom>
          <a:solidFill>
            <a:srgbClr val="FCF7DC">
              <a:alpha val="97000"/>
            </a:srgbClr>
          </a:solidFill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66800" y="45145"/>
            <a:ext cx="10058400" cy="21544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146A3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KG Second Chances Solid" panose="02000000000000000000" pitchFamily="2" charset="0"/>
              </a:rPr>
              <a:t>Yangtze River</a:t>
            </a:r>
          </a:p>
          <a:p>
            <a:pPr algn="ctr"/>
            <a:endParaRPr lang="en-US" sz="5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64101" y="1255049"/>
            <a:ext cx="9863797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The Yangtze is China’s longest river and the third longest in the world.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It begins in the Tibetan Plateau and flows nearly 4,000 miles through 185 towns where 400 million people live until it reaches the East China Sea.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The Yangtze is extremely </a:t>
            </a:r>
            <a:r>
              <a:rPr lang="en-US" sz="2800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important</a:t>
            </a:r>
            <a:r>
              <a:rPr lang="en-US" sz="28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 to about a third of China’s population because it provides hydroelectric power, water for irrigation, and transportation for cargo ships.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Pumping</a:t>
            </a:r>
            <a:r>
              <a:rPr lang="en-US" sz="28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 stations along the river take water out to supply people with water for drinking, irrigation, and industrial uses.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800" dirty="0" smtClean="0"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83405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66800" y="0"/>
            <a:ext cx="10058400" cy="6858000"/>
          </a:xfrm>
          <a:prstGeom prst="rect">
            <a:avLst/>
          </a:prstGeom>
          <a:solidFill>
            <a:srgbClr val="FCF7DC">
              <a:alpha val="97000"/>
            </a:srgbClr>
          </a:solidFill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66800" y="45145"/>
            <a:ext cx="10058400" cy="210826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700" b="1" cap="none" spc="0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146A3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KG Second Chances Solid" panose="02000000000000000000" pitchFamily="2" charset="0"/>
              </a:rPr>
              <a:t>Causes of Pollution</a:t>
            </a:r>
          </a:p>
          <a:p>
            <a:pPr algn="ctr"/>
            <a:endParaRPr lang="en-US" sz="5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64101" y="1255049"/>
            <a:ext cx="986379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Billions of tons of </a:t>
            </a:r>
            <a:r>
              <a:rPr lang="en-US" sz="3200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chemicals</a:t>
            </a:r>
            <a:r>
              <a:rPr lang="en-US" sz="32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 and waste from agriculture, </a:t>
            </a:r>
            <a:r>
              <a:rPr lang="en-US" sz="3200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industry</a:t>
            </a:r>
            <a:r>
              <a:rPr lang="en-US" sz="32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, and humans pour into the river each year.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 smtClean="0"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Nitrogen</a:t>
            </a:r>
            <a:r>
              <a:rPr lang="en-US" sz="32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 from fertilizers and arsenic (poisonous chemical) from industrial uses are the leading pollutants in the river.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800" dirty="0" smtClean="0"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54659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66800" y="0"/>
            <a:ext cx="10058400" cy="6858000"/>
          </a:xfrm>
          <a:prstGeom prst="rect">
            <a:avLst/>
          </a:prstGeom>
          <a:solidFill>
            <a:srgbClr val="FCF7DC">
              <a:alpha val="97000"/>
            </a:srgbClr>
          </a:solidFill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66800" y="45145"/>
            <a:ext cx="10058400" cy="21544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146A3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KG Second Chances Solid" panose="02000000000000000000" pitchFamily="2" charset="0"/>
              </a:rPr>
              <a:t>Effects</a:t>
            </a:r>
          </a:p>
          <a:p>
            <a:pPr algn="ctr"/>
            <a:endParaRPr lang="en-US" sz="5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64101" y="1255049"/>
            <a:ext cx="9863797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The pollution  puts all of the </a:t>
            </a:r>
            <a:r>
              <a:rPr lang="en-US" sz="2800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cities</a:t>
            </a:r>
            <a:r>
              <a:rPr lang="en-US" sz="28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 along its banks at risk.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 smtClean="0"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Many species of plants and animals are </a:t>
            </a:r>
            <a:r>
              <a:rPr lang="en-US" sz="2800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dying</a:t>
            </a:r>
            <a:r>
              <a:rPr lang="en-US" sz="28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Nitrates</a:t>
            </a:r>
            <a:r>
              <a:rPr lang="en-US" sz="28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 from farm run-off has caused algae in the water to multiply and is contaminating and killing the </a:t>
            </a:r>
            <a:r>
              <a:rPr lang="en-US" sz="2800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fish</a:t>
            </a:r>
            <a:r>
              <a:rPr lang="en-US" sz="28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Chinese people are eating the </a:t>
            </a:r>
            <a:r>
              <a:rPr lang="en-US" sz="2800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sick</a:t>
            </a:r>
            <a:r>
              <a:rPr lang="en-US" sz="28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 fish, which has led to many health problems.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800" dirty="0" smtClean="0"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Hundreds of millions of Chinese villagers do not have safe </a:t>
            </a:r>
            <a:r>
              <a:rPr lang="en-US" sz="2800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drinking</a:t>
            </a:r>
            <a:r>
              <a:rPr lang="en-US" sz="28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 water because of the pollution.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800" dirty="0" smtClean="0"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49671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66800" y="0"/>
            <a:ext cx="10058400" cy="6858000"/>
          </a:xfrm>
          <a:prstGeom prst="rect">
            <a:avLst/>
          </a:prstGeom>
          <a:solidFill>
            <a:srgbClr val="FCF7DC">
              <a:alpha val="97000"/>
            </a:srgbClr>
          </a:solidFill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66800" y="45145"/>
            <a:ext cx="10058400" cy="21544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146A3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KG Second Chances Solid" panose="02000000000000000000" pitchFamily="2" charset="0"/>
              </a:rPr>
              <a:t>Solution?</a:t>
            </a:r>
          </a:p>
          <a:p>
            <a:pPr algn="ctr"/>
            <a:endParaRPr lang="en-US" sz="5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64101" y="1255049"/>
            <a:ext cx="9863797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The Chinese government is building more water </a:t>
            </a:r>
            <a:r>
              <a:rPr lang="en-US" sz="3600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treatment</a:t>
            </a:r>
            <a:r>
              <a:rPr lang="en-US" sz="36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 facilities along the Yangtze’s banks.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dirty="0" smtClean="0"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It is encouraging cities to build </a:t>
            </a:r>
            <a:r>
              <a:rPr lang="en-US" sz="3600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sanitary</a:t>
            </a:r>
            <a:r>
              <a:rPr lang="en-US" sz="36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 landfills for garbage rather than dumping it into the river.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800" dirty="0" smtClean="0"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0038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98420" y="1106582"/>
            <a:ext cx="10170941" cy="4492237"/>
          </a:xfrm>
          <a:prstGeom prst="ellipse">
            <a:avLst/>
          </a:prstGeom>
          <a:solidFill>
            <a:srgbClr val="D6DE20">
              <a:alpha val="94000"/>
            </a:srgbClr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124399" y="1909267"/>
            <a:ext cx="7943201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0000" b="1" cap="none" spc="0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146A3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KG Second Chances Solid" panose="02000000000000000000" pitchFamily="2" charset="0"/>
              </a:rPr>
              <a:t>Flooding in </a:t>
            </a:r>
          </a:p>
          <a:p>
            <a:pPr algn="ctr"/>
            <a:r>
              <a:rPr lang="en-US" sz="10000" b="1" cap="none" spc="0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146A3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KG Second Chances Solid" panose="02000000000000000000" pitchFamily="2" charset="0"/>
              </a:rPr>
              <a:t>India</a:t>
            </a:r>
            <a:endParaRPr lang="en-US" sz="100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560881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66800" y="0"/>
            <a:ext cx="10058400" cy="6858000"/>
          </a:xfrm>
          <a:prstGeom prst="rect">
            <a:avLst/>
          </a:prstGeom>
          <a:solidFill>
            <a:srgbClr val="FCF7DC">
              <a:alpha val="97000"/>
            </a:srgbClr>
          </a:solidFill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66800" y="45145"/>
            <a:ext cx="10058400" cy="21544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146A3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KG Second Chances Solid" panose="02000000000000000000" pitchFamily="2" charset="0"/>
              </a:rPr>
              <a:t>Causes</a:t>
            </a:r>
          </a:p>
          <a:p>
            <a:pPr algn="ctr"/>
            <a:endParaRPr lang="en-US" sz="5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64101" y="1255049"/>
            <a:ext cx="9863797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Monsoons are a </a:t>
            </a:r>
            <a:r>
              <a:rPr lang="en-US" sz="2800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mixed blessing </a:t>
            </a:r>
            <a:r>
              <a:rPr lang="en-US" sz="28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for India.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Farmers depend on the </a:t>
            </a:r>
            <a:r>
              <a:rPr lang="en-US" sz="2800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rain</a:t>
            </a:r>
            <a:r>
              <a:rPr lang="en-US" sz="28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 for their crops and the huge amounts of water are used to generate electricity.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Unfortunately, monsoons are also responsible for heavy </a:t>
            </a:r>
            <a:r>
              <a:rPr lang="en-US" sz="2800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floods</a:t>
            </a:r>
            <a:r>
              <a:rPr lang="en-US" sz="28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800" dirty="0" smtClean="0"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Monsoon season begins in </a:t>
            </a:r>
            <a:r>
              <a:rPr lang="en-US" sz="2800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June</a:t>
            </a:r>
            <a:r>
              <a:rPr lang="en-US" sz="28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 and spreads heavy rain until </a:t>
            </a:r>
            <a:r>
              <a:rPr lang="en-US" sz="2800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September</a:t>
            </a:r>
            <a:r>
              <a:rPr lang="en-US" sz="28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If flooding occurs, the rivers </a:t>
            </a:r>
            <a:r>
              <a:rPr lang="en-US" sz="2800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overflow</a:t>
            </a:r>
            <a:r>
              <a:rPr lang="en-US" sz="28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 and cause mass destruction and spread </a:t>
            </a:r>
            <a:r>
              <a:rPr lang="en-US" sz="2800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water-borne</a:t>
            </a:r>
            <a:r>
              <a:rPr lang="en-US" sz="28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 diseases.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dirty="0" smtClean="0"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800" dirty="0" smtClean="0"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58099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66800" y="0"/>
            <a:ext cx="10058400" cy="6858000"/>
          </a:xfrm>
          <a:prstGeom prst="rect">
            <a:avLst/>
          </a:prstGeom>
          <a:solidFill>
            <a:srgbClr val="FCF7DC">
              <a:alpha val="97000"/>
            </a:srgbClr>
          </a:solidFill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66800" y="45145"/>
            <a:ext cx="10058400" cy="21544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146A3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KG Second Chances Solid" panose="02000000000000000000" pitchFamily="2" charset="0"/>
              </a:rPr>
              <a:t>Effects</a:t>
            </a:r>
          </a:p>
          <a:p>
            <a:pPr algn="ctr"/>
            <a:endParaRPr lang="en-US" sz="5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64101" y="1255049"/>
            <a:ext cx="986379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When monsoons are too severe, the rivers </a:t>
            </a:r>
            <a:r>
              <a:rPr lang="en-US" sz="3600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overflow</a:t>
            </a:r>
            <a:r>
              <a:rPr lang="en-US" sz="36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 their banks and water sweeps over the land.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When this happens, </a:t>
            </a:r>
            <a:r>
              <a:rPr lang="en-US" sz="3600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airports</a:t>
            </a:r>
            <a:r>
              <a:rPr lang="en-US" sz="36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 close, </a:t>
            </a:r>
            <a:r>
              <a:rPr lang="en-US" sz="3600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power</a:t>
            </a:r>
            <a:r>
              <a:rPr lang="en-US" sz="36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 lines fall, humans and animals </a:t>
            </a:r>
            <a:r>
              <a:rPr lang="en-US" sz="3600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drown</a:t>
            </a:r>
            <a:r>
              <a:rPr lang="en-US" sz="36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, and water-borne </a:t>
            </a:r>
            <a:r>
              <a:rPr lang="en-US" sz="3600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illnesses</a:t>
            </a:r>
            <a:r>
              <a:rPr lang="en-US" sz="36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 spread.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dirty="0" smtClean="0"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800" dirty="0" smtClean="0"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3814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98420" y="1106582"/>
            <a:ext cx="10170941" cy="4492237"/>
          </a:xfrm>
          <a:prstGeom prst="ellipse">
            <a:avLst/>
          </a:prstGeom>
          <a:solidFill>
            <a:srgbClr val="D6DE20">
              <a:alpha val="94000"/>
            </a:srgbClr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124399" y="1909267"/>
            <a:ext cx="7943201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0000" b="1" cap="none" spc="0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146A3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KG Second Chances Solid" panose="02000000000000000000" pitchFamily="2" charset="0"/>
              </a:rPr>
              <a:t>Flooding in </a:t>
            </a:r>
          </a:p>
          <a:p>
            <a:pPr algn="ctr"/>
            <a:r>
              <a:rPr lang="en-US" sz="10000" b="1" cap="none" spc="0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146A3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KG Second Chances Solid" panose="02000000000000000000" pitchFamily="2" charset="0"/>
              </a:rPr>
              <a:t>China</a:t>
            </a:r>
            <a:endParaRPr lang="en-US" sz="100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054913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66800" y="0"/>
            <a:ext cx="10058400" cy="6858000"/>
          </a:xfrm>
          <a:prstGeom prst="rect">
            <a:avLst/>
          </a:prstGeom>
          <a:solidFill>
            <a:srgbClr val="FCF7DC">
              <a:alpha val="97000"/>
            </a:srgbClr>
          </a:solidFill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66800" y="45145"/>
            <a:ext cx="10058400" cy="21544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146A3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KG Second Chances Solid" panose="02000000000000000000" pitchFamily="2" charset="0"/>
              </a:rPr>
              <a:t>Causes</a:t>
            </a:r>
          </a:p>
          <a:p>
            <a:pPr algn="ctr"/>
            <a:endParaRPr lang="en-US" sz="5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64101" y="1255049"/>
            <a:ext cx="9863797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Monsoons are </a:t>
            </a:r>
            <a:r>
              <a:rPr lang="en-US" sz="2800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beneficial</a:t>
            </a:r>
            <a:r>
              <a:rPr lang="en-US" sz="28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 to farmers, but they also cause floods in China.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China’s </a:t>
            </a:r>
            <a:r>
              <a:rPr lang="en-US" sz="2800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monsoon </a:t>
            </a:r>
            <a:r>
              <a:rPr lang="en-US" sz="28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season runs from March through August.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800" dirty="0" smtClean="0"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Over the years, </a:t>
            </a:r>
            <a:r>
              <a:rPr lang="en-US" sz="2800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loggers</a:t>
            </a:r>
            <a:r>
              <a:rPr lang="en-US" sz="28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 have cut down many of the trees that used to contain flooding.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Farmers downstream have also drained </a:t>
            </a:r>
            <a:r>
              <a:rPr lang="en-US" sz="2800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wetlands</a:t>
            </a:r>
            <a:r>
              <a:rPr lang="en-US" sz="28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 that used to act as sponges during floods.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These actions have </a:t>
            </a:r>
            <a:r>
              <a:rPr lang="en-US" sz="2800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multiplied</a:t>
            </a:r>
            <a:r>
              <a:rPr lang="en-US" sz="28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 the effects of the storm water runoff and it now takes much less water to cause a flood.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dirty="0" smtClean="0"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800" dirty="0" smtClean="0"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2672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66800" y="0"/>
            <a:ext cx="10058400" cy="6858000"/>
          </a:xfrm>
          <a:prstGeom prst="rect">
            <a:avLst/>
          </a:prstGeom>
          <a:solidFill>
            <a:srgbClr val="FCF7DC">
              <a:alpha val="97000"/>
            </a:srgbClr>
          </a:solidFill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66800" y="45145"/>
            <a:ext cx="10058400" cy="21544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146A3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KG Second Chances Solid" panose="02000000000000000000" pitchFamily="2" charset="0"/>
              </a:rPr>
              <a:t>Effects</a:t>
            </a:r>
          </a:p>
          <a:p>
            <a:pPr algn="ctr"/>
            <a:endParaRPr lang="en-US" sz="5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64101" y="1255049"/>
            <a:ext cx="9863797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Monsoons usually cause </a:t>
            </a:r>
            <a:r>
              <a:rPr lang="en-US" sz="3600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floods </a:t>
            </a:r>
            <a:r>
              <a:rPr lang="en-US" sz="36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every two or three years in China.</a:t>
            </a:r>
          </a:p>
          <a:p>
            <a:endParaRPr lang="en-US" sz="3600" dirty="0" smtClean="0"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When the river floods, homes and crops are </a:t>
            </a:r>
            <a:r>
              <a:rPr lang="en-US" sz="3600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buried</a:t>
            </a:r>
            <a:r>
              <a:rPr lang="en-US" sz="36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 and lives are lost.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Flooding from China’s Huang He River has caused more </a:t>
            </a:r>
            <a:r>
              <a:rPr lang="en-US" sz="3600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deaths</a:t>
            </a:r>
            <a:r>
              <a:rPr lang="en-US" sz="36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 than any other river in the world.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dirty="0" smtClean="0"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800" dirty="0" smtClean="0"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0328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3117166" y="-1611923"/>
            <a:ext cx="6858000" cy="10081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36574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98420" y="1106582"/>
            <a:ext cx="10170941" cy="4492237"/>
          </a:xfrm>
          <a:prstGeom prst="ellipse">
            <a:avLst/>
          </a:prstGeom>
          <a:solidFill>
            <a:srgbClr val="D6DE20">
              <a:alpha val="94000"/>
            </a:srgbClr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888758" y="2064012"/>
            <a:ext cx="8414484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0000" b="1" cap="none" spc="0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146A3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KG Second Chances Solid" panose="02000000000000000000" pitchFamily="2" charset="0"/>
              </a:rPr>
              <a:t>Air Pollution</a:t>
            </a:r>
          </a:p>
          <a:p>
            <a:pPr algn="ctr"/>
            <a:r>
              <a:rPr lang="en-US" sz="10000" b="1" cap="none" spc="0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146A3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KG Second Chances Solid" panose="02000000000000000000" pitchFamily="2" charset="0"/>
              </a:rPr>
              <a:t>in India</a:t>
            </a:r>
            <a:endParaRPr lang="en-US" sz="100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607487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66800" y="0"/>
            <a:ext cx="10058400" cy="6858000"/>
          </a:xfrm>
          <a:prstGeom prst="rect">
            <a:avLst/>
          </a:prstGeom>
          <a:solidFill>
            <a:srgbClr val="FCF7DC">
              <a:alpha val="97000"/>
            </a:srgbClr>
          </a:solidFill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66800" y="45145"/>
            <a:ext cx="10058400" cy="21544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700" b="1" cap="none" spc="0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146A3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KG Second Chances Solid" panose="02000000000000000000" pitchFamily="2" charset="0"/>
              </a:rPr>
              <a:t>Causes of Pollution</a:t>
            </a:r>
          </a:p>
          <a:p>
            <a:pPr algn="ctr"/>
            <a:endParaRPr lang="en-US" sz="5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64101" y="1255049"/>
            <a:ext cx="9863797" cy="5432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9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India has some of the heaviest air pollution in the world due to an enormous population, and automobile </a:t>
            </a:r>
            <a:r>
              <a:rPr lang="en-US" sz="2900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emissions</a:t>
            </a:r>
            <a:r>
              <a:rPr lang="en-US" sz="29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 and the development of industry.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9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Automobile emissions account for almost </a:t>
            </a:r>
            <a:r>
              <a:rPr lang="en-US" sz="2900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70</a:t>
            </a:r>
            <a:r>
              <a:rPr lang="en-US" sz="29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% of the air pollution in some urban areas of India.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900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9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Indoor air pollution is also a growing problem.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9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In rural areas, many families cook over </a:t>
            </a:r>
            <a:r>
              <a:rPr lang="en-US" sz="2900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open</a:t>
            </a:r>
            <a:r>
              <a:rPr lang="en-US" sz="29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 fires, using wood, livestock dung, or coal as fuel.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9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These fuel sources emit carbon </a:t>
            </a:r>
            <a:r>
              <a:rPr lang="en-US" sz="2900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monoxide</a:t>
            </a:r>
            <a:r>
              <a:rPr lang="en-US" sz="29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, soot, and other harmful chemicals into the air.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800" dirty="0" smtClean="0"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86447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66800" y="0"/>
            <a:ext cx="10058400" cy="6858000"/>
          </a:xfrm>
          <a:prstGeom prst="rect">
            <a:avLst/>
          </a:prstGeom>
          <a:solidFill>
            <a:srgbClr val="FCF7DC">
              <a:alpha val="97000"/>
            </a:srgbClr>
          </a:solidFill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66800" y="45145"/>
            <a:ext cx="10058400" cy="21544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146A3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KG Second Chances Solid" panose="02000000000000000000" pitchFamily="2" charset="0"/>
              </a:rPr>
              <a:t>Effects</a:t>
            </a:r>
          </a:p>
          <a:p>
            <a:pPr algn="ctr"/>
            <a:endParaRPr lang="en-US" sz="5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64101" y="1184709"/>
            <a:ext cx="9863797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Because of India’s rapidly growing population, more and more Indians are </a:t>
            </a:r>
            <a:r>
              <a:rPr lang="en-US" sz="2800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exposed</a:t>
            </a:r>
            <a:r>
              <a:rPr lang="en-US" sz="28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 to pollution every year.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Indians living in cities have some of the </a:t>
            </a:r>
            <a:r>
              <a:rPr lang="en-US" sz="2800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highest</a:t>
            </a:r>
            <a:r>
              <a:rPr lang="en-US" sz="28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 rates of respiratory disease in the world.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Air pollution is now the </a:t>
            </a:r>
            <a:r>
              <a:rPr lang="en-US" sz="2800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fifth</a:t>
            </a:r>
            <a:r>
              <a:rPr lang="en-US" sz="28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 leading cause of death in India.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 smtClean="0"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The Taj Mahal, a sacred site and popular tourist destination, is growing </a:t>
            </a:r>
            <a:r>
              <a:rPr lang="en-US" sz="2800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yellow</a:t>
            </a:r>
            <a:r>
              <a:rPr lang="en-US" sz="28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 from high levels of air pollution.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Some scientists believe that Indian smog could potentially change weather patterns in </a:t>
            </a:r>
            <a:r>
              <a:rPr lang="en-US" sz="2800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North America</a:t>
            </a:r>
            <a:r>
              <a:rPr lang="en-US" sz="28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dirty="0" smtClean="0"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800" dirty="0" smtClean="0"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2297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66800" y="0"/>
            <a:ext cx="10058400" cy="6858000"/>
          </a:xfrm>
          <a:prstGeom prst="rect">
            <a:avLst/>
          </a:prstGeom>
          <a:solidFill>
            <a:srgbClr val="FCF7DC">
              <a:alpha val="97000"/>
            </a:srgbClr>
          </a:solidFill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66800" y="45145"/>
            <a:ext cx="10058400" cy="21544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146A3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KG Second Chances Solid" panose="02000000000000000000" pitchFamily="2" charset="0"/>
              </a:rPr>
              <a:t>Solution?</a:t>
            </a:r>
          </a:p>
          <a:p>
            <a:pPr algn="ctr"/>
            <a:endParaRPr lang="en-US" sz="5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64101" y="1255049"/>
            <a:ext cx="9863797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It has been very difficult for India’s government to enforce laws on industry and transportation to clean up the air because it would affect the economy.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A large part of India’s population is poor and does not want anything to slow down economic growth.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India has been investing money in </a:t>
            </a:r>
            <a:r>
              <a:rPr lang="en-US" sz="3200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clean-up </a:t>
            </a:r>
            <a:r>
              <a:rPr lang="en-US" sz="32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efforts, but it has not proved to be enough.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800" dirty="0" smtClean="0"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67134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98420" y="1106582"/>
            <a:ext cx="10170941" cy="4492237"/>
          </a:xfrm>
          <a:prstGeom prst="ellipse">
            <a:avLst/>
          </a:prstGeom>
          <a:solidFill>
            <a:srgbClr val="D6DE20">
              <a:alpha val="94000"/>
            </a:srgbClr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888758" y="2064012"/>
            <a:ext cx="8414484" cy="40010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0000" b="1" cap="none" spc="0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146A3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KG Second Chances Solid" panose="02000000000000000000" pitchFamily="2" charset="0"/>
              </a:rPr>
              <a:t>Air Pollution</a:t>
            </a:r>
          </a:p>
          <a:p>
            <a:pPr algn="ctr"/>
            <a:r>
              <a:rPr lang="en-US" sz="10000" b="1" cap="none" spc="0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146A3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KG Second Chances Solid" panose="02000000000000000000" pitchFamily="2" charset="0"/>
              </a:rPr>
              <a:t>in China</a:t>
            </a:r>
            <a:endParaRPr lang="en-US" sz="10000" b="1" dirty="0" smtClean="0">
              <a:ln w="10160">
                <a:solidFill>
                  <a:sysClr val="windowText" lastClr="000000"/>
                </a:solidFill>
                <a:prstDash val="solid"/>
              </a:ln>
              <a:solidFill>
                <a:srgbClr val="146A3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KG Second Chances Solid" panose="02000000000000000000" pitchFamily="2" charset="0"/>
            </a:endParaRPr>
          </a:p>
          <a:p>
            <a:pPr algn="ctr"/>
            <a:endParaRPr lang="en-US" sz="5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685133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66800" y="0"/>
            <a:ext cx="10058400" cy="6858000"/>
          </a:xfrm>
          <a:prstGeom prst="rect">
            <a:avLst/>
          </a:prstGeom>
          <a:solidFill>
            <a:srgbClr val="FCF7DC">
              <a:alpha val="97000"/>
            </a:srgbClr>
          </a:solidFill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66800" y="45145"/>
            <a:ext cx="10058400" cy="21544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700" b="1" cap="none" spc="0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146A3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KG Second Chances Solid" panose="02000000000000000000" pitchFamily="2" charset="0"/>
              </a:rPr>
              <a:t>Causes of Pollution</a:t>
            </a:r>
          </a:p>
          <a:p>
            <a:pPr algn="ctr"/>
            <a:endParaRPr lang="en-US" sz="5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64101" y="1255049"/>
            <a:ext cx="9863797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China’s cities have experienced tremendous growth in </a:t>
            </a:r>
            <a:r>
              <a:rPr lang="en-US" sz="2800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population</a:t>
            </a:r>
            <a:r>
              <a:rPr lang="en-US" sz="28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 and industry in the past few decades.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China is home to </a:t>
            </a:r>
            <a:r>
              <a:rPr lang="en-US" sz="2800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16</a:t>
            </a:r>
            <a:r>
              <a:rPr lang="en-US" sz="28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 of the world’s 20 most </a:t>
            </a:r>
            <a:r>
              <a:rPr lang="en-US" sz="2800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polluted</a:t>
            </a:r>
            <a:r>
              <a:rPr lang="en-US" sz="28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 cities.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 smtClean="0"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Much of China’s </a:t>
            </a:r>
            <a:r>
              <a:rPr lang="en-US" sz="2800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energy </a:t>
            </a:r>
            <a:r>
              <a:rPr lang="en-US" sz="28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is provided by burning </a:t>
            </a:r>
            <a:r>
              <a:rPr lang="en-US" sz="2800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coal</a:t>
            </a:r>
            <a:r>
              <a:rPr lang="en-US" sz="28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, a process that sends soot, ash, and chemicals into the air.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The Chinese people also burn coal to heat their </a:t>
            </a:r>
            <a:r>
              <a:rPr lang="en-US" sz="2800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homes</a:t>
            </a:r>
            <a:r>
              <a:rPr lang="en-US" sz="28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, adding to the pollution problem.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 smtClean="0"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Millions of Chinese people now drive automobiles, whose </a:t>
            </a:r>
            <a:r>
              <a:rPr lang="en-US" sz="2800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exhaust</a:t>
            </a:r>
            <a:r>
              <a:rPr lang="en-US" sz="28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 is a major source of air pollution.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800" dirty="0" smtClean="0"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34921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66800" y="0"/>
            <a:ext cx="10058400" cy="6858000"/>
          </a:xfrm>
          <a:prstGeom prst="rect">
            <a:avLst/>
          </a:prstGeom>
          <a:solidFill>
            <a:srgbClr val="FCF7DC">
              <a:alpha val="97000"/>
            </a:srgbClr>
          </a:solidFill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66800" y="45145"/>
            <a:ext cx="10058400" cy="21544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146A3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KG Second Chances Solid" panose="02000000000000000000" pitchFamily="2" charset="0"/>
              </a:rPr>
              <a:t>Effects</a:t>
            </a:r>
          </a:p>
          <a:p>
            <a:pPr algn="ctr"/>
            <a:endParaRPr lang="en-US" sz="5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64101" y="1255049"/>
            <a:ext cx="9863797" cy="5432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9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The leading causes of </a:t>
            </a:r>
            <a:r>
              <a:rPr lang="en-US" sz="2900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death</a:t>
            </a:r>
            <a:r>
              <a:rPr lang="en-US" sz="29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 in China are heart and </a:t>
            </a:r>
            <a:r>
              <a:rPr lang="en-US" sz="2900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respiratory</a:t>
            </a:r>
            <a:r>
              <a:rPr lang="en-US" sz="29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 conditions related to overexposure to air pollution.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900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9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Air pollution has also created </a:t>
            </a:r>
            <a:r>
              <a:rPr lang="en-US" sz="2900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acid</a:t>
            </a:r>
            <a:r>
              <a:rPr lang="en-US" sz="29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 rain in China, a problem for at least a third of country’s agricultural areas.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900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9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Unfortunately, air pollution created in Chinese cities is not confined in the country.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900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Winds</a:t>
            </a:r>
            <a:r>
              <a:rPr lang="en-US" sz="29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 carry the contaminated air and rain to Korea, Japan, and other parts of Asia as well.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800" dirty="0" smtClean="0"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77426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66800" y="0"/>
            <a:ext cx="10058400" cy="6858000"/>
          </a:xfrm>
          <a:prstGeom prst="rect">
            <a:avLst/>
          </a:prstGeom>
          <a:solidFill>
            <a:srgbClr val="FCF7DC">
              <a:alpha val="97000"/>
            </a:srgbClr>
          </a:solidFill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66800" y="45145"/>
            <a:ext cx="10058400" cy="21544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146A3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KG Second Chances Solid" panose="02000000000000000000" pitchFamily="2" charset="0"/>
              </a:rPr>
              <a:t>Solution?</a:t>
            </a:r>
            <a:endParaRPr lang="en-US" sz="8000" b="1" cap="none" spc="0" dirty="0" smtClean="0">
              <a:ln w="10160">
                <a:solidFill>
                  <a:sysClr val="windowText" lastClr="000000"/>
                </a:solidFill>
                <a:prstDash val="solid"/>
              </a:ln>
              <a:solidFill>
                <a:srgbClr val="146A3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KG Second Chances Solid" panose="02000000000000000000" pitchFamily="2" charset="0"/>
            </a:endParaRPr>
          </a:p>
          <a:p>
            <a:pPr algn="ctr"/>
            <a:endParaRPr lang="en-US" sz="5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64101" y="1255049"/>
            <a:ext cx="9863797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9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China’s government created the Beijing Municipal Environmental Protection Bureau to work on the quality of the city’s air before the </a:t>
            </a:r>
            <a:r>
              <a:rPr lang="en-US" sz="2900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2008</a:t>
            </a:r>
            <a:r>
              <a:rPr lang="en-US" sz="29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 Olympics.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9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Automobile traffic was greatly </a:t>
            </a:r>
            <a:r>
              <a:rPr lang="en-US" sz="2900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reduced</a:t>
            </a:r>
            <a:r>
              <a:rPr lang="en-US" sz="29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 and many factories were temporarily closed.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9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Many air pollutants were cut by as much as </a:t>
            </a:r>
            <a:r>
              <a:rPr lang="en-US" sz="2900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45</a:t>
            </a:r>
            <a:r>
              <a:rPr lang="en-US" sz="29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%.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9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Many people enjoyed the cleaner air and </a:t>
            </a:r>
            <a:r>
              <a:rPr lang="en-US" sz="2900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petitioned</a:t>
            </a:r>
            <a:r>
              <a:rPr lang="en-US" sz="29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 the government to find long-term ways to clean it up.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800" dirty="0" smtClean="0"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7984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98420" y="1106582"/>
            <a:ext cx="10170941" cy="4492237"/>
          </a:xfrm>
          <a:prstGeom prst="ellipse">
            <a:avLst/>
          </a:prstGeom>
          <a:solidFill>
            <a:srgbClr val="D6DE20">
              <a:alpha val="94000"/>
            </a:srgbClr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00323" y="2370931"/>
            <a:ext cx="9391353" cy="246221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0000" b="1" cap="none" spc="0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146A3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KG Second Chances Solid" panose="02000000000000000000" pitchFamily="2" charset="0"/>
              </a:rPr>
              <a:t>Ganges River</a:t>
            </a:r>
            <a:endParaRPr lang="en-US" sz="10000" b="1" dirty="0" smtClean="0">
              <a:ln w="10160">
                <a:solidFill>
                  <a:sysClr val="windowText" lastClr="000000"/>
                </a:solidFill>
                <a:prstDash val="solid"/>
              </a:ln>
              <a:solidFill>
                <a:srgbClr val="146A3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KG Second Chances Solid" panose="02000000000000000000" pitchFamily="2" charset="0"/>
            </a:endParaRPr>
          </a:p>
          <a:p>
            <a:pPr algn="ctr"/>
            <a:endParaRPr lang="en-US" sz="5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63603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66800" y="0"/>
            <a:ext cx="10058400" cy="6858000"/>
          </a:xfrm>
          <a:prstGeom prst="rect">
            <a:avLst/>
          </a:prstGeom>
          <a:solidFill>
            <a:srgbClr val="FCF7DC">
              <a:alpha val="97000"/>
            </a:srgbClr>
          </a:solidFill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66800" y="45145"/>
            <a:ext cx="10058400" cy="21544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146A3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KG Second Chances Solid" panose="02000000000000000000" pitchFamily="2" charset="0"/>
              </a:rPr>
              <a:t>Ganges River</a:t>
            </a:r>
          </a:p>
          <a:p>
            <a:pPr algn="ctr"/>
            <a:endParaRPr lang="en-US" sz="5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64101" y="1255049"/>
            <a:ext cx="986379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The Ganges River begins high in the </a:t>
            </a:r>
            <a:r>
              <a:rPr lang="en-US" sz="2800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Himalayas</a:t>
            </a:r>
            <a:r>
              <a:rPr lang="en-US" sz="28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 and flows southeast through India and Bangladesh for more than 1,500 miles to the Bay of Bengal.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 smtClean="0"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It is the most important river to the Indian subcontinent.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The Ganges provides water for drinking, bathing, cooking, and for transportation for over </a:t>
            </a:r>
            <a:r>
              <a:rPr lang="en-US" sz="2800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400</a:t>
            </a:r>
            <a:r>
              <a:rPr lang="en-US" sz="28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 million people who live in its river valley.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It runs through India’s most fertile and </a:t>
            </a:r>
            <a:r>
              <a:rPr lang="en-US" sz="2800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densely</a:t>
            </a:r>
            <a:r>
              <a:rPr lang="en-US" sz="28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 populated areas.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200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The Ganges is nicknamed “Mother Ganges”, and it is very sacred to the Hindu religion.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800" dirty="0" smtClean="0"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524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66800" y="0"/>
            <a:ext cx="10058400" cy="6858000"/>
          </a:xfrm>
          <a:prstGeom prst="rect">
            <a:avLst/>
          </a:prstGeom>
          <a:solidFill>
            <a:srgbClr val="FCF7DC">
              <a:alpha val="97000"/>
            </a:srgbClr>
          </a:solidFill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66800" y="45145"/>
            <a:ext cx="10058400" cy="210826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700" b="1" cap="none" spc="0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146A3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KG Second Chances Solid" panose="02000000000000000000" pitchFamily="2" charset="0"/>
              </a:rPr>
              <a:t>Causes of Pollution</a:t>
            </a:r>
          </a:p>
          <a:p>
            <a:pPr algn="ctr"/>
            <a:endParaRPr lang="en-US" sz="5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64101" y="1255049"/>
            <a:ext cx="986379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About two million </a:t>
            </a:r>
            <a:r>
              <a:rPr lang="en-US" sz="2800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tons</a:t>
            </a:r>
            <a:r>
              <a:rPr lang="en-US" sz="28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 of chemical, </a:t>
            </a:r>
            <a:r>
              <a:rPr lang="en-US" sz="2800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human</a:t>
            </a:r>
            <a:r>
              <a:rPr lang="en-US" sz="28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, and agricultural waste pours into the Ganges every day.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Cities pour millions of gallons of </a:t>
            </a:r>
            <a:r>
              <a:rPr lang="en-US" sz="2800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sewage</a:t>
            </a:r>
            <a:r>
              <a:rPr lang="en-US" sz="28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 into the river that is eventually carried to villages farther south.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 smtClean="0"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Human and animal </a:t>
            </a:r>
            <a:r>
              <a:rPr lang="en-US" sz="2800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waste</a:t>
            </a:r>
            <a:r>
              <a:rPr lang="en-US" sz="28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 also pollute the river.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Hindus believe that they will have a peaceful journey to the next </a:t>
            </a:r>
            <a:r>
              <a:rPr lang="en-US" sz="2800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life</a:t>
            </a:r>
            <a:r>
              <a:rPr lang="en-US" sz="28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 if their </a:t>
            </a:r>
            <a:r>
              <a:rPr lang="en-US" sz="2800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ashes</a:t>
            </a:r>
            <a:r>
              <a:rPr lang="en-US" sz="28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 are scattered into the Ganges.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Many are too poor for cremation, so they place the </a:t>
            </a:r>
            <a:r>
              <a:rPr lang="en-US" sz="2800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bodies</a:t>
            </a:r>
            <a:r>
              <a:rPr lang="en-US" sz="28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 in the water instead.</a:t>
            </a:r>
          </a:p>
        </p:txBody>
      </p:sp>
    </p:spTree>
    <p:extLst>
      <p:ext uri="{BB962C8B-B14F-4D97-AF65-F5344CB8AC3E}">
        <p14:creationId xmlns:p14="http://schemas.microsoft.com/office/powerpoint/2010/main" val="2771887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66800" y="0"/>
            <a:ext cx="10058400" cy="6858000"/>
          </a:xfrm>
          <a:prstGeom prst="rect">
            <a:avLst/>
          </a:prstGeom>
          <a:solidFill>
            <a:srgbClr val="FCF7DC">
              <a:alpha val="97000"/>
            </a:srgbClr>
          </a:solidFill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66800" y="45145"/>
            <a:ext cx="10058400" cy="21544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146A3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KG Second Chances Solid" panose="02000000000000000000" pitchFamily="2" charset="0"/>
              </a:rPr>
              <a:t>Effects</a:t>
            </a:r>
          </a:p>
          <a:p>
            <a:pPr algn="ctr"/>
            <a:endParaRPr lang="en-US" sz="5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64101" y="1255049"/>
            <a:ext cx="9863797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0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The Ganges River is highly polluted with dangerous </a:t>
            </a:r>
            <a:r>
              <a:rPr lang="en-US" sz="3000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bacteria</a:t>
            </a:r>
            <a:r>
              <a:rPr lang="en-US" sz="30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000" dirty="0" smtClean="0"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0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It is estimated that about </a:t>
            </a:r>
            <a:r>
              <a:rPr lang="en-US" sz="3000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80</a:t>
            </a:r>
            <a:r>
              <a:rPr lang="en-US" sz="30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% of all illnesses and 1/3</a:t>
            </a:r>
            <a:r>
              <a:rPr lang="en-US" sz="3000" baseline="300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rd</a:t>
            </a:r>
            <a:r>
              <a:rPr lang="en-US" sz="30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 of deaths in India come from diseases carried by dirty water.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0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Outbreaks of such diseases as </a:t>
            </a:r>
            <a:r>
              <a:rPr lang="en-US" sz="3000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cholera</a:t>
            </a:r>
            <a:r>
              <a:rPr lang="en-US" sz="30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, dysentery, typhoid, and hepatitis are common.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3000" dirty="0" smtClean="0"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0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Cities along the Ganges have the highest rates of </a:t>
            </a:r>
            <a:r>
              <a:rPr lang="en-US" sz="3000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water</a:t>
            </a:r>
            <a:r>
              <a:rPr lang="en-US" sz="30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-</a:t>
            </a:r>
            <a:r>
              <a:rPr lang="en-US" sz="3000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born</a:t>
            </a:r>
            <a:r>
              <a:rPr lang="en-US" sz="30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 diseases (found in drinking water) of any who live in India.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800" dirty="0" smtClean="0"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175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66800" y="0"/>
            <a:ext cx="10058400" cy="6858000"/>
          </a:xfrm>
          <a:prstGeom prst="rect">
            <a:avLst/>
          </a:prstGeom>
          <a:solidFill>
            <a:srgbClr val="FCF7DC">
              <a:alpha val="97000"/>
            </a:srgbClr>
          </a:solidFill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66800" y="45145"/>
            <a:ext cx="10058400" cy="21544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146A3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KG Second Chances Solid" panose="02000000000000000000" pitchFamily="2" charset="0"/>
              </a:rPr>
              <a:t>Solution?</a:t>
            </a:r>
          </a:p>
          <a:p>
            <a:pPr algn="ctr"/>
            <a:endParaRPr lang="en-US" sz="5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64101" y="1255049"/>
            <a:ext cx="9863797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India’s government started a program in 1985 called the Ganges Action Plan, with the purpose of cleaning up the river.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Indians have built many sewage and water treatment </a:t>
            </a:r>
            <a:r>
              <a:rPr lang="en-US" sz="3200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plants</a:t>
            </a:r>
            <a:r>
              <a:rPr lang="en-US" sz="32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 along the river.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 smtClean="0"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Unfortunately, </a:t>
            </a:r>
            <a:r>
              <a:rPr lang="en-US" sz="32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i</a:t>
            </a:r>
            <a:r>
              <a:rPr lang="en-US" sz="32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t has not proved to be enough as India’s growing </a:t>
            </a:r>
            <a:r>
              <a:rPr lang="en-US" sz="3200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population</a:t>
            </a:r>
            <a:r>
              <a:rPr lang="en-US" sz="32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 and the run-off from industrial and farm production have continued to pollute the river.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800" dirty="0" smtClean="0"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30329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98420" y="1106582"/>
            <a:ext cx="10170941" cy="4492237"/>
          </a:xfrm>
          <a:prstGeom prst="ellipse">
            <a:avLst/>
          </a:prstGeom>
          <a:solidFill>
            <a:srgbClr val="D6DE20">
              <a:alpha val="94000"/>
            </a:srgbClr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261824" y="2370931"/>
            <a:ext cx="9668352" cy="246221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0000" b="1" cap="none" spc="0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146A3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KG Second Chances Solid" panose="02000000000000000000" pitchFamily="2" charset="0"/>
              </a:rPr>
              <a:t>Yangtze River</a:t>
            </a:r>
            <a:endParaRPr lang="en-US" sz="10000" b="1" dirty="0" smtClean="0">
              <a:ln w="10160">
                <a:solidFill>
                  <a:sysClr val="windowText" lastClr="000000"/>
                </a:solidFill>
                <a:prstDash val="solid"/>
              </a:ln>
              <a:solidFill>
                <a:srgbClr val="146A3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KG Second Chances Solid" panose="02000000000000000000" pitchFamily="2" charset="0"/>
            </a:endParaRPr>
          </a:p>
          <a:p>
            <a:pPr algn="ctr"/>
            <a:endParaRPr lang="en-US" sz="5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232057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46A3F">
              <a:alpha val="97000"/>
            </a:srgbClr>
          </a:solidFill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21548" y="1122363"/>
            <a:ext cx="98637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fdsafs</a:t>
            </a:r>
            <a:endParaRPr lang="en-US" sz="3200" dirty="0">
              <a:solidFill>
                <a:schemeClr val="bg1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0323" y="0"/>
            <a:ext cx="7911354" cy="6858000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782314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1619</TotalTime>
  <Words>1323</Words>
  <Application>Microsoft Office PowerPoint</Application>
  <PresentationFormat>Widescreen</PresentationFormat>
  <Paragraphs>128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Calibri</vt:lpstr>
      <vt:lpstr>Calibri Light</vt:lpstr>
      <vt:lpstr>KBScaredStraight</vt:lpstr>
      <vt:lpstr>KG Second Chances Solid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Trantow</dc:creator>
  <cp:lastModifiedBy>Stephanie Hosch</cp:lastModifiedBy>
  <cp:revision>43</cp:revision>
  <dcterms:created xsi:type="dcterms:W3CDTF">2014-01-05T13:25:55Z</dcterms:created>
  <dcterms:modified xsi:type="dcterms:W3CDTF">2017-02-13T13:47:49Z</dcterms:modified>
</cp:coreProperties>
</file>