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261" r:id="rId3"/>
    <p:sldId id="263" r:id="rId4"/>
    <p:sldId id="262" r:id="rId5"/>
    <p:sldId id="285" r:id="rId6"/>
    <p:sldId id="265" r:id="rId7"/>
    <p:sldId id="282" r:id="rId8"/>
    <p:sldId id="281" r:id="rId9"/>
    <p:sldId id="286" r:id="rId10"/>
    <p:sldId id="307" r:id="rId11"/>
    <p:sldId id="270" r:id="rId12"/>
    <p:sldId id="284" r:id="rId13"/>
    <p:sldId id="264" r:id="rId14"/>
    <p:sldId id="287" r:id="rId15"/>
    <p:sldId id="271" r:id="rId16"/>
    <p:sldId id="276" r:id="rId17"/>
    <p:sldId id="295" r:id="rId18"/>
    <p:sldId id="277" r:id="rId19"/>
    <p:sldId id="291" r:id="rId20"/>
    <p:sldId id="275" r:id="rId21"/>
    <p:sldId id="288" r:id="rId22"/>
    <p:sldId id="289" r:id="rId23"/>
    <p:sldId id="298" r:id="rId24"/>
    <p:sldId id="308" r:id="rId25"/>
    <p:sldId id="279" r:id="rId26"/>
    <p:sldId id="292" r:id="rId27"/>
    <p:sldId id="280" r:id="rId28"/>
    <p:sldId id="293" r:id="rId29"/>
    <p:sldId id="30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A4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2663-AFDC-44D9-8EB6-7EADABADC3E0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CF8FC-292A-4330-9E3F-3A114E44A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28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2663-AFDC-44D9-8EB6-7EADABADC3E0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CF8FC-292A-4330-9E3F-3A114E44A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736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2663-AFDC-44D9-8EB6-7EADABADC3E0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CF8FC-292A-4330-9E3F-3A114E44A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20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2663-AFDC-44D9-8EB6-7EADABADC3E0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CF8FC-292A-4330-9E3F-3A114E44A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778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2663-AFDC-44D9-8EB6-7EADABADC3E0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CF8FC-292A-4330-9E3F-3A114E44A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46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2663-AFDC-44D9-8EB6-7EADABADC3E0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CF8FC-292A-4330-9E3F-3A114E44A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1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2663-AFDC-44D9-8EB6-7EADABADC3E0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CF8FC-292A-4330-9E3F-3A114E44A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319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2663-AFDC-44D9-8EB6-7EADABADC3E0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CF8FC-292A-4330-9E3F-3A114E44A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05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2663-AFDC-44D9-8EB6-7EADABADC3E0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CF8FC-292A-4330-9E3F-3A114E44A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0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2663-AFDC-44D9-8EB6-7EADABADC3E0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CF8FC-292A-4330-9E3F-3A114E44A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93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2663-AFDC-44D9-8EB6-7EADABADC3E0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CF8FC-292A-4330-9E3F-3A114E44A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66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52663-AFDC-44D9-8EB6-7EADABADC3E0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CF8FC-292A-4330-9E3F-3A114E44A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883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013" y="268217"/>
            <a:ext cx="9465972" cy="6321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025558" y="1313631"/>
            <a:ext cx="8140883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cap="none" spc="0" dirty="0" smtClean="0">
                <a:ln w="10160">
                  <a:solidFill>
                    <a:srgbClr val="94A431"/>
                  </a:solidFill>
                  <a:prstDash val="solid"/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G Second Chances Sketch" panose="02000000000000000000" pitchFamily="2" charset="0"/>
              </a:rPr>
              <a:t>Africa’s</a:t>
            </a:r>
          </a:p>
          <a:p>
            <a:pPr algn="ctr"/>
            <a:r>
              <a:rPr lang="en-US" sz="8000" dirty="0" smtClean="0">
                <a:ln w="10160">
                  <a:solidFill>
                    <a:srgbClr val="94A431"/>
                  </a:solidFill>
                  <a:prstDash val="solid"/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G Second Chances Sketch" panose="02000000000000000000" pitchFamily="2" charset="0"/>
              </a:rPr>
              <a:t>Environmental</a:t>
            </a:r>
          </a:p>
          <a:p>
            <a:pPr algn="ctr"/>
            <a:r>
              <a:rPr lang="en-US" sz="8000" cap="none" spc="0" dirty="0" smtClean="0">
                <a:ln w="10160">
                  <a:solidFill>
                    <a:srgbClr val="94A431"/>
                  </a:solidFill>
                  <a:prstDash val="solid"/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G Second Chances Sketch" panose="02000000000000000000" pitchFamily="2" charset="0"/>
              </a:rPr>
              <a:t>Issues</a:t>
            </a:r>
            <a:endParaRPr lang="en-US" sz="8000" cap="none" spc="0" dirty="0">
              <a:ln w="10160">
                <a:solidFill>
                  <a:srgbClr val="94A431"/>
                </a:solidFill>
                <a:prstDash val="solid"/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KG Second Chances Sketch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9414" y="5099283"/>
            <a:ext cx="6697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Pollution &amp; Unequal Distribution of Water, Deforestation, &amp; Desertification</a:t>
            </a:r>
            <a:endParaRPr lang="en-US" sz="24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96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85" y="0"/>
            <a:ext cx="10092027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21095" y="194643"/>
            <a:ext cx="854984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 smtClean="0">
                <a:ln w="10160">
                  <a:solidFill>
                    <a:srgbClr val="94A431"/>
                  </a:solidFill>
                  <a:prstDash val="solid"/>
                </a:ln>
                <a:solidFill>
                  <a:schemeClr val="bg1"/>
                </a:solidFill>
                <a:effectLst/>
                <a:latin typeface="KG Second Chances Sketch" panose="02000000000000000000" pitchFamily="2" charset="0"/>
              </a:rPr>
              <a:t>Water Pollution</a:t>
            </a:r>
            <a:endParaRPr lang="en-US" sz="8000" cap="none" spc="0" dirty="0" smtClean="0">
              <a:ln w="10160">
                <a:solidFill>
                  <a:srgbClr val="94A431"/>
                </a:solidFill>
                <a:prstDash val="solid"/>
              </a:ln>
              <a:solidFill>
                <a:schemeClr val="bg1"/>
              </a:solidFill>
              <a:effectLst/>
              <a:latin typeface="KG Second Chances Sketch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69456" y="1518082"/>
            <a:ext cx="950460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Many countries in Africa do not have enough clean water, even the ones that have large rivers.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African countries have the problem of increasing pollution from factories and contamination from animals &amp; human waste.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Overpopulation and poor sanitation regulations have made life along Africa’s water sources difficult.</a:t>
            </a:r>
          </a:p>
          <a:p>
            <a:pPr lvl="1">
              <a:defRPr/>
            </a:pPr>
            <a:endParaRPr lang="en-US" sz="1200" dirty="0" smtClean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Clean water is needed for basic health and sanitation.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Lack of clean water to wash with increases the frequency of skin and eye infections.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People </a:t>
            </a:r>
            <a:r>
              <a:rPr lang="en-US" sz="24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who are not able to have access to clean water are at risk for many </a:t>
            </a:r>
            <a:r>
              <a:rPr lang="en-US" sz="24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water-borne diseases that spread by parasites living in standing water.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sz="1400" dirty="0" smtClean="0">
              <a:solidFill>
                <a:schemeClr val="bg1"/>
              </a:solidFill>
            </a:endParaRPr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682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85" y="0"/>
            <a:ext cx="10092027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21100" y="194643"/>
            <a:ext cx="854984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 smtClean="0">
                <a:ln w="10160">
                  <a:solidFill>
                    <a:srgbClr val="94A431"/>
                  </a:solidFill>
                  <a:prstDash val="solid"/>
                </a:ln>
                <a:solidFill>
                  <a:schemeClr val="bg1"/>
                </a:solidFill>
                <a:effectLst/>
                <a:latin typeface="KG Second Chances Sketch" panose="02000000000000000000" pitchFamily="2" charset="0"/>
              </a:rPr>
              <a:t>Water Pollution</a:t>
            </a:r>
            <a:endParaRPr lang="en-US" sz="8000" cap="none" spc="0" dirty="0" smtClean="0">
              <a:ln w="10160">
                <a:solidFill>
                  <a:srgbClr val="94A431"/>
                </a:solidFill>
                <a:prstDash val="solid"/>
              </a:ln>
              <a:solidFill>
                <a:schemeClr val="bg1"/>
              </a:solidFill>
              <a:effectLst/>
              <a:latin typeface="KG Second Chances Sketch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69456" y="1518082"/>
            <a:ext cx="95046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Some countries in Africa have tried to improve their economies by </a:t>
            </a: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building </a:t>
            </a:r>
            <a:r>
              <a:rPr lang="en-US" sz="32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factories. </a:t>
            </a:r>
            <a:endParaRPr lang="en-US" sz="3200" dirty="0" smtClean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Oftentimes, government </a:t>
            </a:r>
            <a:r>
              <a:rPr lang="en-US" sz="32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officials ignore the industrial wastes that are bring flushed into rivers and streams as long as the factories </a:t>
            </a: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are profitable. </a:t>
            </a:r>
            <a:endParaRPr lang="en-US" sz="32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sz="1400" dirty="0" smtClean="0">
              <a:solidFill>
                <a:schemeClr val="bg1"/>
              </a:solidFill>
            </a:endParaRPr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1120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solidFill>
            <a:srgbClr val="94A4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496" y="685800"/>
            <a:ext cx="6501008" cy="5486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974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solidFill>
            <a:srgbClr val="94A4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7"/>
          <a:stretch/>
        </p:blipFill>
        <p:spPr>
          <a:xfrm>
            <a:off x="6382041" y="272066"/>
            <a:ext cx="4865532" cy="60047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427" y="272066"/>
            <a:ext cx="4858041" cy="600468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842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solidFill>
            <a:srgbClr val="94A4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944" y="685800"/>
            <a:ext cx="8070112" cy="5486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822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07" y="763073"/>
            <a:ext cx="9959786" cy="5331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851889" y="2545814"/>
            <a:ext cx="848822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 smtClean="0">
                <a:ln w="10160">
                  <a:solidFill>
                    <a:srgbClr val="94A431"/>
                  </a:solidFill>
                  <a:prstDash val="solid"/>
                </a:ln>
                <a:solidFill>
                  <a:schemeClr val="bg1"/>
                </a:solidFill>
                <a:effectLst/>
                <a:latin typeface="KG Second Chances Sketch" panose="02000000000000000000" pitchFamily="2" charset="0"/>
              </a:rPr>
              <a:t>Desertification</a:t>
            </a:r>
            <a:endParaRPr lang="en-US" sz="8000" cap="none" spc="0" dirty="0" smtClean="0">
              <a:ln w="10160">
                <a:solidFill>
                  <a:srgbClr val="94A431"/>
                </a:solidFill>
                <a:prstDash val="solid"/>
              </a:ln>
              <a:solidFill>
                <a:schemeClr val="bg1"/>
              </a:solidFill>
              <a:effectLst/>
              <a:latin typeface="KG Second Chances Sketc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85" y="0"/>
            <a:ext cx="10092027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51911" y="194643"/>
            <a:ext cx="848822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 smtClean="0">
                <a:ln w="10160">
                  <a:solidFill>
                    <a:srgbClr val="94A431"/>
                  </a:solidFill>
                  <a:prstDash val="solid"/>
                </a:ln>
                <a:solidFill>
                  <a:schemeClr val="bg1"/>
                </a:solidFill>
                <a:effectLst/>
                <a:latin typeface="KG Second Chances Sketch" panose="02000000000000000000" pitchFamily="2" charset="0"/>
              </a:rPr>
              <a:t>Desertification</a:t>
            </a:r>
            <a:endParaRPr lang="en-US" sz="8000" cap="none" spc="0" dirty="0" smtClean="0">
              <a:ln w="10160">
                <a:solidFill>
                  <a:srgbClr val="94A431"/>
                </a:solidFill>
                <a:prstDash val="solid"/>
              </a:ln>
              <a:solidFill>
                <a:schemeClr val="bg1"/>
              </a:solidFill>
              <a:effectLst/>
              <a:latin typeface="KG Second Chances Sketch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69456" y="1518082"/>
            <a:ext cx="9504608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Sahel is one part of Africa that is experiencing severe problems with desertification, the process of the desert expanding into areas that had formerly been farmland. </a:t>
            </a:r>
            <a:endParaRPr lang="en-US" sz="2800" dirty="0" smtClean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As the land is overused, the soil becomes poor and powdery</a:t>
            </a:r>
            <a:r>
              <a:rPr lang="en-US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>
              <a:defRPr/>
            </a:pPr>
            <a:r>
              <a:rPr lang="en-US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winds coming from the Sahara gradually blow the dry topsoil away, leaving a barren and rocky </a:t>
            </a:r>
            <a:r>
              <a:rPr lang="en-US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land</a:t>
            </a:r>
            <a:r>
              <a:rPr lang="en-US" sz="28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that loses </a:t>
            </a:r>
            <a:r>
              <a:rPr lang="en-US" sz="28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its ability to hold water</a:t>
            </a:r>
            <a:r>
              <a:rPr lang="en-US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sz="2000" dirty="0" smtClean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079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solidFill>
            <a:srgbClr val="94A4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0" y="987559"/>
            <a:ext cx="7874000" cy="4445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2803526"/>
            <a:ext cx="3097048" cy="3657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121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85" y="0"/>
            <a:ext cx="10092027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2008" y="194643"/>
            <a:ext cx="1008801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 smtClean="0">
                <a:ln w="10160">
                  <a:solidFill>
                    <a:srgbClr val="94A431"/>
                  </a:solidFill>
                  <a:prstDash val="solid"/>
                </a:ln>
                <a:solidFill>
                  <a:schemeClr val="bg1"/>
                </a:solidFill>
                <a:effectLst/>
                <a:latin typeface="KG Second Chances Sketch" panose="02000000000000000000" pitchFamily="2" charset="0"/>
              </a:rPr>
              <a:t>A Growing Desert</a:t>
            </a:r>
            <a:endParaRPr lang="en-US" sz="8000" cap="none" spc="0" dirty="0" smtClean="0">
              <a:ln w="10160">
                <a:solidFill>
                  <a:srgbClr val="94A431"/>
                </a:solidFill>
                <a:prstDash val="solid"/>
              </a:ln>
              <a:solidFill>
                <a:schemeClr val="bg1"/>
              </a:solidFill>
              <a:effectLst/>
              <a:latin typeface="KG Second Chances Sketch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69456" y="1518082"/>
            <a:ext cx="9504608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 majority </a:t>
            </a:r>
            <a:r>
              <a:rPr lang="en-US" sz="24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of the desertification is the result of the actions of people rather than </a:t>
            </a:r>
            <a:r>
              <a:rPr lang="en-US" sz="24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climate.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Desertification in Africa  is caused by: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Poor farming practices.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People cutting down the trees that help hold the soil in place.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Animals being allowed to graze too heavily in an area and stripping all of the vegetation from the soil.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Draining the surface &amp; underground water for industrial &amp; home use</a:t>
            </a:r>
            <a:r>
              <a:rPr lang="en-US" sz="24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sz="1200" dirty="0" smtClean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</a:t>
            </a:r>
            <a:r>
              <a:rPr lang="en-US" sz="24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survival needs of the people living there are clear, but they are destroying major parts of their environment in the process.</a:t>
            </a:r>
          </a:p>
          <a:p>
            <a:pPr fontAlgn="auto">
              <a:spcAft>
                <a:spcPts val="0"/>
              </a:spcAft>
              <a:defRPr/>
            </a:pPr>
            <a:endParaRPr lang="en-US" sz="1400" dirty="0" smtClean="0"/>
          </a:p>
          <a:p>
            <a:pPr fontAlgn="auto">
              <a:spcAft>
                <a:spcPts val="0"/>
              </a:spcAft>
              <a:defRPr/>
            </a:pPr>
            <a:endParaRPr lang="en-US" sz="1400" dirty="0"/>
          </a:p>
          <a:p>
            <a:endParaRPr lang="en-US" sz="1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026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solidFill>
            <a:srgbClr val="94A4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601" y="421783"/>
            <a:ext cx="8001000" cy="4572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02" y="2026008"/>
            <a:ext cx="5334000" cy="4572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187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013" y="268217"/>
            <a:ext cx="9465972" cy="6321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025558" y="1313631"/>
            <a:ext cx="8140883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cap="none" spc="0" dirty="0" smtClean="0">
                <a:ln w="10160">
                  <a:solidFill>
                    <a:srgbClr val="94A431"/>
                  </a:solidFill>
                  <a:prstDash val="solid"/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G Second Chances Sketch" panose="02000000000000000000" pitchFamily="2" charset="0"/>
              </a:rPr>
              <a:t>Africa’s</a:t>
            </a:r>
          </a:p>
          <a:p>
            <a:pPr algn="ctr"/>
            <a:r>
              <a:rPr lang="en-US" sz="8000" dirty="0" smtClean="0">
                <a:ln w="10160">
                  <a:solidFill>
                    <a:srgbClr val="94A431"/>
                  </a:solidFill>
                  <a:prstDash val="solid"/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G Second Chances Sketch" panose="02000000000000000000" pitchFamily="2" charset="0"/>
              </a:rPr>
              <a:t>Environmental</a:t>
            </a:r>
          </a:p>
          <a:p>
            <a:pPr algn="ctr"/>
            <a:r>
              <a:rPr lang="en-US" sz="8000" cap="none" spc="0" dirty="0" smtClean="0">
                <a:ln w="10160">
                  <a:solidFill>
                    <a:srgbClr val="94A431"/>
                  </a:solidFill>
                  <a:prstDash val="solid"/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G Second Chances Sketch" panose="02000000000000000000" pitchFamily="2" charset="0"/>
              </a:rPr>
              <a:t>Issues</a:t>
            </a:r>
            <a:endParaRPr lang="en-US" sz="8000" cap="none" spc="0" dirty="0">
              <a:ln w="10160">
                <a:solidFill>
                  <a:srgbClr val="94A431"/>
                </a:solidFill>
                <a:prstDash val="solid"/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KG Second Chances Sketch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9414" y="5099283"/>
            <a:ext cx="6697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Pollution &amp; Unequal Distribution of Water, Deforestation, &amp; Desertification</a:t>
            </a:r>
            <a:endParaRPr lang="en-US" sz="24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01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85" y="0"/>
            <a:ext cx="10092027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80788" y="194643"/>
            <a:ext cx="403046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 smtClean="0">
                <a:ln w="10160">
                  <a:solidFill>
                    <a:srgbClr val="94A431"/>
                  </a:solidFill>
                  <a:prstDash val="solid"/>
                </a:ln>
                <a:solidFill>
                  <a:schemeClr val="bg1"/>
                </a:solidFill>
                <a:effectLst/>
                <a:latin typeface="KG Second Chances Sketch" panose="02000000000000000000" pitchFamily="2" charset="0"/>
              </a:rPr>
              <a:t>Effects</a:t>
            </a:r>
            <a:endParaRPr lang="en-US" sz="8000" cap="none" spc="0" dirty="0" smtClean="0">
              <a:ln w="10160">
                <a:solidFill>
                  <a:srgbClr val="94A431"/>
                </a:solidFill>
                <a:prstDash val="solid"/>
              </a:ln>
              <a:solidFill>
                <a:schemeClr val="bg1"/>
              </a:solidFill>
              <a:effectLst/>
              <a:latin typeface="KG Second Chances Sketch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69456" y="1518082"/>
            <a:ext cx="950460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Africans who have lived  for generations by farming and  raising grazing animals are finding they have less and less land available to them.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people who live in these areas often face starvation and poverty.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Many move into urban areas hoping to find </a:t>
            </a:r>
            <a:r>
              <a:rPr lang="en-US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work, </a:t>
            </a:r>
            <a:r>
              <a:rPr lang="en-US" sz="28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but most find only more poverty.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bg1"/>
              </a:solidFill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089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solidFill>
            <a:srgbClr val="94A4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3" y="685800"/>
            <a:ext cx="7837714" cy="5486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718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solidFill>
            <a:srgbClr val="94A4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07"/>
          <a:stretch/>
        </p:blipFill>
        <p:spPr>
          <a:xfrm>
            <a:off x="1789929" y="1143000"/>
            <a:ext cx="8612142" cy="4572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887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85" y="0"/>
            <a:ext cx="10092027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73534" y="194643"/>
            <a:ext cx="504497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 smtClean="0">
                <a:ln w="10160">
                  <a:solidFill>
                    <a:srgbClr val="94A431"/>
                  </a:solidFill>
                  <a:prstDash val="solid"/>
                </a:ln>
                <a:solidFill>
                  <a:schemeClr val="bg1"/>
                </a:solidFill>
                <a:effectLst/>
                <a:latin typeface="KG Second Chances Sketch" panose="02000000000000000000" pitchFamily="2" charset="0"/>
              </a:rPr>
              <a:t>Solution?</a:t>
            </a:r>
            <a:endParaRPr lang="en-US" sz="8000" cap="none" spc="0" dirty="0" smtClean="0">
              <a:ln w="10160">
                <a:solidFill>
                  <a:srgbClr val="94A431"/>
                </a:solidFill>
                <a:prstDash val="solid"/>
              </a:ln>
              <a:solidFill>
                <a:schemeClr val="bg1"/>
              </a:solidFill>
              <a:effectLst/>
              <a:latin typeface="KG Second Chances Sketch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69456" y="1518082"/>
            <a:ext cx="9504608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Some Africans work hard to try to replant trees, to build windbreaks to keep out the sand, and to push the desert back whenever they can.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many parts of Africa, this has become a losing battle, as the desert claims more land each year.</a:t>
            </a:r>
          </a:p>
          <a:p>
            <a:pPr lvl="1">
              <a:defRPr/>
            </a:pPr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recent years, the United Nations and the World Food Bank have come to the aid of those living in parts of the Sahel.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They have worked to find solutions to help the people survive and live a better life.</a:t>
            </a:r>
          </a:p>
          <a:p>
            <a:endParaRPr lang="en-US" sz="1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632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07" y="763073"/>
            <a:ext cx="9959786" cy="5331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213818" y="2545814"/>
            <a:ext cx="776437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 smtClean="0">
                <a:ln w="10160">
                  <a:solidFill>
                    <a:srgbClr val="94A431"/>
                  </a:solidFill>
                  <a:prstDash val="solid"/>
                </a:ln>
                <a:solidFill>
                  <a:schemeClr val="bg1"/>
                </a:solidFill>
                <a:effectLst/>
                <a:latin typeface="KG Second Chances Sketch" panose="02000000000000000000" pitchFamily="2" charset="0"/>
              </a:rPr>
              <a:t>Deforestation</a:t>
            </a:r>
            <a:endParaRPr lang="en-US" sz="8000" cap="none" spc="0" dirty="0" smtClean="0">
              <a:ln w="10160">
                <a:solidFill>
                  <a:srgbClr val="94A431"/>
                </a:solidFill>
                <a:prstDash val="solid"/>
              </a:ln>
              <a:solidFill>
                <a:schemeClr val="bg1"/>
              </a:solidFill>
              <a:effectLst/>
              <a:latin typeface="KG Second Chances Sketc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40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85" y="0"/>
            <a:ext cx="10092027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13838" y="194643"/>
            <a:ext cx="776437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 smtClean="0">
                <a:ln w="10160">
                  <a:solidFill>
                    <a:srgbClr val="94A431"/>
                  </a:solidFill>
                  <a:prstDash val="solid"/>
                </a:ln>
                <a:solidFill>
                  <a:schemeClr val="bg1"/>
                </a:solidFill>
                <a:latin typeface="KG Second Chances Sketch" panose="02000000000000000000" pitchFamily="2" charset="0"/>
              </a:rPr>
              <a:t>Deforestation</a:t>
            </a:r>
            <a:endParaRPr lang="en-US" sz="8000" cap="none" spc="0" dirty="0" smtClean="0">
              <a:ln w="10160">
                <a:solidFill>
                  <a:srgbClr val="94A431"/>
                </a:solidFill>
                <a:prstDash val="solid"/>
              </a:ln>
              <a:solidFill>
                <a:schemeClr val="bg1"/>
              </a:solidFill>
              <a:effectLst/>
              <a:latin typeface="KG Second Chances Sketch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43694" y="1339445"/>
            <a:ext cx="9504608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As Africa’s population increases and nations try to develop economically, deforestation has become a growing concern.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Deforestation is the process of forests being destroyed to make way for human development.</a:t>
            </a:r>
          </a:p>
          <a:p>
            <a:endParaRPr lang="en-US" sz="1200" b="1" dirty="0" smtClean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main cause of deforestation in Africa’s rainforests today is commercial logging.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timber from the rain forest is exported all over the world and helps boost the economy of many African countries.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Unfortunately, the environment is destroyed as a result.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Timber cutting businesses also need roads and heavy equipment to get the cut trees to the cities.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These also destroy more of the rain forests’ natural environment.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4620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solidFill>
            <a:srgbClr val="94A4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92" y="154546"/>
            <a:ext cx="6875188" cy="4572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358" y="2570163"/>
            <a:ext cx="6191250" cy="41243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58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85" y="0"/>
            <a:ext cx="10092027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80788" y="194643"/>
            <a:ext cx="403046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 smtClean="0">
                <a:ln w="10160">
                  <a:solidFill>
                    <a:srgbClr val="94A431"/>
                  </a:solidFill>
                  <a:prstDash val="solid"/>
                </a:ln>
                <a:solidFill>
                  <a:schemeClr val="bg1"/>
                </a:solidFill>
                <a:effectLst/>
                <a:latin typeface="KG Second Chances Sketch" panose="02000000000000000000" pitchFamily="2" charset="0"/>
              </a:rPr>
              <a:t>Effects</a:t>
            </a:r>
            <a:endParaRPr lang="en-US" sz="8000" cap="none" spc="0" dirty="0" smtClean="0">
              <a:ln w="10160">
                <a:solidFill>
                  <a:srgbClr val="94A431"/>
                </a:solidFill>
                <a:prstDash val="solid"/>
              </a:ln>
              <a:solidFill>
                <a:schemeClr val="bg1"/>
              </a:solidFill>
              <a:effectLst/>
              <a:latin typeface="KG Second Chances Sketch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69456" y="1518082"/>
            <a:ext cx="9504608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As </a:t>
            </a:r>
            <a:r>
              <a:rPr lang="en-US" sz="24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number of trees shrinks, so does the amount of oxygen </a:t>
            </a:r>
            <a:r>
              <a:rPr lang="en-US" sz="24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produced.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Meanwhile</a:t>
            </a:r>
            <a:r>
              <a:rPr lang="en-US" sz="24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, the amount of </a:t>
            </a:r>
            <a:r>
              <a:rPr lang="en-US" sz="24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harmful carbon </a:t>
            </a:r>
            <a:r>
              <a:rPr lang="en-US" sz="24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dioxide in the air </a:t>
            </a:r>
            <a:r>
              <a:rPr lang="en-US" sz="24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increases.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Less </a:t>
            </a:r>
            <a:r>
              <a:rPr lang="en-US" sz="24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rainforests could also mean fewer </a:t>
            </a:r>
            <a:r>
              <a:rPr lang="en-US" sz="24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medicines.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About </a:t>
            </a:r>
            <a:r>
              <a:rPr lang="en-US" sz="24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one-fourth of all medicines people use come from rainforest plants</a:t>
            </a:r>
            <a:r>
              <a:rPr lang="en-US" sz="24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Deforestation also leads to extinction of species of both plants and animals.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Destruction of forests also contributes to soil erosion and desertification.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5460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solidFill>
            <a:srgbClr val="94A4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83" y="0"/>
            <a:ext cx="10293433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261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85" y="0"/>
            <a:ext cx="10092027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80788" y="194643"/>
            <a:ext cx="403046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 smtClean="0">
                <a:ln w="10160">
                  <a:solidFill>
                    <a:srgbClr val="94A431"/>
                  </a:solidFill>
                  <a:prstDash val="solid"/>
                </a:ln>
                <a:solidFill>
                  <a:schemeClr val="bg1"/>
                </a:solidFill>
                <a:effectLst/>
                <a:latin typeface="KG Second Chances Sketch" panose="02000000000000000000" pitchFamily="2" charset="0"/>
              </a:rPr>
              <a:t>Effects</a:t>
            </a:r>
            <a:endParaRPr lang="en-US" sz="8000" cap="none" spc="0" dirty="0" smtClean="0">
              <a:ln w="10160">
                <a:solidFill>
                  <a:srgbClr val="94A431"/>
                </a:solidFill>
                <a:prstDash val="solid"/>
              </a:ln>
              <a:solidFill>
                <a:schemeClr val="bg1"/>
              </a:solidFill>
              <a:effectLst/>
              <a:latin typeface="KG Second Chances Sketch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69456" y="1518082"/>
            <a:ext cx="950460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Many of the rainforests that once ran from Guinea to Cameroon are already gone</a:t>
            </a:r>
            <a:r>
              <a:rPr lang="en-US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Nigeria is losing its rainforests at the fastest rate.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United Nations estimates that Nigeria has now lost about 55 percent of its original forests to logging, clearing land for farming, and cutting trees to use as fuel.</a:t>
            </a:r>
          </a:p>
          <a:p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29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732" y="934208"/>
            <a:ext cx="7598535" cy="4989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885297" y="2519519"/>
            <a:ext cx="4421403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dirty="0" smtClean="0">
                <a:ln w="10160">
                  <a:solidFill>
                    <a:srgbClr val="94A431"/>
                  </a:solidFill>
                  <a:prstDash val="solid"/>
                </a:ln>
                <a:solidFill>
                  <a:schemeClr val="bg1"/>
                </a:solidFill>
                <a:effectLst/>
                <a:latin typeface="KG Second Chances Sketch" panose="02000000000000000000" pitchFamily="2" charset="0"/>
              </a:rPr>
              <a:t>Water</a:t>
            </a:r>
            <a:endParaRPr lang="en-US" sz="9600" cap="none" spc="0" dirty="0" smtClean="0">
              <a:ln w="10160">
                <a:solidFill>
                  <a:srgbClr val="94A431"/>
                </a:solidFill>
                <a:prstDash val="solid"/>
              </a:ln>
              <a:solidFill>
                <a:schemeClr val="bg1"/>
              </a:solidFill>
              <a:effectLst/>
              <a:latin typeface="KG Second Chances Sketch" panose="02000000000000000000" pitchFamily="2" charset="0"/>
            </a:endParaRPr>
          </a:p>
          <a:p>
            <a:pPr algn="ctr"/>
            <a:endParaRPr lang="en-US" sz="8000" cap="none" spc="0" dirty="0">
              <a:ln w="10160">
                <a:solidFill>
                  <a:schemeClr val="bg1"/>
                </a:solidFill>
                <a:prstDash val="solid"/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KG Second Chances Sketc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48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85" y="0"/>
            <a:ext cx="10092027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02647" y="194643"/>
            <a:ext cx="858671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 smtClean="0">
                <a:ln w="10160">
                  <a:solidFill>
                    <a:srgbClr val="94A431"/>
                  </a:solidFill>
                  <a:prstDash val="solid"/>
                </a:ln>
                <a:solidFill>
                  <a:schemeClr val="bg1"/>
                </a:solidFill>
                <a:effectLst/>
                <a:latin typeface="KG Second Chances Sketch" panose="02000000000000000000" pitchFamily="2" charset="0"/>
              </a:rPr>
              <a:t>Africa &amp; Water</a:t>
            </a:r>
            <a:endParaRPr lang="en-US" sz="8000" cap="none" spc="0" dirty="0" smtClean="0">
              <a:ln w="10160">
                <a:solidFill>
                  <a:srgbClr val="94A431"/>
                </a:solidFill>
                <a:prstDash val="solid"/>
              </a:ln>
              <a:solidFill>
                <a:schemeClr val="bg1"/>
              </a:solidFill>
              <a:effectLst/>
              <a:latin typeface="KG Second Chances Sketch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69456" y="1518082"/>
            <a:ext cx="950460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Water has always been vital to Africa.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oceans, rivers, &amp; seas that surround and run through Africa have allowed Africans to engage in trade and to have access to the outside world.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interactions around these bodies of water have enabled certain cities to become thriving centers of commerce.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44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solidFill>
            <a:srgbClr val="94A4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224" y="685800"/>
            <a:ext cx="8397551" cy="5486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703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85" y="0"/>
            <a:ext cx="10092027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70142" y="194643"/>
            <a:ext cx="985173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dirty="0" smtClean="0">
                <a:ln w="10160">
                  <a:solidFill>
                    <a:srgbClr val="94A431"/>
                  </a:solidFill>
                  <a:prstDash val="solid"/>
                </a:ln>
                <a:solidFill>
                  <a:schemeClr val="bg1"/>
                </a:solidFill>
                <a:effectLst/>
                <a:latin typeface="KG Second Chances Sketch" panose="02000000000000000000" pitchFamily="2" charset="0"/>
              </a:rPr>
              <a:t>Limited Water Supply</a:t>
            </a:r>
            <a:endParaRPr lang="en-US" sz="6600" cap="none" spc="0" dirty="0" smtClean="0">
              <a:ln w="10160">
                <a:solidFill>
                  <a:srgbClr val="94A431"/>
                </a:solidFill>
                <a:prstDash val="solid"/>
              </a:ln>
              <a:solidFill>
                <a:schemeClr val="bg1"/>
              </a:solidFill>
              <a:effectLst/>
              <a:latin typeface="KG Second Chances Sketch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69456" y="1196108"/>
            <a:ext cx="9504608" cy="626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Countries with large river systems have enough water for farming and for people in villages, towns, and cities.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Unfortunately, the majority of Africa has trouble getting enough water for people to survive.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Most African countries have very little clean water for drinking and washing.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Droughts (periods of very little rainfall) have hurt many parts of Africa.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People who live in areas affected by drought often face starvation and poverty.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tension between the needs of a growing population and the limited supply of water is a serious issue for most of Africa.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446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solidFill>
            <a:srgbClr val="94A4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5" b="4492"/>
          <a:stretch/>
        </p:blipFill>
        <p:spPr>
          <a:xfrm>
            <a:off x="2955552" y="228600"/>
            <a:ext cx="6280895" cy="6400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271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solidFill>
            <a:srgbClr val="94A4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723900"/>
            <a:ext cx="8128000" cy="5410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206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solidFill>
            <a:srgbClr val="94A4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00" y="254000"/>
            <a:ext cx="6191250" cy="41243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850" y="2326799"/>
            <a:ext cx="5161027" cy="42062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884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5196</TotalTime>
  <Words>903</Words>
  <Application>Microsoft Office PowerPoint</Application>
  <PresentationFormat>Widescreen</PresentationFormat>
  <Paragraphs>102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KBScaredStraight</vt:lpstr>
      <vt:lpstr>KG Second Chances Sketch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Stephanie Hosch</cp:lastModifiedBy>
  <cp:revision>35</cp:revision>
  <dcterms:created xsi:type="dcterms:W3CDTF">2013-10-22T13:58:01Z</dcterms:created>
  <dcterms:modified xsi:type="dcterms:W3CDTF">2016-08-26T13:35:24Z</dcterms:modified>
</cp:coreProperties>
</file>