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3" r:id="rId2"/>
    <p:sldId id="326" r:id="rId3"/>
    <p:sldId id="366" r:id="rId4"/>
    <p:sldId id="512" r:id="rId5"/>
    <p:sldId id="513" r:id="rId6"/>
    <p:sldId id="514" r:id="rId7"/>
    <p:sldId id="469" r:id="rId8"/>
    <p:sldId id="293" r:id="rId9"/>
    <p:sldId id="462" r:id="rId10"/>
    <p:sldId id="519" r:id="rId11"/>
    <p:sldId id="463" r:id="rId12"/>
    <p:sldId id="467" r:id="rId13"/>
    <p:sldId id="518" r:id="rId14"/>
    <p:sldId id="464" r:id="rId15"/>
    <p:sldId id="520" r:id="rId16"/>
    <p:sldId id="465" r:id="rId17"/>
    <p:sldId id="470" r:id="rId18"/>
    <p:sldId id="466" r:id="rId19"/>
    <p:sldId id="521" r:id="rId20"/>
    <p:sldId id="495" r:id="rId21"/>
    <p:sldId id="522" r:id="rId22"/>
    <p:sldId id="472" r:id="rId23"/>
    <p:sldId id="475" r:id="rId24"/>
    <p:sldId id="523" r:id="rId25"/>
    <p:sldId id="473" r:id="rId26"/>
    <p:sldId id="498" r:id="rId27"/>
    <p:sldId id="524" r:id="rId28"/>
    <p:sldId id="506" r:id="rId29"/>
    <p:sldId id="526" r:id="rId30"/>
    <p:sldId id="500" r:id="rId31"/>
    <p:sldId id="501" r:id="rId32"/>
    <p:sldId id="525" r:id="rId33"/>
    <p:sldId id="478" r:id="rId34"/>
    <p:sldId id="502" r:id="rId35"/>
    <p:sldId id="515" r:id="rId36"/>
    <p:sldId id="507" r:id="rId37"/>
    <p:sldId id="516" r:id="rId38"/>
    <p:sldId id="504" r:id="rId39"/>
    <p:sldId id="505" r:id="rId40"/>
    <p:sldId id="517" r:id="rId41"/>
    <p:sldId id="325" r:id="rId42"/>
    <p:sldId id="367" r:id="rId43"/>
    <p:sldId id="482" r:id="rId44"/>
    <p:sldId id="483" r:id="rId45"/>
    <p:sldId id="490" r:id="rId46"/>
    <p:sldId id="491" r:id="rId47"/>
    <p:sldId id="384" r:id="rId48"/>
    <p:sldId id="492" r:id="rId49"/>
    <p:sldId id="425" r:id="rId50"/>
    <p:sldId id="510" r:id="rId51"/>
    <p:sldId id="531" r:id="rId52"/>
    <p:sldId id="53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D24"/>
    <a:srgbClr val="F28662"/>
    <a:srgbClr val="60C8CC"/>
    <a:srgbClr val="FFFFFF"/>
    <a:srgbClr val="FF0000"/>
    <a:srgbClr val="1F2A5C"/>
    <a:srgbClr val="1E2A5C"/>
    <a:srgbClr val="FF5E5E"/>
    <a:srgbClr val="FF5555"/>
    <a:srgbClr val="86A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www.teacherspayteachers.com/Store/Kimberly-Geswein-Fonts" TargetMode="Externa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581702"/>
          </a:xfrm>
          <a:prstGeom prst="rect">
            <a:avLst/>
          </a:prstGeom>
          <a:solidFill>
            <a:srgbClr val="60C8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81536" y="91283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ECONOMIC</a:t>
            </a:r>
          </a:p>
          <a:p>
            <a:pPr algn="ctr"/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SYSTEMS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39" y="336363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Payphone" panose="02000000000000000000" pitchFamily="2" charset="0"/>
              </a:rPr>
              <a:t>Presentation, Graphic Organizers, &amp; Activities</a:t>
            </a:r>
            <a:endParaRPr lang="en-US" sz="2800" dirty="0">
              <a:latin typeface="KG Payph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880" y="207130"/>
            <a:ext cx="825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Eyes Wide Open" panose="02000506000000020004" pitchFamily="2" charset="0"/>
              </a:rPr>
              <a:t>Southwest Asia’s</a:t>
            </a:r>
            <a:endParaRPr lang="en-US" sz="5400" dirty="0">
              <a:latin typeface="KG Eyes Wide Open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8090" y="88491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ECONOMIC</a:t>
            </a:r>
          </a:p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SYSTEMS</a:t>
            </a:r>
            <a:endParaRPr lang="en-US" sz="8800" dirty="0">
              <a:ln w="381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 Solid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9" y="3968222"/>
            <a:ext cx="2795961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371" y="5199180"/>
            <a:ext cx="2064591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7" y="5244900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097" y="4020660"/>
            <a:ext cx="244436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166" y="5199180"/>
            <a:ext cx="2076689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58505" y="4326653"/>
            <a:ext cx="244078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8541" y="4924860"/>
            <a:ext cx="122633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6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Afghan Village Traditional Economy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" y="1198624"/>
            <a:ext cx="7567083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918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 is very harsh to live under; because of this, there are no PURE command countries in the world 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625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North Korea’s Command Economy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70049"/>
            <a:ext cx="7620000" cy="5086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6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70254" y="61142"/>
            <a:ext cx="420352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94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2016 Index of Economic Freedom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4887" r="828" b="10950"/>
          <a:stretch/>
        </p:blipFill>
        <p:spPr>
          <a:xfrm>
            <a:off x="127746" y="927847"/>
            <a:ext cx="8888506" cy="53788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0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0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0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67191" y="61142"/>
            <a:ext cx="480965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940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9279" y="2509517"/>
            <a:ext cx="5125442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11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</a:t>
            </a:r>
            <a:r>
              <a:rPr lang="en-US" sz="3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ixed </a:t>
            </a:r>
            <a:r>
              <a:rPr lang="en-US" sz="3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plays a role in Israel’s economy, the government also has a hand in the country’s economic planning.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example, the government has been very involved in Israel’s agricultural industry to make sure that Israelis are fed.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703929" y="-98889"/>
            <a:ext cx="380296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201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06823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834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SS7E5 The student will analyze different economic systems. 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a. Compare how traditional, command, and market economies answer the economic questions of (1) what to produce, (2) how to produce, and (3) for whom to produce. 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b. Explain how most countries have a mixed economy located on a continuum between pure market and pure command. 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c. Compare and contrast the economic systems in Israel, Saudi Arabia, and Turkey.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the most diversified economy in Southwest Asia.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important industries include: mining, cutting and polishing diamonds, agriculture,  &amp; manufacturing tech equipment.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a high percentage of Israelis work in the service industry, as Israel is a popular tourist destination.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703929" y="-98889"/>
            <a:ext cx="380296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50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69937"/>
            <a:ext cx="488902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5" y="3067353"/>
            <a:ext cx="564418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5311" y="169937"/>
            <a:ext cx="379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Israel’s Tourist Destinations:</a:t>
            </a:r>
          </a:p>
          <a:p>
            <a:pPr algn="ctr"/>
            <a:endParaRPr lang="en-US" sz="3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Tel Aviv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0246" y="5374783"/>
            <a:ext cx="379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Jerusalem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70544" y="61142"/>
            <a:ext cx="380296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842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05" y="1484609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been involved in much conflict with its neighbors.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 up its national security and maintaining its armed forces has put a strain on Israel’s economy.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financial burden has been large volumes of immigrants, even though they have brought valuable skills to the country.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93380" y="61142"/>
            <a:ext cx="67572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Challenges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865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48" y="154640"/>
            <a:ext cx="6096000" cy="3429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2" y="3076015"/>
            <a:ext cx="5496092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4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0250" y="1624660"/>
            <a:ext cx="6223499" cy="360868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</a:t>
            </a:r>
          </a:p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ARABIA</a:t>
            </a:r>
            <a:endParaRPr lang="en-US" sz="11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58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1932, when Saudi Arabia became a nation, its economy was mostly traditional and consisted of trading camels, goats, &amp; textiles.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oil was discovered, the Saudi royal family transformed the economy into  mostly command and profited greatly from oil wealth.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80022" y="-98889"/>
            <a:ext cx="285078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Past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7369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" y="1129832"/>
            <a:ext cx="7536941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91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government still controls most of the oil industry, but it has begun to diversify the Saudi economy in other areas.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begun to encourage private enterprise in areas like power generation and natural gas exploration..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a large part of revenue now coming from private businesses, Saudi Arabia now has a 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economy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0876" y="-98889"/>
            <a:ext cx="504907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Present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2492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4601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72040" y="174206"/>
            <a:ext cx="379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Saudi Oil Production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71124" y="3176556"/>
            <a:ext cx="645093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047028" y="-692966"/>
            <a:ext cx="6642848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5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way a country answers these questions determines what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have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Traditional, Command, Market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beliefs of the past.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make what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the same things 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exchange of goods is done through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u="sng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= trading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25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examples: villages in Africa &amp; South America, the Inuit in Canada,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250" dirty="0" smtClean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owns most of the property, </a:t>
            </a: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determines the wages 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 has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and more countries are abandoning it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are close: Cuba,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these countries have the same type of government: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is in control of everything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truly free market economy, the government would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all.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be no laws to make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*Food!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be no laws to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this, there are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but some countries are closer than others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the oil industry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the oil industry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restrictions on the oil industry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17712" y="61142"/>
            <a:ext cx="810863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53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05" y="1484609"/>
            <a:ext cx="8050235" cy="636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Income from oil accounts for 75% of the country’s budget; however, oil supplies don’t last forever.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Arabia’s unemployment rate is high.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One-third of Saudi Arabia’s jobs are filled by people from other countries because the country has a shortage of skilled native labor.</a:t>
            </a: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93380" y="61142"/>
            <a:ext cx="67572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Challenges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386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1225924"/>
            <a:ext cx="8210938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2443" y="2117102"/>
            <a:ext cx="6798143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13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91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Turkey became a country in 1923, its ruler Mustafa Kemal set up a command economy.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Kemal believed the government should control &amp; build the economy, so he invested in the country’s infrastructure: dams, electricity, ports, railroads, and roads.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also developed important steel and weapon industries. 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80022" y="-98889"/>
            <a:ext cx="285078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27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27" y="1094601"/>
            <a:ext cx="437914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Mustafa Kemal Ataturk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58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Reforms in Turkey since the 1980s have moved it to a 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economy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state still has a major role in industry, communication, banking, and transportation.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growing in agriculture, textiles, and manufacturing.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0876" y="-98889"/>
            <a:ext cx="504907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Present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620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03849"/>
            <a:ext cx="7368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Private enterprise is growing in the agricultural industry.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81067"/>
            <a:ext cx="82296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6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750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 on industry, banking, transportation, &amp; communications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 on industry, banking, transportation, &amp; communications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 on industry, banking, transportation, &amp; communications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900" dirty="0"/>
          </a:p>
        </p:txBody>
      </p:sp>
      <p:sp>
        <p:nvSpPr>
          <p:cNvPr id="6" name="Rectangle 5"/>
          <p:cNvSpPr/>
          <p:nvPr/>
        </p:nvSpPr>
        <p:spPr>
          <a:xfrm>
            <a:off x="2253378" y="61142"/>
            <a:ext cx="4637296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591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05" y="1484609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lies partly in Europe and partly in Asia.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most of Turkey’s trade is with Western Europe, so it has been trying for years to join the European Union.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Turkey is considered a developing nation and remains poor when compared to most European countries.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93380" y="61142"/>
            <a:ext cx="67572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Challenges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789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2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059560" y="-506839"/>
            <a:ext cx="6642848" cy="808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so we keep it simple and call them: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another.</a:t>
            </a: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4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plays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role in Israel’s economy, the government also has a hand in the country’s economic planning.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example, the government has been very involved in Israel’s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make sure that Israelis are fed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Southwest Asia.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important industries include: mining, cutting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 &amp; manufacturing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 high percentage of Israelis work in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Israel is a popular tourist destination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some regulations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been involved in much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up its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maintaining its armed forces has put a strain on Israel’s economy.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financial burden has been large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they have brought valuable skills to the country.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047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7853"/>
          <a:stretch/>
        </p:blipFill>
        <p:spPr>
          <a:xfrm>
            <a:off x="1689487" y="860610"/>
            <a:ext cx="5765026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259106" y="2998694"/>
            <a:ext cx="968188" cy="793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chart below for each student.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should complete the 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charts after </a:t>
            </a: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discussing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Check answers as a class when finished. 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062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39" y="62932"/>
            <a:ext cx="88839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 smtClean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Southwest Asia’s Economic Systems</a:t>
            </a:r>
            <a:endParaRPr lang="en-US" sz="2400" dirty="0">
              <a:ln w="10160">
                <a:noFill/>
                <a:prstDash val="solid"/>
              </a:ln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42" y="501514"/>
            <a:ext cx="900495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</a:t>
            </a:r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47971"/>
              </p:ext>
            </p:extLst>
          </p:nvPr>
        </p:nvGraphicFramePr>
        <p:xfrm>
          <a:off x="139039" y="791464"/>
          <a:ext cx="8883948" cy="5835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658"/>
                <a:gridCol w="1480658"/>
                <a:gridCol w="1480658"/>
                <a:gridCol w="1480658"/>
                <a:gridCol w="1480658"/>
                <a:gridCol w="1480658"/>
              </a:tblGrid>
              <a:tr h="694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Economic</a:t>
                      </a:r>
                      <a:r>
                        <a:rPr lang="en-US" b="1" baseline="0" dirty="0" smtClean="0">
                          <a:latin typeface="KG First Time In Forever" panose="02000506000000020003" pitchFamily="2" charset="0"/>
                        </a:rPr>
                        <a:t> System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What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How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For Whom</a:t>
                      </a:r>
                      <a:r>
                        <a:rPr lang="en-US" b="1" baseline="0" dirty="0" smtClean="0">
                          <a:latin typeface="KG First Time In Forever" panose="02000506000000020003" pitchFamily="2" charset="0"/>
                        </a:rPr>
                        <a:t>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Economic Struggles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17515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Israel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Saudi Arabia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Turkey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44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Economies Report Card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Project the following slide onto the board and print off the Report Card handout for each student.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“grade” each country’s economy.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In the “comments” section, they will write why they chose that particular grade and also ways the country can improve in the future.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771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341"/>
            <a:ext cx="914399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SW Asian Economies Report </a:t>
            </a:r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6336" y="6714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Directions: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Give each of the country’s that we have studied a report card grade based on their economies. In the comment section, write why you chose the grade/effort and what things the country can do to improve.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336" y="663586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92260"/>
              </p:ext>
            </p:extLst>
          </p:nvPr>
        </p:nvGraphicFramePr>
        <p:xfrm>
          <a:off x="105053" y="1133124"/>
          <a:ext cx="8933892" cy="5502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3473"/>
                <a:gridCol w="1028343"/>
                <a:gridCol w="1009934"/>
                <a:gridCol w="4662142"/>
              </a:tblGrid>
              <a:tr h="7012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Country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Grade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Effort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Comments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</a:tr>
              <a:tr h="1600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0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0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82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Award Goes To…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Award handout for each student.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choose one of the countries from the lesson and design an award that the country’s economic will receive.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Next, they will write an acceptance speech from the perspective of the country’s leader where s/he explains why the country deserves the award.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72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6048" t="4047" r="3918" b="4104"/>
          <a:stretch/>
        </p:blipFill>
        <p:spPr>
          <a:xfrm>
            <a:off x="0" y="941294"/>
            <a:ext cx="5123329" cy="59167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026" y="577081"/>
            <a:ext cx="888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Directions: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Choose one of 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countries from this lesson and create an award (design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trophy) for that country’s economy.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Next, write a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speech from the country’s leader’s perspective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about why 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economy is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being honored with 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award.</a:t>
            </a:r>
            <a:endParaRPr lang="en-US" sz="1200" dirty="0">
              <a:latin typeface="KG First Time In Forev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273" y="0"/>
            <a:ext cx="477509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The Award Goes To…</a:t>
            </a:r>
          </a:p>
        </p:txBody>
      </p:sp>
      <p:sp>
        <p:nvSpPr>
          <p:cNvPr id="3" name="Vertical Scroll 2"/>
          <p:cNvSpPr/>
          <p:nvPr/>
        </p:nvSpPr>
        <p:spPr>
          <a:xfrm flipH="1">
            <a:off x="4262718" y="1548592"/>
            <a:ext cx="4781888" cy="5049740"/>
          </a:xfrm>
          <a:prstGeom prst="vertic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6333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93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Comprehension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Print off the Comprehension Check for each student.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lesson, have the students answer the questions. *This could also be used as a quiz</a:t>
            </a:r>
            <a:r>
              <a:rPr lang="en-US" sz="3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543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21129" y="2963488"/>
            <a:ext cx="4581574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</a:t>
            </a:r>
          </a:p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82015" y="-649040"/>
            <a:ext cx="631891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KG First Time In Forever" panose="02000506000000020003" pitchFamily="2" charset="0"/>
              </a:rPr>
              <a:t>What are the three economic questions that every country must answer?</a:t>
            </a:r>
          </a:p>
          <a:p>
            <a:pPr marL="342900" indent="-342900">
              <a:buAutoNum type="arabicPeriod"/>
            </a:pPr>
            <a:endParaRPr lang="en-US" sz="1400" dirty="0">
              <a:latin typeface="KG First Time In Forever" panose="02000506000000020003" pitchFamily="2" charset="0"/>
            </a:endParaRPr>
          </a:p>
          <a:p>
            <a:pPr marL="342900" indent="-342900">
              <a:buAutoNum type="arabicPeriod"/>
            </a:pPr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2. How do members of a traditional economy trade goods?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3. How does a command economic system answer the three economic questions?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4. Give an example of a pure market economy:</a:t>
            </a: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5. What type of economic system do most democratic countries have?</a:t>
            </a: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6. Which country has the most diversified economy in the Middle East?</a:t>
            </a: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7. What have been challenges to Israel’s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8. Since Saudi Arabia became a nation in 1932, it has had 3 economic systems. What are they? 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9. How has Saudi Arabia set up private enterprise over the last 30 years?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10. What economic challenges is Saudi Arabia facing?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11. </a:t>
            </a:r>
            <a:r>
              <a:rPr lang="en-US" sz="1400" dirty="0">
                <a:latin typeface="KG First Time In Forever" panose="02000506000000020003" pitchFamily="2" charset="0"/>
              </a:rPr>
              <a:t>What type of economic system is found in the Turkey</a:t>
            </a:r>
            <a:r>
              <a:rPr lang="en-US" sz="1400" dirty="0" smtClean="0">
                <a:latin typeface="KG First Time In Forever" panose="02000506000000020003" pitchFamily="2" charset="0"/>
              </a:rPr>
              <a:t>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12. How has Turkey moved from a command economy to a mixed economy since the 1980s?</a:t>
            </a:r>
          </a:p>
          <a:p>
            <a:endParaRPr lang="en-US" sz="1600" dirty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600" dirty="0">
              <a:latin typeface="KG First Time In Forever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69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88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TICKET OUT THE DOOR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out the exit slip page for each student (two-per-page).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students write down the single most important thing that they can remember from the lesson.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After class, read over the slips and address 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key ideas/misconceptions.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is a helpful slip to use to see what needs to be taught again.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308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03972" y="-709893"/>
            <a:ext cx="6642848" cy="825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1932, when Saudi Arabia became a nation, its economy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consisted of trading camels, goats, &amp; textiles.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Saudi royal family transformed the economy into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profited greatly from oil wealth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government still controls most of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but it has begun to diversify the Saudi economy in other areas.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begun to encourage private enterprise in areas like power generation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part of revenue now coming from private businesses, Saudi Arabia now has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many restrictions on the oil 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oil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Income from oil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country’s budget; however, oil supplies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Arabia’s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One-third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Saudi Arabia’s jobs are filled by people from other countries because the country has a shortage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4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09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286" y="344237"/>
            <a:ext cx="3985707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Note to Self</a:t>
            </a:r>
            <a:endParaRPr lang="en-US" sz="4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8" y="1171271"/>
            <a:ext cx="44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is the most important thing that you remember from today’s lesson?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-46336" y="663586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8855" y="6635862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29">
            <a:off x="-108070" y="2026383"/>
            <a:ext cx="4824247" cy="4663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29">
            <a:off x="4489504" y="1947447"/>
            <a:ext cx="4824247" cy="46634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1999" y="-1146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7580" y="342471"/>
            <a:ext cx="3985707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Note to Self</a:t>
            </a:r>
            <a:endParaRPr lang="en-US" sz="4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142" y="1169505"/>
            <a:ext cx="44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is the most important thing that you remember from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31083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224" y="261588"/>
            <a:ext cx="8027893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766482" y="570010"/>
            <a:ext cx="7611036" cy="5894705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 so much for downloading this file. I sincerely hope you find it helpful and that your students learn a lot from it! I look forward to reading your feedback in my store.</a:t>
            </a:r>
          </a:p>
          <a:p>
            <a:pPr eaLnBrk="1" hangingPunct="1">
              <a:defRPr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teach social studies topics in creative, engaging, and hands-on ways.</a:t>
            </a:r>
          </a:p>
          <a:p>
            <a:pPr eaLnBrk="1" hangingPunct="1">
              <a:defRPr/>
            </a:pPr>
            <a:endParaRPr lang="en-US" sz="1165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456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748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wishes,</a:t>
            </a:r>
          </a:p>
          <a:p>
            <a:pPr eaLnBrk="1" hangingPunct="1">
              <a:defRPr/>
            </a:pPr>
            <a:r>
              <a:rPr lang="en-US" sz="2912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921" y="294573"/>
            <a:ext cx="4012147" cy="881406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</a:p>
        </p:txBody>
      </p:sp>
      <p:pic>
        <p:nvPicPr>
          <p:cNvPr id="18438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0" y="5272746"/>
            <a:ext cx="1188720" cy="11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22" y="3271850"/>
            <a:ext cx="2443163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9" y="3271850"/>
            <a:ext cx="242654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28" y="3271850"/>
            <a:ext cx="239499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6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551329" y="294155"/>
            <a:ext cx="8108577" cy="6048016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Brain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Wrinkles. Your download includes a limited use license from Brain Wrinkles. The purchaser may use the resource for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Copyright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 Brain Wrinkles. All rights reserved. Permission is granted to copy pages specifically designed for student or teacher use by the </a:t>
            </a:r>
            <a:r>
              <a:rPr lang="en-US" sz="1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(DMCA).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pPr eaLnBrk="1" hangingPunct="1">
              <a:defRPr/>
            </a:pPr>
            <a:r>
              <a:rPr lang="en-US" sz="2621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160" y="294573"/>
            <a:ext cx="4255675" cy="789843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4805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</a:p>
        </p:txBody>
      </p:sp>
      <p:pic>
        <p:nvPicPr>
          <p:cNvPr id="19462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15" y="5475160"/>
            <a:ext cx="815228" cy="7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84744" y="5348679"/>
            <a:ext cx="2975162" cy="361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74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</a:p>
        </p:txBody>
      </p:sp>
      <p:pic>
        <p:nvPicPr>
          <p:cNvPr id="19464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8" y="5852619"/>
            <a:ext cx="500063" cy="4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684" y="5874370"/>
            <a:ext cx="518247" cy="514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4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4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81526" y="-1061045"/>
            <a:ext cx="6642848" cy="90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Past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Turkey became a country in 1923, its ruler Mustafa Kemal set up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Kemal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believed the government should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economy, so he invested in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dams, electricity, ports, railroads, and roads.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also developed important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Reforms in Turkey since the 1980s have moved it to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 still has a major role in industry,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banking, and transportation.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enterprise is growing in agriculture, textiles,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some regulations on industry, banking, transportation, &amp; 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industry, banking, transportation, &amp; 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 on industry, banking,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lies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partly in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of Turkey’s trade is with Western Europe, so it has been trying for years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Turkey is considered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remains poor when compared to most European countries.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4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606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79702" y="1614963"/>
            <a:ext cx="6079549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</a:t>
            </a:r>
          </a:p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Systems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116" y="4848675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Israel, Saudi Arabia,</a:t>
            </a:r>
          </a:p>
          <a:p>
            <a:pPr algn="ctr"/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Turkey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969" y="386071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G Eyes Wide Open" panose="02000506000000020004" pitchFamily="2" charset="0"/>
              </a:rPr>
              <a:t>Southwest Asia’s</a:t>
            </a:r>
            <a:endParaRPr lang="en-US" sz="6000" dirty="0">
              <a:latin typeface="KG Eyes Wide Ope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economic system it will have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b="1" dirty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65213" y="61142"/>
            <a:ext cx="68135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7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examples: villages in Africa &amp; 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Asia,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Inuit in Canada, Aborigines in Australia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24385" y="61142"/>
            <a:ext cx="609525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2508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38030</TotalTime>
  <Words>3105</Words>
  <Application>Microsoft Office PowerPoint</Application>
  <PresentationFormat>On-screen Show (4:3)</PresentationFormat>
  <Paragraphs>512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Calibri</vt:lpstr>
      <vt:lpstr>Calibri Light</vt:lpstr>
      <vt:lpstr>DK Sleepy Time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212</cp:revision>
  <dcterms:created xsi:type="dcterms:W3CDTF">2014-12-29T15:18:45Z</dcterms:created>
  <dcterms:modified xsi:type="dcterms:W3CDTF">2017-01-27T19:12:36Z</dcterms:modified>
</cp:coreProperties>
</file>