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9/16/2016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9/16/2016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Sugar" TargetMode="External"/><Relationship Id="rId2" Type="http://schemas.openxmlformats.org/officeDocument/2006/relationships/hyperlink" Target="http://en.wikipedia.org/wiki/Cotton" TargetMode="External"/><Relationship Id="rId1" Type="http://schemas.openxmlformats.org/officeDocument/2006/relationships/slideLayout" Target="../slideLayouts/slideLayout7.xml"/><Relationship Id="rId5" Type="http://schemas.openxmlformats.org/officeDocument/2006/relationships/hyperlink" Target="http://en.wikipedia.org/wiki/Molasses" TargetMode="External"/><Relationship Id="rId4" Type="http://schemas.openxmlformats.org/officeDocument/2006/relationships/hyperlink" Target="http://en.wikipedia.org/wiki/Tobacc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Gallery Walk</a:t>
            </a:r>
            <a:endParaRPr lang="en-US" dirty="0"/>
          </a:p>
        </p:txBody>
      </p:sp>
      <p:sp>
        <p:nvSpPr>
          <p:cNvPr id="3" name="Subtitle 2"/>
          <p:cNvSpPr>
            <a:spLocks noGrp="1"/>
          </p:cNvSpPr>
          <p:nvPr>
            <p:ph type="subTitle" idx="1"/>
          </p:nvPr>
        </p:nvSpPr>
        <p:spPr/>
        <p:txBody>
          <a:bodyPr>
            <a:normAutofit/>
          </a:bodyPr>
          <a:lstStyle/>
          <a:p>
            <a:r>
              <a:rPr lang="en-US" sz="2800" dirty="0" smtClean="0"/>
              <a:t>Explore Each Exhibit and complete your notes</a:t>
            </a:r>
            <a:endParaRPr lang="en-US" sz="2800" dirty="0"/>
          </a:p>
        </p:txBody>
      </p:sp>
    </p:spTree>
    <p:extLst>
      <p:ext uri="{BB962C8B-B14F-4D97-AF65-F5344CB8AC3E}">
        <p14:creationId xmlns:p14="http://schemas.microsoft.com/office/powerpoint/2010/main" val="317950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Rectangle 2"/>
          <p:cNvSpPr/>
          <p:nvPr/>
        </p:nvSpPr>
        <p:spPr>
          <a:xfrm>
            <a:off x="1371600" y="2756647"/>
            <a:ext cx="7772400" cy="1569660"/>
          </a:xfrm>
          <a:prstGeom prst="rect">
            <a:avLst/>
          </a:prstGeom>
        </p:spPr>
        <p:txBody>
          <a:bodyPr wrap="square">
            <a:spAutoFit/>
          </a:bodyPr>
          <a:lstStyle/>
          <a:p>
            <a:r>
              <a:rPr lang="en-US" sz="3200" smtClean="0">
                <a:latin typeface="Times New Roman" panose="02020603050405020304" pitchFamily="18" charset="0"/>
                <a:ea typeface="Times New Roman" panose="02020603050405020304" pitchFamily="18" charset="0"/>
              </a:rPr>
              <a:t>Answer the </a:t>
            </a:r>
            <a:r>
              <a:rPr lang="en-US" sz="3200" dirty="0" smtClean="0">
                <a:latin typeface="Times New Roman" panose="02020603050405020304" pitchFamily="18" charset="0"/>
                <a:ea typeface="Times New Roman" panose="02020603050405020304" pitchFamily="18" charset="0"/>
              </a:rPr>
              <a:t>following--</a:t>
            </a:r>
            <a:r>
              <a:rPr lang="en-US" sz="3200" dirty="0">
                <a:latin typeface="Times New Roman" panose="02020603050405020304" pitchFamily="18" charset="0"/>
                <a:ea typeface="Times New Roman" panose="02020603050405020304" pitchFamily="18" charset="0"/>
              </a:rPr>
              <a:t>What was </a:t>
            </a:r>
            <a:r>
              <a:rPr lang="en-US" sz="3200" dirty="0" smtClean="0">
                <a:latin typeface="Times New Roman" panose="02020603050405020304" pitchFamily="18" charset="0"/>
                <a:ea typeface="Times New Roman" panose="02020603050405020304" pitchFamily="18" charset="0"/>
              </a:rPr>
              <a:t>the most moving document </a:t>
            </a:r>
            <a:r>
              <a:rPr lang="en-US" sz="3200" dirty="0">
                <a:latin typeface="Times New Roman" panose="02020603050405020304" pitchFamily="18" charset="0"/>
                <a:ea typeface="Times New Roman" panose="02020603050405020304" pitchFamily="18" charset="0"/>
              </a:rPr>
              <a:t>from the gallery walk? Why?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663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7504" y="2425837"/>
            <a:ext cx="9601200" cy="4478149"/>
          </a:xfrm>
          <a:prstGeom prst="rect">
            <a:avLst/>
          </a:prstGeom>
        </p:spPr>
        <p:txBody>
          <a:bodyPr wrap="square">
            <a:spAutoFit/>
          </a:bodyPr>
          <a:lstStyle/>
          <a:p>
            <a:pPr>
              <a:lnSpc>
                <a:spcPct val="150000"/>
              </a:lnSpc>
            </a:pPr>
            <a:r>
              <a:rPr lang="en-US" dirty="0" smtClean="0">
                <a:latin typeface="Times New Roman" panose="02020603050405020304" pitchFamily="18" charset="0"/>
                <a:ea typeface="Times New Roman" panose="02020603050405020304" pitchFamily="18" charset="0"/>
              </a:rPr>
              <a:t>      The </a:t>
            </a:r>
            <a:r>
              <a:rPr lang="en-US" b="1" dirty="0">
                <a:latin typeface="Times New Roman" panose="02020603050405020304" pitchFamily="18" charset="0"/>
                <a:ea typeface="Times New Roman" panose="02020603050405020304" pitchFamily="18" charset="0"/>
              </a:rPr>
              <a:t>Atlantic slave trade</a:t>
            </a:r>
            <a:r>
              <a:rPr lang="en-US" dirty="0">
                <a:latin typeface="Times New Roman" panose="02020603050405020304" pitchFamily="18" charset="0"/>
                <a:ea typeface="Times New Roman" panose="02020603050405020304" pitchFamily="18" charset="0"/>
              </a:rPr>
              <a:t> or </a:t>
            </a:r>
            <a:r>
              <a:rPr lang="en-US" b="1" dirty="0">
                <a:latin typeface="Times New Roman" panose="02020603050405020304" pitchFamily="18" charset="0"/>
                <a:ea typeface="Times New Roman" panose="02020603050405020304" pitchFamily="18" charset="0"/>
              </a:rPr>
              <a:t>transatlantic slave trade</a:t>
            </a:r>
            <a:r>
              <a:rPr lang="en-US" dirty="0">
                <a:latin typeface="Times New Roman" panose="02020603050405020304" pitchFamily="18" charset="0"/>
                <a:ea typeface="Times New Roman" panose="02020603050405020304" pitchFamily="18" charset="0"/>
              </a:rPr>
              <a:t> took place across the Atlantic Ocean from the 16th through to the 19th centuries. The vast majority of slaves transported to the New World were Africans from the central and western parts of the continent, sold by Africans to European slave traders who then transported them to North and South America. The numbers were so great that Africans who came by way of the slave trade became the most numerous Old-World immigrants in both North and South America before the late eighteenth century. The South Atlantic economic system centered on making goods and clothing to sell in Europe and increasing the numbers of African slaves brought to the New World. This was crucial to those European countries which, in the late seventeenth and eighteenth centuries, were vying with each other to create overseas empires</a:t>
            </a:r>
            <a:r>
              <a:rPr lang="en-US" dirty="0" smtClean="0">
                <a:latin typeface="Times New Roman" panose="02020603050405020304" pitchFamily="18" charset="0"/>
                <a:ea typeface="Times New Roman" panose="02020603050405020304" pitchFamily="18" charset="0"/>
              </a:rPr>
              <a:t>.</a:t>
            </a:r>
          </a:p>
          <a:p>
            <a:pPr>
              <a:lnSpc>
                <a:spcPct val="150000"/>
              </a:lnSpc>
            </a:pPr>
            <a:endParaRPr lang="en-US" sz="1600" dirty="0">
              <a:effectLst/>
              <a:latin typeface="Times New Roman" panose="02020603050405020304" pitchFamily="18" charset="0"/>
              <a:ea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p:txBody>
      </p:sp>
      <p:sp>
        <p:nvSpPr>
          <p:cNvPr id="5" name="Title 4"/>
          <p:cNvSpPr>
            <a:spLocks noGrp="1"/>
          </p:cNvSpPr>
          <p:nvPr>
            <p:ph type="title"/>
          </p:nvPr>
        </p:nvSpPr>
        <p:spPr>
          <a:xfrm>
            <a:off x="613086" y="753228"/>
            <a:ext cx="9613861" cy="1080938"/>
          </a:xfrm>
        </p:spPr>
        <p:txBody>
          <a:bodyPr>
            <a:normAutofit fontScale="90000"/>
          </a:bodyPr>
          <a:lstStyle/>
          <a:p>
            <a:r>
              <a:rPr lang="en-US" b="1" u="sng" dirty="0">
                <a:latin typeface="Arial Black" panose="020B0A04020102020204" pitchFamily="34" charset="0"/>
                <a:ea typeface="Calibri" panose="020F0502020204030204" pitchFamily="34" charset="0"/>
              </a:rPr>
              <a:t>Exhibit 1 — Transatlantic Slave Trade </a:t>
            </a:r>
            <a:r>
              <a:rPr lang="en-US" b="1" u="sng" dirty="0" smtClean="0">
                <a:latin typeface="Arial Black" panose="020B0A04020102020204" pitchFamily="34" charset="0"/>
                <a:ea typeface="Calibri" panose="020F0502020204030204" pitchFamily="34" charset="0"/>
              </a:rPr>
              <a:t>Article:  </a:t>
            </a:r>
            <a:r>
              <a:rPr lang="en-US" sz="2000" b="1" u="sng" dirty="0" smtClean="0">
                <a:latin typeface="Arial Black" panose="020B0A04020102020204" pitchFamily="34" charset="0"/>
                <a:ea typeface="Calibri" panose="020F0502020204030204" pitchFamily="34" charset="0"/>
              </a:rPr>
              <a:t>Read the article and answer the </a:t>
            </a:r>
            <a:r>
              <a:rPr lang="en-US" sz="2000" b="1" u="sng" dirty="0" err="1" smtClean="0">
                <a:latin typeface="Arial Black" panose="020B0A04020102020204" pitchFamily="34" charset="0"/>
                <a:ea typeface="Calibri" panose="020F0502020204030204" pitchFamily="34" charset="0"/>
              </a:rPr>
              <a:t>questionaire</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45423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988" y="491187"/>
            <a:ext cx="10233211" cy="590931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The first Africans imported to the English colonies were also called “indentured servants” or “apprentices for life”. By the middle of the seventeenth century, they and their offspring were legally the property of their owners. As property, they were merchandise or units of labor, and were sold at markets with other goods and services</a:t>
            </a:r>
            <a:r>
              <a:rPr lang="en-US"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Portuguese were the first to engage in the New World slave trade, and others soon followed. Slaves were considered cargo by the ship owners, to be transported to the Americas as quickly and cheaply as possible, there to be sold to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in coffee, tobacco, cocoa, cotton and sugar plantations, gold and silver mines, rice fields, construction industry, cutting timber for ships, and as house servants</a:t>
            </a:r>
            <a:r>
              <a:rPr lang="en-US" dirty="0" smtClean="0">
                <a:latin typeface="Times New Roman" panose="02020603050405020304" pitchFamily="18" charset="0"/>
                <a:cs typeface="Times New Roman" panose="02020603050405020304" pitchFamily="18" charset="0"/>
              </a:rPr>
              <a:t>.</a:t>
            </a:r>
          </a:p>
          <a:p>
            <a:endParaRPr lang="en-US" b="1" dirty="0" smtClean="0">
              <a:latin typeface="Times New Roman" panose="02020603050405020304" pitchFamily="18" charset="0"/>
              <a:ea typeface="Times New Roman" panose="02020603050405020304" pitchFamily="18" charset="0"/>
            </a:endParaRPr>
          </a:p>
          <a:p>
            <a:r>
              <a:rPr lang="en-US" b="1" dirty="0" smtClean="0">
                <a:latin typeface="Times New Roman" panose="02020603050405020304" pitchFamily="18" charset="0"/>
                <a:ea typeface="Times New Roman" panose="02020603050405020304" pitchFamily="18" charset="0"/>
              </a:rPr>
              <a:t>Triangular </a:t>
            </a:r>
            <a:r>
              <a:rPr lang="en-US" b="1" dirty="0">
                <a:latin typeface="Times New Roman" panose="02020603050405020304" pitchFamily="18" charset="0"/>
                <a:ea typeface="Times New Roman" panose="02020603050405020304" pitchFamily="18" charset="0"/>
              </a:rPr>
              <a:t>trade</a:t>
            </a:r>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The first side of the triangle was the export of goods from Europe to Africa. A number of African kings and merchants took part in the trading of enslaved people from 1440 to about 1833. For each captive, the African rulers would receive a variety of goods from Europe. These included guns, ammunition and other factory made goods. The second leg of the triangle exported enslaved Africans across the Atlantic Ocean to the Americas and the Caribbean Islands. The third and final part of the triangle was the return of goods to Europe from the Americas. The goods were the products of slave-labor plantations and included </a:t>
            </a:r>
            <a:r>
              <a:rPr lang="en-US" dirty="0">
                <a:solidFill>
                  <a:srgbClr val="0000FF"/>
                </a:solidFill>
                <a:latin typeface="Times New Roman" panose="02020603050405020304" pitchFamily="18" charset="0"/>
                <a:ea typeface="Times New Roman" panose="02020603050405020304" pitchFamily="18" charset="0"/>
                <a:hlinkClick r:id="rId2" tooltip="Cotton"/>
              </a:rPr>
              <a:t>cotton</a:t>
            </a:r>
            <a:r>
              <a:rPr lang="en-US" dirty="0">
                <a:latin typeface="Times New Roman" panose="02020603050405020304" pitchFamily="18" charset="0"/>
                <a:ea typeface="Times New Roman" panose="02020603050405020304" pitchFamily="18" charset="0"/>
              </a:rPr>
              <a:t>, </a:t>
            </a:r>
            <a:r>
              <a:rPr lang="en-US" dirty="0">
                <a:solidFill>
                  <a:srgbClr val="0000FF"/>
                </a:solidFill>
                <a:latin typeface="Times New Roman" panose="02020603050405020304" pitchFamily="18" charset="0"/>
                <a:ea typeface="Times New Roman" panose="02020603050405020304" pitchFamily="18" charset="0"/>
                <a:hlinkClick r:id="rId3" tooltip="Sugar"/>
              </a:rPr>
              <a:t>sugar</a:t>
            </a:r>
            <a:r>
              <a:rPr lang="en-US" dirty="0">
                <a:latin typeface="Times New Roman" panose="02020603050405020304" pitchFamily="18" charset="0"/>
                <a:ea typeface="Times New Roman" panose="02020603050405020304" pitchFamily="18" charset="0"/>
              </a:rPr>
              <a:t>, </a:t>
            </a:r>
            <a:r>
              <a:rPr lang="en-US" dirty="0">
                <a:solidFill>
                  <a:srgbClr val="0000FF"/>
                </a:solidFill>
                <a:latin typeface="Times New Roman" panose="02020603050405020304" pitchFamily="18" charset="0"/>
                <a:ea typeface="Times New Roman" panose="02020603050405020304" pitchFamily="18" charset="0"/>
                <a:hlinkClick r:id="rId4" tooltip="Tobacco"/>
              </a:rPr>
              <a:t>tobacco</a:t>
            </a:r>
            <a:r>
              <a:rPr lang="en-US" dirty="0">
                <a:latin typeface="Times New Roman" panose="02020603050405020304" pitchFamily="18" charset="0"/>
                <a:ea typeface="Times New Roman" panose="02020603050405020304" pitchFamily="18" charset="0"/>
              </a:rPr>
              <a:t>, </a:t>
            </a:r>
            <a:r>
              <a:rPr lang="en-US" dirty="0">
                <a:solidFill>
                  <a:srgbClr val="0000FF"/>
                </a:solidFill>
                <a:latin typeface="Times New Roman" panose="02020603050405020304" pitchFamily="18" charset="0"/>
                <a:ea typeface="Times New Roman" panose="02020603050405020304" pitchFamily="18" charset="0"/>
                <a:hlinkClick r:id="rId5" tooltip="Molasses"/>
              </a:rPr>
              <a:t>molasses</a:t>
            </a:r>
            <a:r>
              <a:rPr lang="en-US" dirty="0">
                <a:latin typeface="Times New Roman" panose="02020603050405020304" pitchFamily="18" charset="0"/>
                <a:ea typeface="Times New Roman" panose="02020603050405020304" pitchFamily="18" charset="0"/>
              </a:rPr>
              <a:t> and </a:t>
            </a:r>
            <a:r>
              <a:rPr lang="en-US" dirty="0" smtClean="0">
                <a:solidFill>
                  <a:srgbClr val="0000FF"/>
                </a:solidFill>
                <a:latin typeface="Times New Roman" panose="02020603050405020304" pitchFamily="18" charset="0"/>
                <a:ea typeface="Times New Roman" panose="02020603050405020304" pitchFamily="18" charset="0"/>
              </a:rPr>
              <a:t>rum</a:t>
            </a:r>
          </a:p>
          <a:p>
            <a:endParaRPr lang="en-US" dirty="0">
              <a:solidFill>
                <a:srgbClr val="0000FF"/>
              </a:solidFill>
              <a:effectLst/>
              <a:latin typeface="Times New Roman" panose="02020603050405020304" pitchFamily="18" charset="0"/>
              <a:ea typeface="Times New Roman" panose="02020603050405020304" pitchFamily="18" charset="0"/>
            </a:endParaRPr>
          </a:p>
          <a:p>
            <a:endParaRPr lang="en-US" dirty="0" smtClean="0">
              <a:solidFill>
                <a:srgbClr val="0000FF"/>
              </a:solidFill>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Next: Complete Exhibit 1 questionnaire.</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678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5652"/>
            <a:ext cx="9613861" cy="1080938"/>
          </a:xfrm>
        </p:spPr>
        <p:txBody>
          <a:bodyPr/>
          <a:lstStyle/>
          <a:p>
            <a:r>
              <a:rPr lang="en-US" dirty="0" smtClean="0"/>
              <a:t>Exhibit 2: Triangle Trade Map</a:t>
            </a:r>
            <a:endParaRPr lang="en-US" dirty="0"/>
          </a:p>
        </p:txBody>
      </p:sp>
      <p:pic>
        <p:nvPicPr>
          <p:cNvPr id="1026" name="il_fi" descr="http://courses.wcupa.edu/jones/his311/notes/..%5Cpix%5Ctrad-tr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83789"/>
            <a:ext cx="6035057" cy="452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l_fi" descr="http://www.english-online.at/history/slavery/african-slave-trad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3905" y="0"/>
            <a:ext cx="5818095" cy="686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1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3: Coffin Ship</a:t>
            </a:r>
            <a:endParaRPr lang="en-US" dirty="0"/>
          </a:p>
        </p:txBody>
      </p:sp>
      <p:pic>
        <p:nvPicPr>
          <p:cNvPr id="2050" name="il_fi" descr="http://reflectionsbyshirley.com/blog/wp-content/uploads/2010/02/middle_pass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472" y="2514692"/>
            <a:ext cx="6542034" cy="423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859562" y="1989763"/>
            <a:ext cx="3255378" cy="369332"/>
          </a:xfrm>
          <a:prstGeom prst="rect">
            <a:avLst/>
          </a:prstGeom>
        </p:spPr>
        <p:txBody>
          <a:bodyPr wrap="none">
            <a:spAutoFit/>
          </a:bodyPr>
          <a:lstStyle/>
          <a:p>
            <a:r>
              <a:rPr lang="en-US" b="1" u="sng" dirty="0">
                <a:latin typeface="Arial Black" panose="020B0A04020102020204" pitchFamily="34" charset="0"/>
                <a:ea typeface="Calibri" panose="020F0502020204030204" pitchFamily="34" charset="0"/>
                <a:cs typeface="Times New Roman" panose="02020603050405020304" pitchFamily="18" charset="0"/>
              </a:rPr>
              <a:t>“Coffin Ship” Illustration</a:t>
            </a:r>
            <a:endParaRPr lang="en-US" dirty="0"/>
          </a:p>
        </p:txBody>
      </p:sp>
    </p:spTree>
    <p:extLst>
      <p:ext uri="{BB962C8B-B14F-4D97-AF65-F5344CB8AC3E}">
        <p14:creationId xmlns:p14="http://schemas.microsoft.com/office/powerpoint/2010/main" val="2724287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“Coffin Ship” Diagrams (1648)</a:t>
            </a:r>
            <a:endParaRPr lang="en-US" dirty="0"/>
          </a:p>
        </p:txBody>
      </p:sp>
      <p:sp>
        <p:nvSpPr>
          <p:cNvPr id="3" name="TextBox 2"/>
          <p:cNvSpPr txBox="1"/>
          <p:nvPr/>
        </p:nvSpPr>
        <p:spPr>
          <a:xfrm>
            <a:off x="1304365" y="2380129"/>
            <a:ext cx="6468035" cy="2308324"/>
          </a:xfrm>
          <a:prstGeom prst="rect">
            <a:avLst/>
          </a:prstGeom>
          <a:noFill/>
        </p:spPr>
        <p:txBody>
          <a:bodyPr wrap="square" rtlCol="0">
            <a:spAutoFit/>
          </a:bodyPr>
          <a:lstStyle/>
          <a:p>
            <a:r>
              <a:rPr lang="en-US" sz="3600" dirty="0" smtClean="0"/>
              <a:t>Look at the diagrams on the following 2 slides and answer the </a:t>
            </a:r>
            <a:r>
              <a:rPr lang="en-US" sz="3600" dirty="0" err="1" smtClean="0"/>
              <a:t>questionaire</a:t>
            </a:r>
            <a:r>
              <a:rPr lang="en-US" sz="3600" dirty="0" smtClean="0"/>
              <a:t> about this exhibit.</a:t>
            </a:r>
            <a:endParaRPr lang="en-US" sz="3600" dirty="0"/>
          </a:p>
        </p:txBody>
      </p:sp>
    </p:spTree>
    <p:extLst>
      <p:ext uri="{BB962C8B-B14F-4D97-AF65-F5344CB8AC3E}">
        <p14:creationId xmlns:p14="http://schemas.microsoft.com/office/powerpoint/2010/main" val="3953623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http://ncpedia.org/sites/default/files/slave_sh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727" y="537882"/>
            <a:ext cx="11325075" cy="58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6376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l_fi" descr="http://abagond.files.wordpress.com/2008/07/slave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209" y="369419"/>
            <a:ext cx="10593412" cy="6098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489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t>Exhibit 4 — “The Last Daughter” Illustration</a:t>
            </a:r>
            <a:r>
              <a:rPr lang="en-US" dirty="0"/>
              <a:t/>
            </a:r>
            <a:br>
              <a:rPr lang="en-US" dirty="0"/>
            </a:br>
            <a:endParaRPr lang="en-US" dirty="0"/>
          </a:p>
        </p:txBody>
      </p:sp>
      <p:pic>
        <p:nvPicPr>
          <p:cNvPr id="5122" name="Picture 6" descr="http://theoldsouth.wikispaces.com/file/view/slave94a.jpg/287975110/402x267/slave94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7791" y="1417307"/>
            <a:ext cx="8001290" cy="531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2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133</TotalTime>
  <Words>520</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Times New Roman</vt:lpstr>
      <vt:lpstr>Trebuchet MS</vt:lpstr>
      <vt:lpstr>Berlin</vt:lpstr>
      <vt:lpstr>Digital Gallery Walk</vt:lpstr>
      <vt:lpstr>Exhibit 1 — Transatlantic Slave Trade Article:  Read the article and answer the questionaire </vt:lpstr>
      <vt:lpstr>PowerPoint Presentation</vt:lpstr>
      <vt:lpstr>Exhibit 2: Triangle Trade Map</vt:lpstr>
      <vt:lpstr>Exhibit 3: Coffin Ship</vt:lpstr>
      <vt:lpstr>“Coffin Ship” Diagrams (1648)</vt:lpstr>
      <vt:lpstr>PowerPoint Presentation</vt:lpstr>
      <vt:lpstr>PowerPoint Presentation</vt:lpstr>
      <vt:lpstr>Exhibit 4 — “The Last Daughter” Illustration </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Gallery Walk</dc:title>
  <dc:creator>Tracy Taylor</dc:creator>
  <cp:lastModifiedBy>Stephanie Hosch</cp:lastModifiedBy>
  <cp:revision>16</cp:revision>
  <dcterms:created xsi:type="dcterms:W3CDTF">2016-09-12T12:07:05Z</dcterms:created>
  <dcterms:modified xsi:type="dcterms:W3CDTF">2016-09-16T12:31:20Z</dcterms:modified>
</cp:coreProperties>
</file>