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319" r:id="rId4"/>
    <p:sldId id="258" r:id="rId5"/>
    <p:sldId id="263" r:id="rId6"/>
    <p:sldId id="264" r:id="rId7"/>
    <p:sldId id="265" r:id="rId8"/>
    <p:sldId id="277" r:id="rId9"/>
    <p:sldId id="270" r:id="rId10"/>
    <p:sldId id="291" r:id="rId11"/>
    <p:sldId id="271" r:id="rId12"/>
    <p:sldId id="276" r:id="rId13"/>
    <p:sldId id="301" r:id="rId14"/>
    <p:sldId id="272" r:id="rId15"/>
    <p:sldId id="273" r:id="rId16"/>
    <p:sldId id="320" r:id="rId17"/>
    <p:sldId id="278" r:id="rId18"/>
    <p:sldId id="274" r:id="rId19"/>
    <p:sldId id="275" r:id="rId20"/>
    <p:sldId id="281" r:id="rId21"/>
    <p:sldId id="302" r:id="rId22"/>
    <p:sldId id="280" r:id="rId23"/>
    <p:sldId id="303" r:id="rId24"/>
    <p:sldId id="307" r:id="rId25"/>
    <p:sldId id="286" r:id="rId26"/>
    <p:sldId id="287" r:id="rId27"/>
    <p:sldId id="322" r:id="rId28"/>
    <p:sldId id="285" r:id="rId29"/>
    <p:sldId id="284" r:id="rId30"/>
    <p:sldId id="279" r:id="rId31"/>
    <p:sldId id="304" r:id="rId32"/>
    <p:sldId id="282" r:id="rId33"/>
    <p:sldId id="305" r:id="rId34"/>
    <p:sldId id="306" r:id="rId35"/>
    <p:sldId id="308" r:id="rId36"/>
    <p:sldId id="290" r:id="rId37"/>
    <p:sldId id="309" r:id="rId38"/>
    <p:sldId id="310" r:id="rId39"/>
    <p:sldId id="321" r:id="rId40"/>
    <p:sldId id="311" r:id="rId41"/>
    <p:sldId id="312" r:id="rId42"/>
    <p:sldId id="313" r:id="rId43"/>
    <p:sldId id="283" r:id="rId44"/>
    <p:sldId id="314" r:id="rId45"/>
    <p:sldId id="31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6" autoAdjust="0"/>
    <p:restoredTop sz="94660"/>
  </p:normalViewPr>
  <p:slideViewPr>
    <p:cSldViewPr snapToGrid="0">
      <p:cViewPr varScale="1">
        <p:scale>
          <a:sx n="58" d="100"/>
          <a:sy n="58"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80303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07758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21427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18841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04CD6-AAF3-4073-BA51-5C16C3E6B7CB}"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46427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04CD6-AAF3-4073-BA51-5C16C3E6B7CB}"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6538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04CD6-AAF3-4073-BA51-5C16C3E6B7CB}"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21121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04CD6-AAF3-4073-BA51-5C16C3E6B7CB}"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26108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04CD6-AAF3-4073-BA51-5C16C3E6B7CB}"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91015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04CD6-AAF3-4073-BA51-5C16C3E6B7CB}"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74721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04CD6-AAF3-4073-BA51-5C16C3E6B7CB}"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94763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04CD6-AAF3-4073-BA51-5C16C3E6B7CB}" type="datetimeFigureOut">
              <a:rPr lang="en-US" smtClean="0"/>
              <a:t>2/28/2017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BB8F-336A-45F1-8586-7034BFF4CC88}" type="slidenum">
              <a:rPr lang="en-US" smtClean="0"/>
              <a:t>‹#›</a:t>
            </a:fld>
            <a:endParaRPr lang="en-US"/>
          </a:p>
        </p:txBody>
      </p:sp>
    </p:spTree>
    <p:extLst>
      <p:ext uri="{BB962C8B-B14F-4D97-AF65-F5344CB8AC3E}">
        <p14:creationId xmlns:p14="http://schemas.microsoft.com/office/powerpoint/2010/main" val="95709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6/69/Map_of_federal_states.sv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67" y="204348"/>
            <a:ext cx="10251583" cy="6219831"/>
          </a:xfrm>
          <a:prstGeom prst="rect">
            <a:avLst/>
          </a:prstGeom>
        </p:spPr>
      </p:pic>
      <p:sp>
        <p:nvSpPr>
          <p:cNvPr id="6" name="Rectangle 5"/>
          <p:cNvSpPr/>
          <p:nvPr/>
        </p:nvSpPr>
        <p:spPr>
          <a:xfrm>
            <a:off x="2369500" y="1120651"/>
            <a:ext cx="7624716" cy="3785652"/>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Comparing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Asian</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Governments</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7" name="TextBox 6"/>
          <p:cNvSpPr txBox="1"/>
          <p:nvPr/>
        </p:nvSpPr>
        <p:spPr>
          <a:xfrm>
            <a:off x="2263710" y="4989587"/>
            <a:ext cx="8046720" cy="707886"/>
          </a:xfrm>
          <a:prstGeom prst="rect">
            <a:avLst/>
          </a:prstGeom>
          <a:noFill/>
        </p:spPr>
        <p:txBody>
          <a:bodyPr wrap="square" rtlCol="0">
            <a:spAutoFit/>
          </a:bodyPr>
          <a:lstStyle/>
          <a:p>
            <a:pPr algn="ctr"/>
            <a:r>
              <a:rPr lang="en-US" sz="4000" dirty="0" smtClean="0">
                <a:solidFill>
                  <a:schemeClr val="bg1"/>
                </a:solidFill>
                <a:latin typeface="KBScaredStraight" panose="02000603000000000000" pitchFamily="2" charset="0"/>
                <a:ea typeface="KBScaredStraight" panose="02000603000000000000" pitchFamily="2" charset="0"/>
              </a:rPr>
              <a:t>India, China, &amp; Japan</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86032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73" y="2542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Federal Governments</a:t>
            </a:r>
            <a:endParaRPr lang="en-US" sz="2800" dirty="0">
              <a:latin typeface="KBScaredStraight" panose="02000603000000000000" pitchFamily="2" charset="0"/>
              <a:ea typeface="KBScaredStraight" panose="02000603000000000000" pitchFamily="2" charset="0"/>
            </a:endParaRPr>
          </a:p>
        </p:txBody>
      </p:sp>
      <p:pic>
        <p:nvPicPr>
          <p:cNvPr id="5" name="Picture 2" descr="File:Map of federal state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00" y="359044"/>
            <a:ext cx="12791904" cy="668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990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10990" y="126485"/>
            <a:ext cx="624882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Leadership</a:t>
            </a:r>
          </a:p>
        </p:txBody>
      </p:sp>
      <p:sp>
        <p:nvSpPr>
          <p:cNvPr id="7" name="TextBox 6"/>
          <p:cNvSpPr txBox="1"/>
          <p:nvPr/>
        </p:nvSpPr>
        <p:spPr>
          <a:xfrm>
            <a:off x="1274799" y="1529893"/>
            <a:ext cx="9726135" cy="4401205"/>
          </a:xfrm>
          <a:prstGeom prst="rect">
            <a:avLst/>
          </a:prstGeom>
          <a:noFill/>
        </p:spPr>
        <p:txBody>
          <a:bodyPr wrap="square" rtlCol="0">
            <a:spAutoFit/>
          </a:bodyPr>
          <a:lstStyle/>
          <a:p>
            <a:pPr>
              <a:defRPr/>
            </a:pPr>
            <a:r>
              <a:rPr lang="en-US" sz="4000" dirty="0">
                <a:latin typeface="KBScaredStraight" panose="02000603000000000000" pitchFamily="2" charset="0"/>
                <a:ea typeface="KBScaredStraight" panose="02000603000000000000" pitchFamily="2" charset="0"/>
              </a:rPr>
              <a:t>1. </a:t>
            </a:r>
            <a:r>
              <a:rPr lang="en-US" sz="4000" b="1" dirty="0" smtClean="0">
                <a:latin typeface="KBScaredStraight" panose="02000603000000000000" pitchFamily="2" charset="0"/>
                <a:ea typeface="KBScaredStraight" panose="02000603000000000000" pitchFamily="2" charset="0"/>
              </a:rPr>
              <a:t>Prime Minister</a:t>
            </a:r>
            <a:r>
              <a:rPr lang="en-US" sz="4000" dirty="0" smtClean="0">
                <a:latin typeface="KBScaredStraight" panose="02000603000000000000" pitchFamily="2" charset="0"/>
                <a:ea typeface="KBScaredStraight" panose="02000603000000000000" pitchFamily="2" charset="0"/>
              </a:rPr>
              <a:t>: </a:t>
            </a:r>
            <a:r>
              <a:rPr lang="en-US" sz="4000" dirty="0">
                <a:latin typeface="KBScaredStraight" panose="02000603000000000000" pitchFamily="2" charset="0"/>
                <a:ea typeface="KBScaredStraight" panose="02000603000000000000" pitchFamily="2" charset="0"/>
              </a:rPr>
              <a:t>holds the most political power; </a:t>
            </a:r>
            <a:r>
              <a:rPr lang="en-US" sz="4000" dirty="0" smtClean="0">
                <a:latin typeface="KBScaredStraight" panose="02000603000000000000" pitchFamily="2" charset="0"/>
                <a:ea typeface="KBScaredStraight" panose="02000603000000000000" pitchFamily="2" charset="0"/>
              </a:rPr>
              <a:t>the prime minister is the head of government.</a:t>
            </a:r>
            <a:endParaRPr lang="en-US" sz="4000" dirty="0">
              <a:latin typeface="KBScaredStraight" panose="02000603000000000000" pitchFamily="2" charset="0"/>
              <a:ea typeface="KBScaredStraight" panose="02000603000000000000" pitchFamily="2" charset="0"/>
            </a:endParaRPr>
          </a:p>
          <a:p>
            <a:pPr>
              <a:defRPr/>
            </a:pPr>
            <a:endParaRPr lang="en-US" sz="4000" dirty="0" smtClean="0">
              <a:latin typeface="KBScaredStraight" panose="02000603000000000000" pitchFamily="2" charset="0"/>
              <a:ea typeface="KBScaredStraight" panose="02000603000000000000" pitchFamily="2" charset="0"/>
            </a:endParaRPr>
          </a:p>
          <a:p>
            <a:pPr marL="0" lvl="1">
              <a:defRPr/>
            </a:pPr>
            <a:r>
              <a:rPr lang="en-US" sz="4000" dirty="0" smtClean="0">
                <a:latin typeface="KBScaredStraight" panose="02000603000000000000" pitchFamily="2" charset="0"/>
                <a:ea typeface="KBScaredStraight" panose="02000603000000000000" pitchFamily="2" charset="0"/>
              </a:rPr>
              <a:t>2. </a:t>
            </a:r>
            <a:r>
              <a:rPr lang="en-US" sz="4000" b="1" dirty="0" smtClean="0">
                <a:latin typeface="KBScaredStraight" panose="02000603000000000000" pitchFamily="2" charset="0"/>
                <a:ea typeface="KBScaredStraight" panose="02000603000000000000" pitchFamily="2" charset="0"/>
              </a:rPr>
              <a:t>President: </a:t>
            </a:r>
            <a:r>
              <a:rPr lang="en-US" sz="4000" dirty="0" smtClean="0">
                <a:latin typeface="KBScaredStraight" panose="02000603000000000000" pitchFamily="2" charset="0"/>
                <a:ea typeface="KBScaredStraight" panose="02000603000000000000" pitchFamily="2" charset="0"/>
              </a:rPr>
              <a:t>is the chief of state; mostly performs ceremonial duties (holds no real political power). </a:t>
            </a:r>
            <a:endParaRPr lang="en-US" sz="4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27900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err="1" smtClean="0">
                <a:latin typeface="KBScaredStraight" panose="02000603000000000000" pitchFamily="2" charset="0"/>
                <a:ea typeface="KBScaredStraight" panose="02000603000000000000" pitchFamily="2" charset="0"/>
              </a:rPr>
              <a:t>Manmohan</a:t>
            </a:r>
            <a:r>
              <a:rPr lang="en-US" sz="3600" dirty="0" smtClean="0">
                <a:latin typeface="KBScaredStraight" panose="02000603000000000000" pitchFamily="2" charset="0"/>
                <a:ea typeface="KBScaredStraight" panose="02000603000000000000" pitchFamily="2" charset="0"/>
              </a:rPr>
              <a:t> Singh</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India’s Prime Minister</a:t>
            </a:r>
            <a:endParaRPr lang="en-US" sz="20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438" y="745828"/>
            <a:ext cx="4105118"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492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err="1" smtClean="0">
                <a:latin typeface="KBScaredStraight" panose="02000603000000000000" pitchFamily="2" charset="0"/>
                <a:ea typeface="KBScaredStraight" panose="02000603000000000000" pitchFamily="2" charset="0"/>
              </a:rPr>
              <a:t>Pranab</a:t>
            </a:r>
            <a:r>
              <a:rPr lang="en-US" sz="3600" dirty="0" smtClean="0">
                <a:latin typeface="KBScaredStraight" panose="02000603000000000000" pitchFamily="2" charset="0"/>
                <a:ea typeface="KBScaredStraight" panose="02000603000000000000" pitchFamily="2" charset="0"/>
              </a:rPr>
              <a:t> Mukherjee</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India’s President</a:t>
            </a:r>
            <a:endParaRPr lang="en-US" sz="2000" dirty="0">
              <a:latin typeface="KBScaredStraight" panose="02000603000000000000" pitchFamily="2" charset="0"/>
              <a:ea typeface="KBScaredStraight" panose="02000603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981" y="745828"/>
            <a:ext cx="4325132"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0974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0942" y="126485"/>
            <a:ext cx="7588937"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How Leaders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Are Chosen</a:t>
            </a:r>
          </a:p>
        </p:txBody>
      </p:sp>
      <p:sp>
        <p:nvSpPr>
          <p:cNvPr id="7" name="TextBox 6"/>
          <p:cNvSpPr txBox="1"/>
          <p:nvPr/>
        </p:nvSpPr>
        <p:spPr>
          <a:xfrm>
            <a:off x="1272342" y="2611512"/>
            <a:ext cx="9726135" cy="4278094"/>
          </a:xfrm>
          <a:prstGeom prst="rect">
            <a:avLst/>
          </a:prstGeom>
          <a:noFill/>
        </p:spPr>
        <p:txBody>
          <a:bodyPr wrap="square" rtlCol="0">
            <a:spAutoFit/>
          </a:bodyPr>
          <a:lstStyle/>
          <a:p>
            <a:pPr marL="457200" indent="-457200">
              <a:buFont typeface="Arial" panose="020B0604020202020204" pitchFamily="34" charset="0"/>
              <a:buChar char="•"/>
            </a:pPr>
            <a:r>
              <a:rPr lang="en-US" sz="3400" b="1" dirty="0" smtClean="0">
                <a:latin typeface="KBScaredStraight" panose="02000603000000000000" pitchFamily="2" charset="0"/>
                <a:ea typeface="KBScaredStraight" panose="02000603000000000000" pitchFamily="2" charset="0"/>
              </a:rPr>
              <a:t>Prime Minister: </a:t>
            </a:r>
            <a:r>
              <a:rPr lang="en-US" sz="3400" dirty="0" smtClean="0">
                <a:latin typeface="KBScaredStraight" panose="02000603000000000000" pitchFamily="2" charset="0"/>
                <a:ea typeface="KBScaredStraight" panose="02000603000000000000" pitchFamily="2" charset="0"/>
              </a:rPr>
              <a:t>is</a:t>
            </a:r>
            <a:r>
              <a:rPr lang="en-US" sz="3400" b="1" dirty="0" smtClean="0">
                <a:latin typeface="KBScaredStraight" panose="02000603000000000000" pitchFamily="2" charset="0"/>
                <a:ea typeface="KBScaredStraight" panose="02000603000000000000" pitchFamily="2" charset="0"/>
              </a:rPr>
              <a:t> </a:t>
            </a:r>
            <a:r>
              <a:rPr lang="en-US" sz="3400" b="0" dirty="0" smtClean="0">
                <a:effectLst/>
                <a:latin typeface="KBScaredStraight" panose="02000603000000000000" pitchFamily="2" charset="0"/>
                <a:ea typeface="KBScaredStraight" panose="02000603000000000000" pitchFamily="2" charset="0"/>
              </a:rPr>
              <a:t>the leader of the majority party in India’s Parliament; indirectly elected by the Indian people.</a:t>
            </a:r>
          </a:p>
          <a:p>
            <a:pPr marL="457200" indent="-4572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400" b="1" dirty="0" smtClean="0">
                <a:latin typeface="KBScaredStraight" panose="02000603000000000000" pitchFamily="2" charset="0"/>
                <a:ea typeface="KBScaredStraight" panose="02000603000000000000" pitchFamily="2" charset="0"/>
              </a:rPr>
              <a:t>President</a:t>
            </a:r>
            <a:r>
              <a:rPr lang="en-US" sz="3400" dirty="0" smtClean="0">
                <a:latin typeface="KBScaredStraight" panose="02000603000000000000" pitchFamily="2" charset="0"/>
                <a:ea typeface="KBScaredStraight" panose="02000603000000000000" pitchFamily="2" charset="0"/>
              </a:rPr>
              <a:t>: </a:t>
            </a:r>
            <a:r>
              <a:rPr lang="en-US" sz="3400" dirty="0">
                <a:latin typeface="KBScaredStraight" panose="02000603000000000000" pitchFamily="2" charset="0"/>
                <a:ea typeface="KBScaredStraight" panose="02000603000000000000" pitchFamily="2" charset="0"/>
              </a:rPr>
              <a:t>elected by an electoral college consisting of elected members of </a:t>
            </a:r>
            <a:r>
              <a:rPr lang="en-US" sz="3400" dirty="0" smtClean="0">
                <a:latin typeface="KBScaredStraight" panose="02000603000000000000" pitchFamily="2" charset="0"/>
                <a:ea typeface="KBScaredStraight" panose="02000603000000000000" pitchFamily="2" charset="0"/>
              </a:rPr>
              <a:t>Parliament </a:t>
            </a:r>
            <a:r>
              <a:rPr lang="en-US" sz="3400" dirty="0">
                <a:latin typeface="KBScaredStraight" panose="02000603000000000000" pitchFamily="2" charset="0"/>
                <a:ea typeface="KBScaredStraight" panose="02000603000000000000" pitchFamily="2" charset="0"/>
              </a:rPr>
              <a:t>and the legislatures of the states for a five-year </a:t>
            </a:r>
            <a:r>
              <a:rPr lang="en-US" sz="3400" dirty="0" smtClean="0">
                <a:latin typeface="KBScaredStraight" panose="02000603000000000000" pitchFamily="2" charset="0"/>
                <a:ea typeface="KBScaredStraight" panose="02000603000000000000" pitchFamily="2" charset="0"/>
              </a:rPr>
              <a:t>term.</a:t>
            </a:r>
            <a:endParaRPr lang="en-US" sz="3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6357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4031873"/>
          </a:xfrm>
          <a:prstGeom prst="rect">
            <a:avLst/>
          </a:prstGeom>
          <a:noFill/>
        </p:spPr>
        <p:txBody>
          <a:bodyPr wrap="square" rtlCol="0">
            <a:spAutoFit/>
          </a:bodyPr>
          <a:lstStyle/>
          <a:p>
            <a:pPr algn="ctr">
              <a:defRPr/>
            </a:pPr>
            <a:r>
              <a:rPr lang="en-US" sz="3200" b="1" dirty="0">
                <a:latin typeface="DK Sleepy Time" pitchFamily="50" charset="0"/>
              </a:rPr>
              <a:t>Legislature</a:t>
            </a:r>
            <a:r>
              <a:rPr lang="en-US" sz="3200" b="1" dirty="0"/>
              <a:t> = </a:t>
            </a:r>
            <a:r>
              <a:rPr lang="en-US" sz="3200" b="1" dirty="0">
                <a:latin typeface="DK Sleepy Time" pitchFamily="50" charset="0"/>
              </a:rPr>
              <a:t>the central authority of a government</a:t>
            </a:r>
          </a:p>
          <a:p>
            <a:pPr marL="457200" indent="-457200">
              <a:buFont typeface="Arial" panose="020B0604020202020204" pitchFamily="34" charset="0"/>
              <a:buChar char="•"/>
              <a:defRPr/>
            </a:pPr>
            <a:endParaRPr lang="en-US" sz="3200" dirty="0"/>
          </a:p>
          <a:p>
            <a:pPr marL="457200"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India’s </a:t>
            </a:r>
            <a:r>
              <a:rPr lang="en-US" sz="3200" dirty="0">
                <a:latin typeface="KBScaredStraight" panose="02000603000000000000" pitchFamily="2" charset="0"/>
                <a:ea typeface="KBScaredStraight" panose="02000603000000000000" pitchFamily="2" charset="0"/>
              </a:rPr>
              <a:t>legislature is called Parliament.</a:t>
            </a:r>
          </a:p>
          <a:p>
            <a:pPr marL="457200" indent="-457200">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The c</a:t>
            </a:r>
            <a:r>
              <a:rPr lang="en-US" sz="3200" dirty="0" smtClean="0">
                <a:latin typeface="KBScaredStraight" panose="02000603000000000000" pitchFamily="2" charset="0"/>
                <a:ea typeface="KBScaredStraight" panose="02000603000000000000" pitchFamily="2" charset="0"/>
              </a:rPr>
              <a:t>itizens </a:t>
            </a:r>
            <a:r>
              <a:rPr lang="en-US" sz="3200" dirty="0">
                <a:latin typeface="KBScaredStraight" panose="02000603000000000000" pitchFamily="2" charset="0"/>
                <a:ea typeface="KBScaredStraight" panose="02000603000000000000" pitchFamily="2" charset="0"/>
              </a:rPr>
              <a:t>of </a:t>
            </a:r>
            <a:r>
              <a:rPr lang="en-US" sz="3200" dirty="0" smtClean="0">
                <a:latin typeface="KBScaredStraight" panose="02000603000000000000" pitchFamily="2" charset="0"/>
                <a:ea typeface="KBScaredStraight" panose="02000603000000000000" pitchFamily="2" charset="0"/>
              </a:rPr>
              <a:t>India </a:t>
            </a:r>
            <a:r>
              <a:rPr lang="en-US" sz="3200" dirty="0">
                <a:latin typeface="KBScaredStraight" panose="02000603000000000000" pitchFamily="2" charset="0"/>
                <a:ea typeface="KBScaredStraight" panose="02000603000000000000" pitchFamily="2" charset="0"/>
              </a:rPr>
              <a:t>vote for members of Parliament.</a:t>
            </a:r>
          </a:p>
          <a:p>
            <a:pPr marL="914400" lvl="1" indent="-457200">
              <a:buFont typeface="Courier New" panose="02070309020205020404" pitchFamily="49" charset="0"/>
              <a:buChar char="o"/>
              <a:defRPr/>
            </a:pPr>
            <a:r>
              <a:rPr lang="en-US" sz="3200" dirty="0">
                <a:latin typeface="KBScaredStraight" panose="02000603000000000000" pitchFamily="2" charset="0"/>
                <a:ea typeface="KBScaredStraight" panose="02000603000000000000" pitchFamily="2" charset="0"/>
              </a:rPr>
              <a:t>Members of Parliament belong to many different </a:t>
            </a:r>
            <a:r>
              <a:rPr lang="en-US" sz="3200" dirty="0" smtClean="0">
                <a:latin typeface="KBScaredStraight" panose="02000603000000000000" pitchFamily="2" charset="0"/>
                <a:ea typeface="KBScaredStraight" panose="02000603000000000000" pitchFamily="2" charset="0"/>
              </a:rPr>
              <a:t>political parties</a:t>
            </a:r>
            <a:r>
              <a:rPr lang="en-US" sz="3200" dirty="0">
                <a:latin typeface="KBScaredStraight" panose="02000603000000000000" pitchFamily="2" charset="0"/>
                <a:ea typeface="KBScaredStraight" panose="02000603000000000000" pitchFamily="2" charset="0"/>
              </a:rPr>
              <a:t>.</a:t>
            </a:r>
          </a:p>
        </p:txBody>
      </p:sp>
    </p:spTree>
    <p:extLst>
      <p:ext uri="{BB962C8B-B14F-4D97-AF65-F5344CB8AC3E}">
        <p14:creationId xmlns:p14="http://schemas.microsoft.com/office/powerpoint/2010/main" val="2519083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Parliament </a:t>
            </a:r>
            <a:r>
              <a:rPr lang="en-US" sz="3000" dirty="0" smtClean="0">
                <a:effectLst/>
                <a:latin typeface="KBScaredStraight" panose="02000603000000000000" pitchFamily="2" charset="0"/>
                <a:ea typeface="KBScaredStraight" panose="02000603000000000000" pitchFamily="2" charset="0"/>
              </a:rPr>
              <a:t>is the country’s bicameral legislature.</a:t>
            </a:r>
          </a:p>
          <a:p>
            <a:pPr marL="457200" indent="-457200">
              <a:buFont typeface="Arial" panose="020B0604020202020204" pitchFamily="34" charset="0"/>
              <a:buChar char="•"/>
            </a:pPr>
            <a:endParaRPr lang="en-US" sz="3000" dirty="0" smtClean="0">
              <a:effectLst/>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It </a:t>
            </a:r>
            <a:r>
              <a:rPr lang="en-US" sz="3000" dirty="0" smtClean="0">
                <a:effectLst/>
                <a:latin typeface="KBScaredStraight" panose="02000603000000000000" pitchFamily="2" charset="0"/>
                <a:ea typeface="KBScaredStraight" panose="02000603000000000000" pitchFamily="2" charset="0"/>
              </a:rPr>
              <a:t>consists of: </a:t>
            </a:r>
          </a:p>
          <a:p>
            <a:pPr marL="971550" lvl="1" indent="-514350">
              <a:buFont typeface="+mj-lt"/>
              <a:buAutoNum type="arabicPeriod"/>
            </a:pPr>
            <a:r>
              <a:rPr lang="en-US" sz="3000" dirty="0" err="1" smtClean="0">
                <a:effectLst/>
                <a:latin typeface="KBScaredStraight" panose="02000603000000000000" pitchFamily="2" charset="0"/>
                <a:ea typeface="KBScaredStraight" panose="02000603000000000000" pitchFamily="2" charset="0"/>
              </a:rPr>
              <a:t>Lok</a:t>
            </a:r>
            <a:r>
              <a:rPr lang="en-US" sz="3000" dirty="0" smtClean="0">
                <a:effectLst/>
                <a:latin typeface="KBScaredStraight" panose="02000603000000000000" pitchFamily="2" charset="0"/>
                <a:ea typeface="KBScaredStraight" panose="02000603000000000000" pitchFamily="2" charset="0"/>
              </a:rPr>
              <a:t> </a:t>
            </a:r>
            <a:r>
              <a:rPr lang="en-US" sz="3000" dirty="0" err="1" smtClean="0">
                <a:effectLst/>
                <a:latin typeface="KBScaredStraight" panose="02000603000000000000" pitchFamily="2" charset="0"/>
                <a:ea typeface="KBScaredStraight" panose="02000603000000000000" pitchFamily="2" charset="0"/>
              </a:rPr>
              <a:t>Sabha</a:t>
            </a:r>
            <a:r>
              <a:rPr lang="en-US" sz="3000" dirty="0" smtClean="0">
                <a:effectLst/>
                <a:latin typeface="KBScaredStraight" panose="02000603000000000000" pitchFamily="2" charset="0"/>
                <a:ea typeface="KBScaredStraight" panose="02000603000000000000" pitchFamily="2" charset="0"/>
              </a:rPr>
              <a:t> “House of the People” (545 seats) – </a:t>
            </a:r>
            <a:r>
              <a:rPr lang="en-US" sz="3000" dirty="0" smtClean="0">
                <a:latin typeface="KBScaredStraight" panose="02000603000000000000" pitchFamily="2" charset="0"/>
                <a:ea typeface="KBScaredStraight" panose="02000603000000000000" pitchFamily="2" charset="0"/>
              </a:rPr>
              <a:t>members are elected by Indian citizens.</a:t>
            </a:r>
            <a:endParaRPr lang="en-US" sz="3000" dirty="0" smtClean="0">
              <a:effectLst/>
              <a:latin typeface="KBScaredStraight" panose="02000603000000000000" pitchFamily="2" charset="0"/>
              <a:ea typeface="KBScaredStraight" panose="02000603000000000000" pitchFamily="2" charset="0"/>
            </a:endParaRPr>
          </a:p>
          <a:p>
            <a:pPr marL="971550" lvl="1" indent="-514350">
              <a:buFont typeface="+mj-lt"/>
              <a:buAutoNum type="arabicPeriod"/>
            </a:pPr>
            <a:r>
              <a:rPr lang="en-US" sz="3000" dirty="0" err="1" smtClean="0">
                <a:effectLst/>
                <a:latin typeface="KBScaredStraight" panose="02000603000000000000" pitchFamily="2" charset="0"/>
                <a:ea typeface="KBScaredStraight" panose="02000603000000000000" pitchFamily="2" charset="0"/>
              </a:rPr>
              <a:t>Rajya</a:t>
            </a:r>
            <a:r>
              <a:rPr lang="en-US" sz="3000" dirty="0" smtClean="0">
                <a:effectLst/>
                <a:latin typeface="KBScaredStraight" panose="02000603000000000000" pitchFamily="2" charset="0"/>
                <a:ea typeface="KBScaredStraight" panose="02000603000000000000" pitchFamily="2" charset="0"/>
              </a:rPr>
              <a:t> </a:t>
            </a:r>
            <a:r>
              <a:rPr lang="en-US" sz="3000" dirty="0" err="1" smtClean="0">
                <a:effectLst/>
                <a:latin typeface="KBScaredStraight" panose="02000603000000000000" pitchFamily="2" charset="0"/>
                <a:ea typeface="KBScaredStraight" panose="02000603000000000000" pitchFamily="2" charset="0"/>
              </a:rPr>
              <a:t>Sabha</a:t>
            </a:r>
            <a:r>
              <a:rPr lang="en-US" sz="3000" dirty="0" smtClean="0">
                <a:effectLst/>
                <a:latin typeface="KBScaredStraight" panose="02000603000000000000" pitchFamily="2" charset="0"/>
                <a:ea typeface="KBScaredStraight" panose="02000603000000000000" pitchFamily="2" charset="0"/>
              </a:rPr>
              <a:t> “Council of States” (245 seats) – </a:t>
            </a:r>
            <a:r>
              <a:rPr lang="en-US" sz="3000" dirty="0" smtClean="0">
                <a:latin typeface="KBScaredStraight" panose="02000603000000000000" pitchFamily="2" charset="0"/>
                <a:ea typeface="KBScaredStraight" panose="02000603000000000000" pitchFamily="2" charset="0"/>
              </a:rPr>
              <a:t>members are elected by the </a:t>
            </a:r>
            <a:r>
              <a:rPr lang="en-US" sz="3000" dirty="0" err="1" smtClean="0">
                <a:latin typeface="KBScaredStraight" panose="02000603000000000000" pitchFamily="2" charset="0"/>
                <a:ea typeface="KBScaredStraight" panose="02000603000000000000" pitchFamily="2" charset="0"/>
              </a:rPr>
              <a:t>Lok</a:t>
            </a:r>
            <a:r>
              <a:rPr lang="en-US" sz="3000" dirty="0" smtClean="0">
                <a:latin typeface="KBScaredStraight" panose="02000603000000000000" pitchFamily="2" charset="0"/>
                <a:ea typeface="KBScaredStraight" panose="02000603000000000000" pitchFamily="2" charset="0"/>
              </a:rPr>
              <a:t> </a:t>
            </a:r>
            <a:r>
              <a:rPr lang="en-US" sz="3000" dirty="0" err="1" smtClean="0">
                <a:latin typeface="KBScaredStraight" panose="02000603000000000000" pitchFamily="2" charset="0"/>
                <a:ea typeface="KBScaredStraight" panose="02000603000000000000" pitchFamily="2" charset="0"/>
              </a:rPr>
              <a:t>Sabha</a:t>
            </a:r>
            <a:r>
              <a:rPr lang="en-US" sz="3000" dirty="0" smtClean="0">
                <a:latin typeface="KBScaredStraight" panose="02000603000000000000" pitchFamily="2" charset="0"/>
                <a:ea typeface="KBScaredStraight" panose="02000603000000000000" pitchFamily="2" charset="0"/>
              </a:rPr>
              <a:t>.</a:t>
            </a:r>
            <a:endParaRPr lang="en-US" sz="3000" dirty="0" smtClean="0">
              <a:effectLst/>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30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M</a:t>
            </a:r>
            <a:r>
              <a:rPr lang="en-US" sz="3000" dirty="0" smtClean="0">
                <a:effectLst/>
                <a:latin typeface="KBScaredStraight" panose="02000603000000000000" pitchFamily="2" charset="0"/>
                <a:ea typeface="KBScaredStraight" panose="02000603000000000000" pitchFamily="2" charset="0"/>
              </a:rPr>
              <a:t>embers serve five- and six-year terms.</a:t>
            </a:r>
          </a:p>
        </p:txBody>
      </p:sp>
    </p:spTree>
    <p:extLst>
      <p:ext uri="{BB962C8B-B14F-4D97-AF65-F5344CB8AC3E}">
        <p14:creationId xmlns:p14="http://schemas.microsoft.com/office/powerpoint/2010/main" val="1008927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21360"/>
            <a:ext cx="1219199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Inside </a:t>
            </a:r>
            <a:r>
              <a:rPr lang="en-US" sz="2800" dirty="0" err="1" smtClean="0">
                <a:latin typeface="KBScaredStraight" panose="02000603000000000000" pitchFamily="2" charset="0"/>
                <a:ea typeface="KBScaredStraight" panose="02000603000000000000" pitchFamily="2" charset="0"/>
              </a:rPr>
              <a:t>Lok</a:t>
            </a:r>
            <a:r>
              <a:rPr lang="en-US" sz="2800" dirty="0" smtClean="0">
                <a:latin typeface="KBScaredStraight" panose="02000603000000000000" pitchFamily="2" charset="0"/>
                <a:ea typeface="KBScaredStraight" panose="02000603000000000000" pitchFamily="2" charset="0"/>
              </a:rPr>
              <a:t> </a:t>
            </a:r>
            <a:r>
              <a:rPr lang="en-US" sz="2800" dirty="0" err="1" smtClean="0">
                <a:latin typeface="KBScaredStraight" panose="02000603000000000000" pitchFamily="2" charset="0"/>
                <a:ea typeface="KBScaredStraight" panose="02000603000000000000" pitchFamily="2" charset="0"/>
              </a:rPr>
              <a:t>Sabha</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505" y="965940"/>
            <a:ext cx="8197578"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255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35312" y="126485"/>
            <a:ext cx="8200194"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Parliamentary</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Democracy</a:t>
            </a:r>
          </a:p>
        </p:txBody>
      </p:sp>
      <p:sp>
        <p:nvSpPr>
          <p:cNvPr id="7" name="TextBox 6"/>
          <p:cNvSpPr txBox="1"/>
          <p:nvPr/>
        </p:nvSpPr>
        <p:spPr>
          <a:xfrm>
            <a:off x="1218864" y="2666724"/>
            <a:ext cx="9726135" cy="3884140"/>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Whichever political party has the most members in the legislature selects the Prime Minister.</a:t>
            </a:r>
          </a:p>
          <a:p>
            <a:pPr marL="342900"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This is the major difference between a Presidential Democracy and a Parliamentary Democracy!</a:t>
            </a:r>
            <a:endParaRPr lang="en-US" sz="2800" dirty="0">
              <a:latin typeface="KBScaredStraight" panose="02000603000000000000" pitchFamily="2" charset="0"/>
              <a:ea typeface="KBScaredStraight" panose="02000603000000000000" pitchFamily="2" charset="0"/>
            </a:endParaRPr>
          </a:p>
          <a:p>
            <a:pPr marL="800100" lvl="1" indent="-342900">
              <a:lnSpc>
                <a:spcPct val="80000"/>
              </a:lnSpc>
              <a:buFont typeface="Courier New" panose="02070309020205020404" pitchFamily="49" charset="0"/>
              <a:buChar char="o"/>
              <a:defRPr/>
            </a:pPr>
            <a:r>
              <a:rPr lang="en-US" sz="2800" dirty="0">
                <a:latin typeface="KBScaredStraight" panose="02000603000000000000" pitchFamily="2" charset="0"/>
                <a:ea typeface="KBScaredStraight" panose="02000603000000000000" pitchFamily="2" charset="0"/>
              </a:rPr>
              <a:t>Parliamentary Democracy – legislature (Parliament) chooses Head of Government (Executive Leader)</a:t>
            </a:r>
          </a:p>
          <a:p>
            <a:pPr marL="1200150" lvl="2" indent="-28575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285750" indent="-28575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Citizens vote for members of Parliament, members choose the Prime Minister.</a:t>
            </a:r>
          </a:p>
        </p:txBody>
      </p:sp>
    </p:spTree>
    <p:extLst>
      <p:ext uri="{BB962C8B-B14F-4D97-AF65-F5344CB8AC3E}">
        <p14:creationId xmlns:p14="http://schemas.microsoft.com/office/powerpoint/2010/main" val="171041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9845" y="126485"/>
            <a:ext cx="999113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Role of the Citizen</a:t>
            </a:r>
          </a:p>
        </p:txBody>
      </p:sp>
      <p:sp>
        <p:nvSpPr>
          <p:cNvPr id="7" name="TextBox 6"/>
          <p:cNvSpPr txBox="1"/>
          <p:nvPr/>
        </p:nvSpPr>
        <p:spPr>
          <a:xfrm>
            <a:off x="1274799" y="1529893"/>
            <a:ext cx="9726135" cy="5607689"/>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The Indian Constitution of 1950 granted many rights and personal freedoms to Indian citizens.</a:t>
            </a:r>
          </a:p>
          <a:p>
            <a:pPr marL="914400" lvl="1"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All Indians over the age of 18 are guaranteed the right to vote.</a:t>
            </a:r>
          </a:p>
          <a:p>
            <a:pPr marL="914400" lvl="1"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Indians also have freedom of speech, freedom of religion, and freedom of assembly. </a:t>
            </a:r>
          </a:p>
          <a:p>
            <a:pPr marL="914400" lvl="1"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They are also given the right to conserve their language and culture.</a:t>
            </a:r>
            <a:endParaRPr lang="en-US" sz="3200" dirty="0">
              <a:latin typeface="KBScaredStraight" panose="02000603000000000000" pitchFamily="2" charset="0"/>
              <a:ea typeface="KBScaredStraight" panose="02000603000000000000" pitchFamily="2" charset="0"/>
            </a:endParaRPr>
          </a:p>
          <a:p>
            <a:pPr marL="914400" lvl="1" indent="-457200">
              <a:lnSpc>
                <a:spcPct val="80000"/>
              </a:lnSpc>
              <a:buFont typeface="Arial" panose="020B0604020202020204" pitchFamily="34" charset="0"/>
              <a:buChar char="•"/>
              <a:defRPr/>
            </a:pP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Courier New" panose="02070309020205020404" pitchFamily="49" charset="0"/>
              <a:buChar char="o"/>
              <a:defRPr/>
            </a:pP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632716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56673" y="0"/>
            <a:ext cx="11486148" cy="6858000"/>
          </a:xfrm>
          <a:prstGeom prst="rect">
            <a:avLst/>
          </a:prstGeom>
        </p:spPr>
      </p:pic>
    </p:spTree>
    <p:extLst>
      <p:ext uri="{BB962C8B-B14F-4D97-AF65-F5344CB8AC3E}">
        <p14:creationId xmlns:p14="http://schemas.microsoft.com/office/powerpoint/2010/main" val="197737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0" y="26161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lines in Delhi– December 2013</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784" y="1046440"/>
            <a:ext cx="834433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50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132" y="754564"/>
            <a:ext cx="9713734" cy="5694948"/>
          </a:xfrm>
          <a:prstGeom prst="rect">
            <a:avLst/>
          </a:prstGeom>
        </p:spPr>
      </p:pic>
      <p:sp>
        <p:nvSpPr>
          <p:cNvPr id="6" name="Rectangle 5"/>
          <p:cNvSpPr/>
          <p:nvPr/>
        </p:nvSpPr>
        <p:spPr>
          <a:xfrm>
            <a:off x="2245426" y="2004307"/>
            <a:ext cx="7701147" cy="2862322"/>
          </a:xfrm>
          <a:prstGeom prst="rect">
            <a:avLst/>
          </a:prstGeom>
          <a:noFill/>
        </p:spPr>
        <p:txBody>
          <a:bodyPr wrap="none" lIns="91440" tIns="45720" rIns="91440" bIns="45720">
            <a:spAutoFit/>
          </a:bodyPr>
          <a:lstStyle/>
          <a:p>
            <a:pPr algn="ctr"/>
            <a:r>
              <a:rPr lang="en-US" sz="1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Japan</a:t>
            </a:r>
            <a:endParaRPr lang="en-US" sz="1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2072639" y="5169760"/>
            <a:ext cx="8046720" cy="584775"/>
          </a:xfrm>
          <a:prstGeom prst="rect">
            <a:avLst/>
          </a:prstGeom>
          <a:noFill/>
        </p:spPr>
        <p:txBody>
          <a:bodyPr wrap="square" rtlCol="0">
            <a:spAutoFit/>
          </a:bodyPr>
          <a:lstStyle/>
          <a:p>
            <a:pPr algn="ctr"/>
            <a:r>
              <a:rPr lang="en-US" sz="3200" dirty="0" smtClean="0">
                <a:solidFill>
                  <a:schemeClr val="bg1"/>
                </a:solidFill>
                <a:latin typeface="KBScaredStraight" panose="02000603000000000000" pitchFamily="2" charset="0"/>
                <a:ea typeface="KBScaredStraight" panose="02000603000000000000" pitchFamily="2" charset="0"/>
              </a:rPr>
              <a:t>Parliamentary Constitutional Monarchy</a:t>
            </a: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83589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902137" y="0"/>
            <a:ext cx="8387726"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Japan’s Diet Building in Tokyo</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65717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64044" y="126485"/>
            <a:ext cx="8542724"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Unitary System</a:t>
            </a:r>
          </a:p>
        </p:txBody>
      </p:sp>
      <p:sp>
        <p:nvSpPr>
          <p:cNvPr id="7" name="TextBox 6"/>
          <p:cNvSpPr txBox="1"/>
          <p:nvPr/>
        </p:nvSpPr>
        <p:spPr>
          <a:xfrm>
            <a:off x="1274799" y="1529893"/>
            <a:ext cx="9726135"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Japan </a:t>
            </a:r>
            <a:r>
              <a:rPr lang="en-US" sz="3600" dirty="0">
                <a:latin typeface="KBScaredStraight" panose="02000603000000000000" pitchFamily="2" charset="0"/>
                <a:ea typeface="KBScaredStraight" panose="02000603000000000000" pitchFamily="2" charset="0"/>
              </a:rPr>
              <a:t>has a unitary system, which means that the national (central) government holds all of the power.</a:t>
            </a: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a:t>
            </a:r>
            <a:r>
              <a:rPr lang="en-US" sz="3600" dirty="0" smtClean="0">
                <a:latin typeface="KBScaredStraight" panose="02000603000000000000" pitchFamily="2" charset="0"/>
                <a:ea typeface="KBScaredStraight" panose="02000603000000000000" pitchFamily="2" charset="0"/>
              </a:rPr>
              <a:t>prefectures (like states) </a:t>
            </a:r>
            <a:r>
              <a:rPr lang="en-US" sz="3600" dirty="0">
                <a:latin typeface="KBScaredStraight" panose="02000603000000000000" pitchFamily="2" charset="0"/>
                <a:ea typeface="KBScaredStraight" panose="02000603000000000000" pitchFamily="2" charset="0"/>
              </a:rPr>
              <a:t>are under central government control.</a:t>
            </a:r>
          </a:p>
          <a:p>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There are </a:t>
            </a:r>
            <a:r>
              <a:rPr lang="en-US" sz="3600" dirty="0" smtClean="0">
                <a:latin typeface="KBScaredStraight" panose="02000603000000000000" pitchFamily="2" charset="0"/>
                <a:ea typeface="KBScaredStraight" panose="02000603000000000000" pitchFamily="2" charset="0"/>
              </a:rPr>
              <a:t>47 prefectures </a:t>
            </a:r>
            <a:r>
              <a:rPr lang="en-US" sz="3600" dirty="0">
                <a:latin typeface="KBScaredStraight" panose="02000603000000000000" pitchFamily="2" charset="0"/>
                <a:ea typeface="KBScaredStraight" panose="02000603000000000000" pitchFamily="2" charset="0"/>
              </a:rPr>
              <a:t>in </a:t>
            </a:r>
            <a:r>
              <a:rPr lang="en-US" sz="3600" dirty="0" smtClean="0">
                <a:latin typeface="KBScaredStraight" panose="02000603000000000000" pitchFamily="2" charset="0"/>
                <a:ea typeface="KBScaredStraight" panose="02000603000000000000" pitchFamily="2" charset="0"/>
              </a:rPr>
              <a:t>Japan.</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37912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73" y="2542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Unitary Governments</a:t>
            </a:r>
            <a:endParaRPr lang="en-US" sz="2800" dirty="0">
              <a:latin typeface="KBScaredStraight" panose="02000603000000000000" pitchFamily="2" charset="0"/>
              <a:ea typeface="KBScaredStraight" panose="02000603000000000000" pitchFamily="2" charset="0"/>
            </a:endParaRPr>
          </a:p>
        </p:txBody>
      </p:sp>
      <p:pic>
        <p:nvPicPr>
          <p:cNvPr id="7" name="Content Placeholder 3" descr="800px-Map_of_unitary_states_svg.png"/>
          <p:cNvPicPr>
            <a:picLocks noGrp="1" noChangeAspect="1"/>
          </p:cNvPicPr>
          <p:nvPr>
            <p:ph idx="1"/>
          </p:nvPr>
        </p:nvPicPr>
        <p:blipFill>
          <a:blip r:embed="rId2"/>
          <a:srcRect/>
          <a:stretch>
            <a:fillRect/>
          </a:stretch>
        </p:blipFill>
        <p:spPr>
          <a:xfrm>
            <a:off x="-218519" y="411480"/>
            <a:ext cx="12970163" cy="6583680"/>
          </a:xfrm>
        </p:spPr>
      </p:pic>
    </p:spTree>
    <p:extLst>
      <p:ext uri="{BB962C8B-B14F-4D97-AF65-F5344CB8AC3E}">
        <p14:creationId xmlns:p14="http://schemas.microsoft.com/office/powerpoint/2010/main" val="2426043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10990" y="126485"/>
            <a:ext cx="624882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Leadership</a:t>
            </a:r>
          </a:p>
        </p:txBody>
      </p:sp>
      <p:sp>
        <p:nvSpPr>
          <p:cNvPr id="7" name="TextBox 6"/>
          <p:cNvSpPr txBox="1"/>
          <p:nvPr/>
        </p:nvSpPr>
        <p:spPr>
          <a:xfrm>
            <a:off x="1274799" y="1529893"/>
            <a:ext cx="9726135" cy="5016758"/>
          </a:xfrm>
          <a:prstGeom prst="rect">
            <a:avLst/>
          </a:prstGeom>
          <a:noFill/>
        </p:spPr>
        <p:txBody>
          <a:bodyPr wrap="square" rtlCol="0">
            <a:spAutoFit/>
          </a:bodyPr>
          <a:lstStyle/>
          <a:p>
            <a:pPr marL="571500" indent="-571500">
              <a:buFont typeface="Arial" panose="020B0604020202020204" pitchFamily="34" charset="0"/>
              <a:buChar char="•"/>
              <a:defRPr/>
            </a:pPr>
            <a:r>
              <a:rPr lang="en-US" sz="4000" b="1" dirty="0" smtClean="0">
                <a:latin typeface="KBScaredStraight" panose="02000603000000000000" pitchFamily="2" charset="0"/>
                <a:ea typeface="KBScaredStraight" panose="02000603000000000000" pitchFamily="2" charset="0"/>
              </a:rPr>
              <a:t>Emperor</a:t>
            </a:r>
            <a:r>
              <a:rPr lang="en-US" sz="4000" dirty="0" smtClean="0">
                <a:latin typeface="KBScaredStraight" panose="02000603000000000000" pitchFamily="2" charset="0"/>
                <a:ea typeface="KBScaredStraight" panose="02000603000000000000" pitchFamily="2" charset="0"/>
              </a:rPr>
              <a:t>: ceremonial position; holds no political power—power was limited by the constitution .</a:t>
            </a:r>
          </a:p>
          <a:p>
            <a:pPr marL="571500" indent="-571500">
              <a:buFont typeface="Arial" panose="020B0604020202020204" pitchFamily="34" charset="0"/>
              <a:buChar char="•"/>
              <a:defRPr/>
            </a:pPr>
            <a:endParaRPr lang="en-US" sz="4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4000" b="1" dirty="0" smtClean="0">
                <a:latin typeface="KBScaredStraight" panose="02000603000000000000" pitchFamily="2" charset="0"/>
                <a:ea typeface="KBScaredStraight" panose="02000603000000000000" pitchFamily="2" charset="0"/>
              </a:rPr>
              <a:t>Prime Minister</a:t>
            </a:r>
            <a:r>
              <a:rPr lang="en-US" sz="4000" dirty="0" smtClean="0">
                <a:latin typeface="KBScaredStraight" panose="02000603000000000000" pitchFamily="2" charset="0"/>
                <a:ea typeface="KBScaredStraight" panose="02000603000000000000" pitchFamily="2" charset="0"/>
              </a:rPr>
              <a:t>: </a:t>
            </a:r>
            <a:r>
              <a:rPr lang="en-US" sz="4000" dirty="0">
                <a:latin typeface="KBScaredStraight" panose="02000603000000000000" pitchFamily="2" charset="0"/>
                <a:ea typeface="KBScaredStraight" panose="02000603000000000000" pitchFamily="2" charset="0"/>
              </a:rPr>
              <a:t>holds the most political power; the </a:t>
            </a:r>
            <a:r>
              <a:rPr lang="en-US" sz="4000" dirty="0" smtClean="0">
                <a:latin typeface="KBScaredStraight" panose="02000603000000000000" pitchFamily="2" charset="0"/>
                <a:ea typeface="KBScaredStraight" panose="02000603000000000000" pitchFamily="2" charset="0"/>
              </a:rPr>
              <a:t>prime minister is the head of government.</a:t>
            </a:r>
            <a:endParaRPr lang="en-US" sz="4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endParaRPr lang="en-US" sz="4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29029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9697" y="119726"/>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Emperor Akihito</a:t>
            </a:r>
            <a:endParaRPr lang="en-US" sz="36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875" y="885783"/>
            <a:ext cx="68580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896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err="1" smtClean="0">
                <a:latin typeface="KBScaredStraight" panose="02000603000000000000" pitchFamily="2" charset="0"/>
                <a:ea typeface="KBScaredStraight" panose="02000603000000000000" pitchFamily="2" charset="0"/>
              </a:rPr>
              <a:t>Shinzo</a:t>
            </a:r>
            <a:r>
              <a:rPr lang="en-US" sz="3600" dirty="0" smtClean="0">
                <a:latin typeface="KBScaredStraight" panose="02000603000000000000" pitchFamily="2" charset="0"/>
                <a:ea typeface="KBScaredStraight" panose="02000603000000000000" pitchFamily="2" charset="0"/>
              </a:rPr>
              <a:t> Abe</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Japan’s Prime Minister</a:t>
            </a:r>
            <a:endParaRPr lang="en-US" sz="20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342" y="646331"/>
            <a:ext cx="764931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4250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0942" y="126485"/>
            <a:ext cx="7588937"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How Leaders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Are Chosen</a:t>
            </a:r>
          </a:p>
        </p:txBody>
      </p:sp>
      <p:sp>
        <p:nvSpPr>
          <p:cNvPr id="7" name="TextBox 6"/>
          <p:cNvSpPr txBox="1"/>
          <p:nvPr/>
        </p:nvSpPr>
        <p:spPr>
          <a:xfrm>
            <a:off x="1272342" y="2611512"/>
            <a:ext cx="9726135" cy="3416320"/>
          </a:xfrm>
          <a:prstGeom prst="rect">
            <a:avLst/>
          </a:prstGeom>
          <a:noFill/>
        </p:spPr>
        <p:txBody>
          <a:bodyPr wrap="square" rtlCol="0">
            <a:spAutoFit/>
          </a:bodyPr>
          <a:lstStyle/>
          <a:p>
            <a:pPr marL="571500" indent="-571500">
              <a:buFont typeface="Arial" panose="020B0604020202020204" pitchFamily="34" charset="0"/>
              <a:buChar char="•"/>
              <a:defRPr/>
            </a:pPr>
            <a:r>
              <a:rPr lang="en-US" sz="3600" b="1" dirty="0">
                <a:latin typeface="KBScaredStraight" panose="02000603000000000000" pitchFamily="2" charset="0"/>
                <a:ea typeface="KBScaredStraight" panose="02000603000000000000" pitchFamily="2" charset="0"/>
              </a:rPr>
              <a:t>Emperor</a:t>
            </a:r>
            <a:r>
              <a:rPr lang="en-US" sz="3600" dirty="0">
                <a:latin typeface="KBScaredStraight" panose="02000603000000000000" pitchFamily="2" charset="0"/>
                <a:ea typeface="KBScaredStraight" panose="02000603000000000000" pitchFamily="2" charset="0"/>
              </a:rPr>
              <a:t>: </a:t>
            </a:r>
            <a:r>
              <a:rPr lang="en-US" sz="3600" dirty="0" smtClean="0">
                <a:latin typeface="KBScaredStraight" panose="02000603000000000000" pitchFamily="2" charset="0"/>
                <a:ea typeface="KBScaredStraight" panose="02000603000000000000" pitchFamily="2" charset="0"/>
              </a:rPr>
              <a:t>hereditary position.</a:t>
            </a: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b="1" dirty="0">
                <a:latin typeface="KBScaredStraight" panose="02000603000000000000" pitchFamily="2" charset="0"/>
                <a:ea typeface="KBScaredStraight" panose="02000603000000000000" pitchFamily="2" charset="0"/>
              </a:rPr>
              <a:t>Prime Minister</a:t>
            </a:r>
            <a:r>
              <a:rPr lang="en-US" sz="3600" dirty="0">
                <a:latin typeface="KBScaredStraight" panose="02000603000000000000" pitchFamily="2" charset="0"/>
                <a:ea typeface="KBScaredStraight" panose="02000603000000000000" pitchFamily="2" charset="0"/>
              </a:rPr>
              <a:t>: is</a:t>
            </a:r>
            <a:r>
              <a:rPr lang="en-US" sz="3600" b="1" dirty="0">
                <a:latin typeface="KBScaredStraight" panose="02000603000000000000" pitchFamily="2" charset="0"/>
                <a:ea typeface="KBScaredStraight" panose="02000603000000000000" pitchFamily="2" charset="0"/>
              </a:rPr>
              <a:t> </a:t>
            </a:r>
            <a:r>
              <a:rPr lang="en-US" sz="3600" dirty="0">
                <a:latin typeface="KBScaredStraight" panose="02000603000000000000" pitchFamily="2" charset="0"/>
                <a:ea typeface="KBScaredStraight" panose="02000603000000000000" pitchFamily="2" charset="0"/>
              </a:rPr>
              <a:t>the leader of the majority party in </a:t>
            </a:r>
            <a:r>
              <a:rPr lang="en-US" sz="3600" dirty="0" smtClean="0">
                <a:latin typeface="KBScaredStraight" panose="02000603000000000000" pitchFamily="2" charset="0"/>
                <a:ea typeface="KBScaredStraight" panose="02000603000000000000" pitchFamily="2" charset="0"/>
              </a:rPr>
              <a:t>Japan’s Diet (parliament); </a:t>
            </a:r>
            <a:r>
              <a:rPr lang="en-US" sz="3600" dirty="0">
                <a:latin typeface="KBScaredStraight" panose="02000603000000000000" pitchFamily="2" charset="0"/>
                <a:ea typeface="KBScaredStraight" panose="02000603000000000000" pitchFamily="2" charset="0"/>
              </a:rPr>
              <a:t>indirectly elected by the </a:t>
            </a:r>
            <a:r>
              <a:rPr lang="en-US" sz="3600" dirty="0" smtClean="0">
                <a:latin typeface="KBScaredStraight" panose="02000603000000000000" pitchFamily="2" charset="0"/>
                <a:ea typeface="KBScaredStraight" panose="02000603000000000000" pitchFamily="2" charset="0"/>
              </a:rPr>
              <a:t>Japanese </a:t>
            </a:r>
            <a:r>
              <a:rPr lang="en-US" sz="3600" dirty="0">
                <a:latin typeface="KBScaredStraight" panose="02000603000000000000" pitchFamily="2" charset="0"/>
                <a:ea typeface="KBScaredStraight" panose="02000603000000000000" pitchFamily="2" charset="0"/>
              </a:rPr>
              <a:t>people.</a:t>
            </a:r>
          </a:p>
        </p:txBody>
      </p:sp>
    </p:spTree>
    <p:extLst>
      <p:ext uri="{BB962C8B-B14F-4D97-AF65-F5344CB8AC3E}">
        <p14:creationId xmlns:p14="http://schemas.microsoft.com/office/powerpoint/2010/main" val="357428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effectLst/>
                <a:latin typeface="KBScaredStraight" panose="02000603000000000000" pitchFamily="2" charset="0"/>
                <a:ea typeface="KBScaredStraight" panose="02000603000000000000" pitchFamily="2" charset="0"/>
              </a:rPr>
              <a:t>The </a:t>
            </a:r>
            <a:r>
              <a:rPr lang="en-US" sz="2800" dirty="0" smtClean="0">
                <a:latin typeface="KBScaredStraight" panose="02000603000000000000" pitchFamily="2" charset="0"/>
                <a:ea typeface="KBScaredStraight" panose="02000603000000000000" pitchFamily="2" charset="0"/>
              </a:rPr>
              <a:t>Japanese Diet </a:t>
            </a:r>
            <a:r>
              <a:rPr lang="en-US" sz="2800" dirty="0" smtClean="0">
                <a:effectLst/>
                <a:latin typeface="KBScaredStraight" panose="02000603000000000000" pitchFamily="2" charset="0"/>
                <a:ea typeface="KBScaredStraight" panose="02000603000000000000" pitchFamily="2" charset="0"/>
              </a:rPr>
              <a:t>is the country’s bicameral legislature.</a:t>
            </a:r>
          </a:p>
          <a:p>
            <a:pPr marL="457200" indent="-457200">
              <a:buFont typeface="Arial" panose="020B0604020202020204" pitchFamily="34" charset="0"/>
              <a:buChar char="•"/>
            </a:pPr>
            <a:endParaRPr lang="en-US" sz="2800" dirty="0" smtClean="0">
              <a:effectLst/>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a:t>
            </a:r>
            <a:r>
              <a:rPr lang="en-US" sz="2800" dirty="0" smtClean="0">
                <a:effectLst/>
                <a:latin typeface="KBScaredStraight" panose="02000603000000000000" pitchFamily="2" charset="0"/>
                <a:ea typeface="KBScaredStraight" panose="02000603000000000000" pitchFamily="2" charset="0"/>
              </a:rPr>
              <a:t>consists of: </a:t>
            </a:r>
          </a:p>
          <a:p>
            <a:pPr marL="971550" lvl="1" indent="-514350">
              <a:buFont typeface="+mj-lt"/>
              <a:buAutoNum type="arabicPeriod"/>
            </a:pPr>
            <a:r>
              <a:rPr lang="en-US" sz="2800" dirty="0" smtClean="0">
                <a:effectLst/>
                <a:latin typeface="KBScaredStraight" panose="02000603000000000000" pitchFamily="2" charset="0"/>
                <a:ea typeface="KBScaredStraight" panose="02000603000000000000" pitchFamily="2" charset="0"/>
              </a:rPr>
              <a:t>House of Representatives (480 seats) – members elected to serve four-year terms.</a:t>
            </a:r>
          </a:p>
          <a:p>
            <a:pPr lvl="1"/>
            <a:r>
              <a:rPr lang="en-US" sz="2800" dirty="0" smtClean="0">
                <a:effectLst/>
                <a:latin typeface="KBScaredStraight" panose="02000603000000000000" pitchFamily="2" charset="0"/>
                <a:ea typeface="KBScaredStraight" panose="02000603000000000000" pitchFamily="2" charset="0"/>
              </a:rPr>
              <a:t> </a:t>
            </a:r>
            <a:endParaRPr lang="en-US" sz="2800" dirty="0" smtClean="0">
              <a:latin typeface="KBScaredStraight" panose="02000603000000000000" pitchFamily="2" charset="0"/>
              <a:ea typeface="KBScaredStraight" panose="02000603000000000000" pitchFamily="2" charset="0"/>
            </a:endParaRPr>
          </a:p>
          <a:p>
            <a:pPr lvl="1"/>
            <a:r>
              <a:rPr lang="en-US" sz="2800" dirty="0" smtClean="0">
                <a:latin typeface="KBScaredStraight" panose="02000603000000000000" pitchFamily="2" charset="0"/>
                <a:ea typeface="KBScaredStraight" panose="02000603000000000000" pitchFamily="2" charset="0"/>
              </a:rPr>
              <a:t>2. House of Councillors </a:t>
            </a:r>
            <a:r>
              <a:rPr lang="en-US" sz="2800" dirty="0" smtClean="0">
                <a:effectLst/>
                <a:latin typeface="KBScaredStraight" panose="02000603000000000000" pitchFamily="2" charset="0"/>
                <a:ea typeface="KBScaredStraight" panose="02000603000000000000" pitchFamily="2" charset="0"/>
              </a:rPr>
              <a:t>(242 seats) – </a:t>
            </a:r>
            <a:r>
              <a:rPr lang="en-US" sz="2800" dirty="0" smtClean="0">
                <a:latin typeface="KBScaredStraight" panose="02000603000000000000" pitchFamily="2" charset="0"/>
                <a:ea typeface="KBScaredStraight" panose="02000603000000000000" pitchFamily="2" charset="0"/>
              </a:rPr>
              <a:t>members elected to serve six-year terms.</a:t>
            </a:r>
          </a:p>
          <a:p>
            <a:pPr lvl="1"/>
            <a:endParaRPr lang="en-US" sz="2800" dirty="0">
              <a:latin typeface="KBScaredStraight" panose="02000603000000000000" pitchFamily="2" charset="0"/>
              <a:ea typeface="KBScaredStraight" panose="02000603000000000000" pitchFamily="2" charset="0"/>
            </a:endParaRPr>
          </a:p>
          <a:p>
            <a:pPr lvl="1"/>
            <a:r>
              <a:rPr lang="en-US" sz="2800" dirty="0" smtClean="0">
                <a:latin typeface="KBScaredStraight" panose="02000603000000000000" pitchFamily="2" charset="0"/>
                <a:ea typeface="KBScaredStraight" panose="02000603000000000000" pitchFamily="2" charset="0"/>
              </a:rPr>
              <a:t>*The Prime Minister has the right to dissolve the House of Representatives at any time.</a:t>
            </a:r>
          </a:p>
        </p:txBody>
      </p:sp>
    </p:spTree>
    <p:extLst>
      <p:ext uri="{BB962C8B-B14F-4D97-AF65-F5344CB8AC3E}">
        <p14:creationId xmlns:p14="http://schemas.microsoft.com/office/powerpoint/2010/main" val="340034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67" y="204348"/>
            <a:ext cx="10251583" cy="6219831"/>
          </a:xfrm>
          <a:prstGeom prst="rect">
            <a:avLst/>
          </a:prstGeom>
        </p:spPr>
      </p:pic>
      <p:sp>
        <p:nvSpPr>
          <p:cNvPr id="6" name="Rectangle 5"/>
          <p:cNvSpPr/>
          <p:nvPr/>
        </p:nvSpPr>
        <p:spPr>
          <a:xfrm>
            <a:off x="2369500" y="1120651"/>
            <a:ext cx="7624716" cy="3785652"/>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Comparing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Asian</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Governments</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7" name="TextBox 6"/>
          <p:cNvSpPr txBox="1"/>
          <p:nvPr/>
        </p:nvSpPr>
        <p:spPr>
          <a:xfrm>
            <a:off x="2263710" y="4989587"/>
            <a:ext cx="8046720" cy="707886"/>
          </a:xfrm>
          <a:prstGeom prst="rect">
            <a:avLst/>
          </a:prstGeom>
          <a:noFill/>
        </p:spPr>
        <p:txBody>
          <a:bodyPr wrap="square" rtlCol="0">
            <a:spAutoFit/>
          </a:bodyPr>
          <a:lstStyle/>
          <a:p>
            <a:pPr algn="ctr"/>
            <a:r>
              <a:rPr lang="en-US" sz="4000" dirty="0" smtClean="0">
                <a:solidFill>
                  <a:schemeClr val="bg1"/>
                </a:solidFill>
                <a:latin typeface="KBScaredStraight" panose="02000603000000000000" pitchFamily="2" charset="0"/>
                <a:ea typeface="KBScaredStraight" panose="02000603000000000000" pitchFamily="2" charset="0"/>
              </a:rPr>
              <a:t>India, China, &amp; Japan</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74911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1"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47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35312" y="126485"/>
            <a:ext cx="8200194"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Parliamentary</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Democracy</a:t>
            </a:r>
          </a:p>
        </p:txBody>
      </p:sp>
      <p:sp>
        <p:nvSpPr>
          <p:cNvPr id="7" name="TextBox 6"/>
          <p:cNvSpPr txBox="1"/>
          <p:nvPr/>
        </p:nvSpPr>
        <p:spPr>
          <a:xfrm>
            <a:off x="1218864" y="2666724"/>
            <a:ext cx="9726135" cy="5016758"/>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Japan has a parliamentary democracy.</a:t>
            </a:r>
          </a:p>
          <a:p>
            <a:pPr marL="457200" indent="-457200">
              <a:buFont typeface="Arial" panose="020B0604020202020204" pitchFamily="34" charset="0"/>
              <a:buChar char="•"/>
              <a:defRP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Japanese citizens elect members of the House of Representatives. </a:t>
            </a:r>
          </a:p>
          <a:p>
            <a:pPr marL="914400" lvl="1"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The leader of the majority party of the House of Representatives becomes the Prime Minister.</a:t>
            </a:r>
            <a:endParaRPr lang="en-US" sz="3200" dirty="0">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The citizens indirectly elect the leader.</a:t>
            </a:r>
          </a:p>
          <a:p>
            <a:pPr marL="457200" indent="-457200">
              <a:buFont typeface="Arial" panose="020B0604020202020204" pitchFamily="34" charset="0"/>
              <a:buChar char="•"/>
              <a:defRP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88410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9844" y="126485"/>
            <a:ext cx="999113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Role of the Citizen</a:t>
            </a:r>
          </a:p>
        </p:txBody>
      </p:sp>
      <p:sp>
        <p:nvSpPr>
          <p:cNvPr id="7" name="TextBox 6"/>
          <p:cNvSpPr txBox="1"/>
          <p:nvPr/>
        </p:nvSpPr>
        <p:spPr>
          <a:xfrm>
            <a:off x="1274799" y="1529893"/>
            <a:ext cx="9726135" cy="4339650"/>
          </a:xfrm>
          <a:prstGeom prst="rect">
            <a:avLst/>
          </a:prstGeom>
          <a:noFill/>
        </p:spPr>
        <p:txBody>
          <a:bodyPr wrap="square" rtlCol="0">
            <a:spAutoFit/>
          </a:bodyPr>
          <a:lstStyle/>
          <a:p>
            <a:pPr marL="342900" indent="-3429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Japanese citizens can vote after age 20.</a:t>
            </a:r>
          </a:p>
          <a:p>
            <a:pPr marL="342900" indent="-342900">
              <a:buFont typeface="Arial" panose="020B0604020202020204" pitchFamily="34" charset="0"/>
              <a:buChar char="•"/>
              <a:defRPr/>
            </a:pPr>
            <a:endParaRPr lang="en-US" sz="3600" dirty="0" smtClean="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Japan’s constitution of 1947 established rights and personal freedoms for Japan’s citizens, including freedom of speech and religion, equal rights for women, and equal education for all.</a:t>
            </a:r>
          </a:p>
          <a:p>
            <a:pPr marL="342900" indent="-342900">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07532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0" y="26161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in Japan – 2013</a:t>
            </a:r>
            <a:endParaRPr lang="en-US" sz="28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1306815"/>
            <a:ext cx="6705600" cy="5029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5345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4" y="204348"/>
            <a:ext cx="9713734" cy="642104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03903" y="533177"/>
            <a:ext cx="8331896" cy="4939814"/>
          </a:xfrm>
          <a:prstGeom prst="rect">
            <a:avLst/>
          </a:prstGeom>
          <a:noFill/>
        </p:spPr>
        <p:txBody>
          <a:bodyPr wrap="none" lIns="91440" tIns="45720" rIns="91440" bIns="45720">
            <a:spAutoFit/>
          </a:bodyPr>
          <a:lstStyle/>
          <a:p>
            <a:pPr algn="ctr"/>
            <a:r>
              <a:rPr lang="en-US" sz="105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People’s</a:t>
            </a:r>
          </a:p>
          <a:p>
            <a:pPr algn="ctr"/>
            <a:r>
              <a:rPr lang="en-US" sz="105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Republic of</a:t>
            </a:r>
          </a:p>
          <a:p>
            <a:pPr algn="ctr"/>
            <a:r>
              <a:rPr lang="en-US" sz="105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China</a:t>
            </a:r>
            <a:endParaRPr lang="en-US" sz="105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2072640" y="5458159"/>
            <a:ext cx="8046720" cy="584775"/>
          </a:xfrm>
          <a:prstGeom prst="rect">
            <a:avLst/>
          </a:prstGeom>
          <a:noFill/>
        </p:spPr>
        <p:txBody>
          <a:bodyPr wrap="square" rtlCol="0">
            <a:spAutoFit/>
          </a:bodyPr>
          <a:lstStyle/>
          <a:p>
            <a:pPr algn="ctr"/>
            <a:r>
              <a:rPr lang="en-US" sz="3200" dirty="0" smtClean="0">
                <a:solidFill>
                  <a:schemeClr val="bg1"/>
                </a:solidFill>
                <a:latin typeface="KBScaredStraight" panose="02000603000000000000" pitchFamily="2" charset="0"/>
                <a:ea typeface="KBScaredStraight" panose="02000603000000000000" pitchFamily="2" charset="0"/>
              </a:rPr>
              <a:t>Communist State</a:t>
            </a: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59403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420180"/>
            <a:ext cx="12192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Great Hall of the People in Beijing</a:t>
            </a:r>
            <a:endParaRPr lang="en-US" sz="28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3579"/>
            <a:ext cx="12192000" cy="4957010"/>
          </a:xfrm>
          <a:prstGeom prst="rect">
            <a:avLst/>
          </a:prstGeom>
        </p:spPr>
      </p:pic>
    </p:spTree>
    <p:extLst>
      <p:ext uri="{BB962C8B-B14F-4D97-AF65-F5344CB8AC3E}">
        <p14:creationId xmlns:p14="http://schemas.microsoft.com/office/powerpoint/2010/main" val="2182519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64041" y="126485"/>
            <a:ext cx="8542724"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Unitary System</a:t>
            </a:r>
          </a:p>
        </p:txBody>
      </p:sp>
      <p:sp>
        <p:nvSpPr>
          <p:cNvPr id="7" name="TextBox 6"/>
          <p:cNvSpPr txBox="1"/>
          <p:nvPr/>
        </p:nvSpPr>
        <p:spPr>
          <a:xfrm>
            <a:off x="1274799" y="1529893"/>
            <a:ext cx="9726135"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China has a unitary system, which means that the national (central) government holds all of the power.</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provinces are under central government control.</a:t>
            </a:r>
          </a:p>
          <a:p>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There are 23 provinces in China.</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00371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10990" y="126485"/>
            <a:ext cx="624882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Leadership</a:t>
            </a:r>
          </a:p>
        </p:txBody>
      </p:sp>
      <p:sp>
        <p:nvSpPr>
          <p:cNvPr id="7" name="TextBox 6"/>
          <p:cNvSpPr txBox="1"/>
          <p:nvPr/>
        </p:nvSpPr>
        <p:spPr>
          <a:xfrm>
            <a:off x="1274799" y="1529893"/>
            <a:ext cx="9726135" cy="4401205"/>
          </a:xfrm>
          <a:prstGeom prst="rect">
            <a:avLst/>
          </a:prstGeom>
          <a:noFill/>
        </p:spPr>
        <p:txBody>
          <a:bodyPr wrap="square" rtlCol="0">
            <a:spAutoFit/>
          </a:bodyPr>
          <a:lstStyle/>
          <a:p>
            <a:pPr marL="571500" indent="-571500">
              <a:buFont typeface="Arial" panose="020B0604020202020204" pitchFamily="34" charset="0"/>
              <a:buChar char="•"/>
              <a:defRPr/>
            </a:pPr>
            <a:r>
              <a:rPr lang="en-US" sz="4000" b="1" dirty="0" smtClean="0">
                <a:latin typeface="KBScaredStraight" panose="02000603000000000000" pitchFamily="2" charset="0"/>
                <a:ea typeface="KBScaredStraight" panose="02000603000000000000" pitchFamily="2" charset="0"/>
              </a:rPr>
              <a:t>President</a:t>
            </a:r>
            <a:r>
              <a:rPr lang="en-US" sz="4000" dirty="0">
                <a:latin typeface="KBScaredStraight" panose="02000603000000000000" pitchFamily="2" charset="0"/>
                <a:ea typeface="KBScaredStraight" panose="02000603000000000000" pitchFamily="2" charset="0"/>
              </a:rPr>
              <a:t>: </a:t>
            </a:r>
            <a:r>
              <a:rPr lang="en-US" sz="4000" dirty="0" smtClean="0">
                <a:latin typeface="KBScaredStraight" panose="02000603000000000000" pitchFamily="2" charset="0"/>
                <a:ea typeface="KBScaredStraight" panose="02000603000000000000" pitchFamily="2" charset="0"/>
              </a:rPr>
              <a:t>head of state; largely a ceremonial office that holds little political power.</a:t>
            </a:r>
          </a:p>
          <a:p>
            <a:pPr marL="571500" indent="-571500">
              <a:buFont typeface="Arial" panose="020B0604020202020204" pitchFamily="34" charset="0"/>
              <a:buChar char="•"/>
              <a:defRPr/>
            </a:pPr>
            <a:endParaRPr lang="en-US" sz="40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4000" b="1" dirty="0" smtClean="0">
                <a:latin typeface="KBScaredStraight" panose="02000603000000000000" pitchFamily="2" charset="0"/>
                <a:ea typeface="KBScaredStraight" panose="02000603000000000000" pitchFamily="2" charset="0"/>
              </a:rPr>
              <a:t>Premier: </a:t>
            </a:r>
            <a:r>
              <a:rPr lang="en-US" sz="4000" dirty="0" smtClean="0">
                <a:latin typeface="KBScaredStraight" panose="02000603000000000000" pitchFamily="2" charset="0"/>
                <a:ea typeface="KBScaredStraight" panose="02000603000000000000" pitchFamily="2" charset="0"/>
              </a:rPr>
              <a:t>head of government </a:t>
            </a:r>
            <a:r>
              <a:rPr lang="en-US" sz="4000" b="1" dirty="0" smtClean="0">
                <a:latin typeface="KBScaredStraight" panose="02000603000000000000" pitchFamily="2" charset="0"/>
                <a:ea typeface="KBScaredStraight" panose="02000603000000000000" pitchFamily="2" charset="0"/>
              </a:rPr>
              <a:t>– </a:t>
            </a:r>
            <a:r>
              <a:rPr lang="en-US" sz="4000" dirty="0" smtClean="0">
                <a:latin typeface="KBScaredStraight" panose="02000603000000000000" pitchFamily="2" charset="0"/>
                <a:ea typeface="KBScaredStraight" panose="02000603000000000000" pitchFamily="2" charset="0"/>
              </a:rPr>
              <a:t>highest</a:t>
            </a:r>
            <a:r>
              <a:rPr lang="en-US" sz="4000" b="1" dirty="0" smtClean="0">
                <a:latin typeface="KBScaredStraight" panose="02000603000000000000" pitchFamily="2" charset="0"/>
                <a:ea typeface="KBScaredStraight" panose="02000603000000000000" pitchFamily="2" charset="0"/>
              </a:rPr>
              <a:t> </a:t>
            </a:r>
            <a:r>
              <a:rPr lang="en-US" sz="4000" dirty="0" smtClean="0">
                <a:latin typeface="KBScaredStraight" panose="02000603000000000000" pitchFamily="2" charset="0"/>
                <a:ea typeface="KBScaredStraight" panose="02000603000000000000" pitchFamily="2" charset="0"/>
              </a:rPr>
              <a:t>ranking administrative official in China’s government.</a:t>
            </a:r>
          </a:p>
        </p:txBody>
      </p:sp>
    </p:spTree>
    <p:extLst>
      <p:ext uri="{BB962C8B-B14F-4D97-AF65-F5344CB8AC3E}">
        <p14:creationId xmlns:p14="http://schemas.microsoft.com/office/powerpoint/2010/main" val="2410808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3"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Xi </a:t>
            </a:r>
            <a:r>
              <a:rPr lang="en-US" sz="3600" dirty="0" err="1" smtClean="0">
                <a:latin typeface="KBScaredStraight" panose="02000603000000000000" pitchFamily="2" charset="0"/>
                <a:ea typeface="KBScaredStraight" panose="02000603000000000000" pitchFamily="2" charset="0"/>
              </a:rPr>
              <a:t>Jinping</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China’s President</a:t>
            </a:r>
            <a:endParaRPr lang="en-US" sz="20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782" y="685800"/>
            <a:ext cx="4437529"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401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3"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Li </a:t>
            </a:r>
            <a:r>
              <a:rPr lang="en-US" sz="3600" dirty="0" err="1" smtClean="0">
                <a:latin typeface="KBScaredStraight" panose="02000603000000000000" pitchFamily="2" charset="0"/>
                <a:ea typeface="KBScaredStraight" panose="02000603000000000000" pitchFamily="2" charset="0"/>
              </a:rPr>
              <a:t>Keqiang</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China’s Premier</a:t>
            </a:r>
            <a:endParaRPr lang="en-US" sz="20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547" y="719160"/>
            <a:ext cx="45720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92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03108" y="126485"/>
            <a:ext cx="686457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7" name="TextBox 6"/>
          <p:cNvSpPr txBox="1"/>
          <p:nvPr/>
        </p:nvSpPr>
        <p:spPr>
          <a:xfrm>
            <a:off x="1274799" y="1529893"/>
            <a:ext cx="9726135" cy="5189113"/>
          </a:xfrm>
          <a:prstGeom prst="rect">
            <a:avLst/>
          </a:prstGeom>
          <a:noFill/>
        </p:spPr>
        <p:txBody>
          <a:bodyPr wrap="square" rtlCol="0">
            <a:spAutoFit/>
          </a:bodyPr>
          <a:lstStyle/>
          <a:p>
            <a:pPr algn="ctr"/>
            <a:r>
              <a:rPr lang="en-US" sz="3200" b="1" dirty="0" smtClean="0">
                <a:latin typeface="DK Sleepy Time" pitchFamily="50" charset="0"/>
                <a:ea typeface="KBScaredStraight" panose="02000603000000000000" pitchFamily="2" charset="0"/>
              </a:rPr>
              <a:t>Government Systems – Who has the power?</a:t>
            </a:r>
          </a:p>
          <a:p>
            <a:pPr algn="ctr"/>
            <a:endParaRPr lang="en-US" sz="4000" b="1" dirty="0" smtClean="0">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latin typeface="KBScaredStraight" panose="02000603000000000000" pitchFamily="2" charset="0"/>
                <a:ea typeface="KBScaredStraight" panose="02000603000000000000" pitchFamily="2" charset="0"/>
              </a:rPr>
              <a:t>Unitary</a:t>
            </a:r>
            <a:r>
              <a:rPr lang="en-US" sz="3200" dirty="0">
                <a:latin typeface="KBScaredStraight" panose="02000603000000000000" pitchFamily="2" charset="0"/>
                <a:ea typeface="KBScaredStraight" panose="02000603000000000000" pitchFamily="2" charset="0"/>
              </a:rPr>
              <a:t>--power is held by one central authority</a:t>
            </a:r>
          </a:p>
          <a:p>
            <a:pPr marL="457200" indent="-457200">
              <a:lnSpc>
                <a:spcPct val="90000"/>
              </a:lnSpc>
              <a:buFont typeface="Arial" panose="020B0604020202020204" pitchFamily="34" charset="0"/>
              <a:buChar char="•"/>
              <a:defRPr/>
            </a:pPr>
            <a:endParaRPr lang="en-US" sz="32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latin typeface="KBScaredStraight" panose="02000603000000000000" pitchFamily="2" charset="0"/>
                <a:ea typeface="KBScaredStraight" panose="02000603000000000000" pitchFamily="2" charset="0"/>
              </a:rPr>
              <a:t>Confederation</a:t>
            </a:r>
            <a:r>
              <a:rPr lang="en-US" sz="3200" dirty="0">
                <a:latin typeface="KBScaredStraight" panose="02000603000000000000" pitchFamily="2" charset="0"/>
                <a:ea typeface="KBScaredStraight" panose="02000603000000000000" pitchFamily="2" charset="0"/>
              </a:rPr>
              <a:t>--association of independent states that agree to certain limitations on their freedoms by joining together</a:t>
            </a:r>
          </a:p>
          <a:p>
            <a:pPr marL="457200" indent="-457200">
              <a:lnSpc>
                <a:spcPct val="90000"/>
              </a:lnSpc>
              <a:buFont typeface="Arial" panose="020B0604020202020204" pitchFamily="34" charset="0"/>
              <a:buChar char="•"/>
              <a:defRPr/>
            </a:pPr>
            <a:endParaRPr lang="en-US" sz="32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latin typeface="KBScaredStraight" panose="02000603000000000000" pitchFamily="2" charset="0"/>
                <a:ea typeface="KBScaredStraight" panose="02000603000000000000" pitchFamily="2" charset="0"/>
              </a:rPr>
              <a:t>Federal</a:t>
            </a:r>
            <a:r>
              <a:rPr lang="en-US" sz="3200" dirty="0">
                <a:latin typeface="KBScaredStraight" panose="02000603000000000000" pitchFamily="2" charset="0"/>
                <a:ea typeface="KBScaredStraight" panose="02000603000000000000" pitchFamily="2" charset="0"/>
              </a:rPr>
              <a:t>--power is divided between central authority &amp; several regional authorities</a:t>
            </a:r>
          </a:p>
        </p:txBody>
      </p:sp>
    </p:spTree>
    <p:extLst>
      <p:ext uri="{BB962C8B-B14F-4D97-AF65-F5344CB8AC3E}">
        <p14:creationId xmlns:p14="http://schemas.microsoft.com/office/powerpoint/2010/main" val="2424247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0942" y="126485"/>
            <a:ext cx="7588937"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How Leaders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Are Chosen</a:t>
            </a:r>
          </a:p>
        </p:txBody>
      </p:sp>
      <p:sp>
        <p:nvSpPr>
          <p:cNvPr id="7" name="TextBox 6"/>
          <p:cNvSpPr txBox="1"/>
          <p:nvPr/>
        </p:nvSpPr>
        <p:spPr>
          <a:xfrm>
            <a:off x="1272342" y="2611512"/>
            <a:ext cx="9726135" cy="4247317"/>
          </a:xfrm>
          <a:prstGeom prst="rect">
            <a:avLst/>
          </a:prstGeom>
          <a:noFill/>
        </p:spPr>
        <p:txBody>
          <a:bodyPr wrap="square" rtlCol="0">
            <a:spAutoFit/>
          </a:bodyPr>
          <a:lstStyle/>
          <a:p>
            <a:pPr marL="457200" indent="-457200">
              <a:buFont typeface="Arial" panose="020B0604020202020204" pitchFamily="34" charset="0"/>
              <a:buChar char="•"/>
            </a:pPr>
            <a:r>
              <a:rPr lang="en-US" sz="3000" b="1" dirty="0" smtClean="0">
                <a:latin typeface="KBScaredStraight" panose="02000603000000000000" pitchFamily="2" charset="0"/>
                <a:ea typeface="KBScaredStraight" panose="02000603000000000000" pitchFamily="2" charset="0"/>
              </a:rPr>
              <a:t>President: </a:t>
            </a:r>
            <a:r>
              <a:rPr lang="en-US" sz="3000" dirty="0" smtClean="0">
                <a:latin typeface="KBScaredStraight" panose="02000603000000000000" pitchFamily="2" charset="0"/>
                <a:ea typeface="KBScaredStraight" panose="02000603000000000000" pitchFamily="2" charset="0"/>
              </a:rPr>
              <a:t>elected* </a:t>
            </a:r>
            <a:r>
              <a:rPr lang="en-US" sz="3000" dirty="0">
                <a:latin typeface="KBScaredStraight" panose="02000603000000000000" pitchFamily="2" charset="0"/>
                <a:ea typeface="KBScaredStraight" panose="02000603000000000000" pitchFamily="2" charset="0"/>
              </a:rPr>
              <a:t>by </a:t>
            </a:r>
            <a:r>
              <a:rPr lang="en-US" sz="3000" dirty="0" smtClean="0">
                <a:latin typeface="KBScaredStraight" panose="02000603000000000000" pitchFamily="2" charset="0"/>
                <a:ea typeface="KBScaredStraight" panose="02000603000000000000" pitchFamily="2" charset="0"/>
              </a:rPr>
              <a:t>National People’s Congress for a five-year term.</a:t>
            </a: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b="1" dirty="0" smtClean="0">
                <a:latin typeface="KBScaredStraight" panose="02000603000000000000" pitchFamily="2" charset="0"/>
                <a:ea typeface="KBScaredStraight" panose="02000603000000000000" pitchFamily="2" charset="0"/>
              </a:rPr>
              <a:t>Premier: </a:t>
            </a:r>
            <a:r>
              <a:rPr lang="en-US" sz="3000" dirty="0" smtClean="0">
                <a:latin typeface="KBScaredStraight" panose="02000603000000000000" pitchFamily="2" charset="0"/>
                <a:ea typeface="KBScaredStraight" panose="02000603000000000000" pitchFamily="2" charset="0"/>
              </a:rPr>
              <a:t>nominated by the president and confirmed by the National People’s Congress.</a:t>
            </a: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*Chinese </a:t>
            </a:r>
            <a:r>
              <a:rPr lang="en-US" sz="3000" dirty="0">
                <a:latin typeface="KBScaredStraight" panose="02000603000000000000" pitchFamily="2" charset="0"/>
                <a:ea typeface="KBScaredStraight" panose="02000603000000000000" pitchFamily="2" charset="0"/>
              </a:rPr>
              <a:t>Communist Party is the only legal party, and officially sanctioned candidates run </a:t>
            </a:r>
            <a:r>
              <a:rPr lang="en-US" sz="3000" dirty="0" smtClean="0">
                <a:latin typeface="KBScaredStraight" panose="02000603000000000000" pitchFamily="2" charset="0"/>
                <a:ea typeface="KBScaredStraight" panose="02000603000000000000" pitchFamily="2" charset="0"/>
              </a:rPr>
              <a:t>unopposed</a:t>
            </a:r>
            <a:r>
              <a:rPr lang="en-US" sz="2800" dirty="0" smtClean="0">
                <a:latin typeface="KBScaredStraight" panose="02000603000000000000" pitchFamily="2" charset="0"/>
                <a:ea typeface="KBScaredStraight" panose="02000603000000000000" pitchFamily="2" charset="0"/>
              </a:rPr>
              <a:t>.</a:t>
            </a:r>
          </a:p>
        </p:txBody>
      </p:sp>
    </p:spTree>
    <p:extLst>
      <p:ext uri="{BB962C8B-B14F-4D97-AF65-F5344CB8AC3E}">
        <p14:creationId xmlns:p14="http://schemas.microsoft.com/office/powerpoint/2010/main" val="2637721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5663089"/>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effectLst/>
                <a:latin typeface="KBScaredStraight" panose="02000603000000000000" pitchFamily="2" charset="0"/>
                <a:ea typeface="KBScaredStraight" panose="02000603000000000000" pitchFamily="2" charset="0"/>
              </a:rPr>
              <a:t>The </a:t>
            </a:r>
            <a:r>
              <a:rPr lang="en-US" sz="3000" dirty="0" smtClean="0">
                <a:latin typeface="KBScaredStraight" panose="02000603000000000000" pitchFamily="2" charset="0"/>
                <a:ea typeface="KBScaredStraight" panose="02000603000000000000" pitchFamily="2" charset="0"/>
              </a:rPr>
              <a:t>National People’s Congress </a:t>
            </a:r>
            <a:r>
              <a:rPr lang="en-US" sz="3000" dirty="0" smtClean="0">
                <a:effectLst/>
                <a:latin typeface="KBScaredStraight" panose="02000603000000000000" pitchFamily="2" charset="0"/>
                <a:ea typeface="KBScaredStraight" panose="02000603000000000000" pitchFamily="2" charset="0"/>
              </a:rPr>
              <a:t>is the country’s unicameral legislature.</a:t>
            </a:r>
          </a:p>
          <a:p>
            <a:pPr marL="457200" indent="-457200">
              <a:buFont typeface="Arial" panose="020B0604020202020204" pitchFamily="34" charset="0"/>
              <a:buChar char="•"/>
            </a:pPr>
            <a:endParaRPr lang="en-US" sz="1200" dirty="0" smtClean="0">
              <a:effectLst/>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The number of seats is based on China’s population. </a:t>
            </a:r>
          </a:p>
          <a:p>
            <a:pPr marL="914400" lvl="1"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As of the most recent election, there were 2,987 seats.</a:t>
            </a:r>
          </a:p>
          <a:p>
            <a:pPr marL="914400" lvl="1" indent="-4572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Candidates are selected and approved by the government before the people can vote for them.</a:t>
            </a:r>
          </a:p>
          <a:p>
            <a:pPr marL="914400" lvl="1"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Members serve five-year terms.</a:t>
            </a:r>
          </a:p>
          <a:p>
            <a:pPr marL="914400" lvl="1"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Only members of the CCP are elected.</a:t>
            </a:r>
            <a:endParaRPr lang="en-US" sz="3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11131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0" y="193183"/>
            <a:ext cx="8778239" cy="954107"/>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Great Hall of the People</a:t>
            </a:r>
          </a:p>
          <a:p>
            <a:pPr algn="ctr"/>
            <a:r>
              <a:rPr lang="en-US" sz="2800" dirty="0" smtClean="0">
                <a:latin typeface="KBScaredStraight" panose="02000603000000000000" pitchFamily="2" charset="0"/>
                <a:ea typeface="KBScaredStraight" panose="02000603000000000000" pitchFamily="2" charset="0"/>
              </a:rPr>
              <a:t>(National People’s Congress Resides Here)</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1147290"/>
            <a:ext cx="73152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1265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38179" y="126485"/>
            <a:ext cx="5794471"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Oligarchy</a:t>
            </a:r>
          </a:p>
        </p:txBody>
      </p:sp>
      <p:sp>
        <p:nvSpPr>
          <p:cNvPr id="7" name="TextBox 6"/>
          <p:cNvSpPr txBox="1"/>
          <p:nvPr/>
        </p:nvSpPr>
        <p:spPr>
          <a:xfrm>
            <a:off x="1218864" y="1576409"/>
            <a:ext cx="9726135" cy="4770537"/>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Oligarchy means “government by the few”.</a:t>
            </a:r>
          </a:p>
          <a:p>
            <a:pPr marL="800100" lvl="1" indent="-342900">
              <a:lnSpc>
                <a:spcPct val="80000"/>
              </a:lnSpc>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A political party or group takes over a government and makes all decisions.</a:t>
            </a:r>
          </a:p>
          <a:p>
            <a:pPr marL="800100" lvl="1" indent="-342900">
              <a:lnSpc>
                <a:spcPct val="80000"/>
              </a:lnSpc>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This type of government is similar to an autocracy.</a:t>
            </a:r>
          </a:p>
          <a:p>
            <a:pPr marL="800100" lvl="1" indent="-342900">
              <a:lnSpc>
                <a:spcPct val="80000"/>
              </a:lnSpc>
              <a:buFont typeface="Arial" panose="020B0604020202020204" pitchFamily="34" charset="0"/>
              <a:buChar char="•"/>
              <a:defRPr/>
            </a:pPr>
            <a:endParaRPr lang="en-US" sz="3200" dirty="0" smtClean="0">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3200" dirty="0" smtClean="0">
                <a:latin typeface="KBScaredStraight" panose="02000603000000000000" pitchFamily="2" charset="0"/>
                <a:ea typeface="KBScaredStraight" panose="02000603000000000000" pitchFamily="2" charset="0"/>
              </a:rPr>
              <a:t>China’s government could be considered an oligarchic government because the leaders of the Chinese Communist Party control most of what goes on in the country.</a:t>
            </a:r>
          </a:p>
          <a:p>
            <a:pPr marL="342900" indent="-3429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1200150" lvl="2" indent="-285750">
              <a:lnSpc>
                <a:spcPct val="80000"/>
              </a:lnSpc>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0460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9844" y="126485"/>
            <a:ext cx="999113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Role of the Citizen</a:t>
            </a:r>
          </a:p>
        </p:txBody>
      </p:sp>
      <p:sp>
        <p:nvSpPr>
          <p:cNvPr id="7" name="TextBox 6"/>
          <p:cNvSpPr txBox="1"/>
          <p:nvPr/>
        </p:nvSpPr>
        <p:spPr>
          <a:xfrm>
            <a:off x="1274799" y="1529893"/>
            <a:ext cx="9726135" cy="4832092"/>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China’s communist government has a history of violating the personal freedoms of Chinese citizens by denying them basic rights such as freedom of speech and religion.</a:t>
            </a:r>
          </a:p>
          <a:p>
            <a:pPr marL="457200" indent="-457200">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Even though the constitution gives every person over 18 the right to vote, these rights are mostly meaningless because they are only allowed to vote for members of the Chinese Communist Party.</a:t>
            </a:r>
          </a:p>
          <a:p>
            <a:pPr marL="800100" lvl="1" indent="-3429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The government chooses the candidates and then dictates what they do once they are “elected”.</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617244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0" y="26161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in China - 2012</a:t>
            </a:r>
            <a:endParaRPr lang="en-US" sz="28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53" y="1046440"/>
            <a:ext cx="8222166"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08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03108" y="126485"/>
            <a:ext cx="686457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7" name="TextBox 6"/>
          <p:cNvSpPr txBox="1"/>
          <p:nvPr/>
        </p:nvSpPr>
        <p:spPr>
          <a:xfrm>
            <a:off x="1274799" y="1529893"/>
            <a:ext cx="9726135" cy="4936736"/>
          </a:xfrm>
          <a:prstGeom prst="rect">
            <a:avLst/>
          </a:prstGeom>
          <a:noFill/>
        </p:spPr>
        <p:txBody>
          <a:bodyPr wrap="square" rtlCol="0">
            <a:spAutoFit/>
          </a:bodyPr>
          <a:lstStyle/>
          <a:p>
            <a:pPr algn="ctr"/>
            <a:r>
              <a:rPr lang="en-US" sz="3600" b="1" dirty="0" smtClean="0">
                <a:latin typeface="DK Sleepy Time" pitchFamily="50" charset="0"/>
                <a:ea typeface="KBScaredStraight" panose="02000603000000000000" pitchFamily="2" charset="0"/>
              </a:rPr>
              <a:t>Government Types – how do citizens participate?</a:t>
            </a:r>
          </a:p>
          <a:p>
            <a:pPr algn="ctr"/>
            <a:endParaRPr lang="en-US" sz="1600" dirty="0" smtClean="0">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Autocracy</a:t>
            </a:r>
            <a:r>
              <a:rPr lang="en-US" sz="2800" dirty="0">
                <a:latin typeface="KBScaredStraight" panose="02000603000000000000" pitchFamily="2" charset="0"/>
                <a:ea typeface="KBScaredStraight" panose="02000603000000000000" pitchFamily="2"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Oligarchy</a:t>
            </a:r>
            <a:r>
              <a:rPr lang="en-US" sz="2800" dirty="0">
                <a:latin typeface="KBScaredStraight" panose="02000603000000000000" pitchFamily="2" charset="0"/>
                <a:ea typeface="KBScaredStraight" panose="02000603000000000000" pitchFamily="2" charset="0"/>
              </a:rPr>
              <a:t>-- small group exercises control &amp; citizens have limited role in government </a:t>
            </a:r>
          </a:p>
          <a:p>
            <a:pPr marL="457200" indent="-457200">
              <a:lnSpc>
                <a:spcPct val="9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Democracy</a:t>
            </a:r>
            <a:r>
              <a:rPr lang="en-US" sz="2800" dirty="0">
                <a:latin typeface="KBScaredStraight" panose="02000603000000000000" pitchFamily="2" charset="0"/>
                <a:ea typeface="KBScaredStraight" panose="02000603000000000000" pitchFamily="2" charset="0"/>
              </a:rPr>
              <a:t>--supreme power is vested in the people &amp; exercised by them directly or indirectly through a system of representation involving free elections</a:t>
            </a:r>
          </a:p>
        </p:txBody>
      </p:sp>
    </p:spTree>
    <p:extLst>
      <p:ext uri="{BB962C8B-B14F-4D97-AF65-F5344CB8AC3E}">
        <p14:creationId xmlns:p14="http://schemas.microsoft.com/office/powerpoint/2010/main" val="2714417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03108" y="126485"/>
            <a:ext cx="686457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7" name="TextBox 6"/>
          <p:cNvSpPr txBox="1"/>
          <p:nvPr/>
        </p:nvSpPr>
        <p:spPr>
          <a:xfrm>
            <a:off x="1274799" y="1529893"/>
            <a:ext cx="9726135" cy="4524315"/>
          </a:xfrm>
          <a:prstGeom prst="rect">
            <a:avLst/>
          </a:prstGeom>
          <a:noFill/>
        </p:spPr>
        <p:txBody>
          <a:bodyPr wrap="square" rtlCol="0">
            <a:spAutoFit/>
          </a:bodyPr>
          <a:lstStyle/>
          <a:p>
            <a:pPr algn="ctr"/>
            <a:r>
              <a:rPr lang="en-US" sz="3400" b="1" dirty="0" smtClean="0">
                <a:latin typeface="DK Sleepy Time" pitchFamily="50" charset="0"/>
                <a:ea typeface="KBScaredStraight" panose="02000603000000000000" pitchFamily="2" charset="0"/>
              </a:rPr>
              <a:t>Two Types of Democratic Governments:</a:t>
            </a:r>
          </a:p>
          <a:p>
            <a:pPr algn="ctr"/>
            <a:endParaRPr lang="en-US" sz="3200" b="1" dirty="0" smtClean="0">
              <a:latin typeface="DK Sleepy Time" pitchFamily="50"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Parliamentary</a:t>
            </a:r>
            <a:r>
              <a:rPr lang="en-US" sz="2800" dirty="0">
                <a:latin typeface="KBScaredStraight" panose="02000603000000000000"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800" dirty="0">
                <a:latin typeface="KBScaredStraight" panose="02000603000000000000" pitchFamily="2" charset="0"/>
                <a:ea typeface="KBScaredStraight" panose="02000603000000000000" pitchFamily="2" charset="0"/>
              </a:rPr>
              <a:t>Leader works with or through the legislature</a:t>
            </a:r>
          </a:p>
          <a:p>
            <a:pPr marL="800100" lvl="1" indent="-342900">
              <a:buFont typeface="Courier New" panose="02070309020205020404" pitchFamily="49" charset="0"/>
              <a:buChar char="o"/>
              <a:defRP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BScaredStraight" panose="02000603000000000000" pitchFamily="2" charset="0"/>
                <a:ea typeface="KBScaredStraight" panose="02000603000000000000" pitchFamily="2" charset="0"/>
              </a:rPr>
              <a:t>Presidential</a:t>
            </a:r>
            <a:r>
              <a:rPr lang="en-US" sz="2800" dirty="0">
                <a:latin typeface="KBScaredStraight" panose="02000603000000000000"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800" dirty="0">
                <a:latin typeface="KBScaredStraight" panose="02000603000000000000" pitchFamily="2" charset="0"/>
                <a:ea typeface="KBScaredStraight" panose="02000603000000000000" pitchFamily="2" charset="0"/>
              </a:rPr>
              <a:t>Leader works separate from legislature</a:t>
            </a:r>
          </a:p>
        </p:txBody>
      </p:sp>
    </p:spTree>
    <p:extLst>
      <p:ext uri="{BB962C8B-B14F-4D97-AF65-F5344CB8AC3E}">
        <p14:creationId xmlns:p14="http://schemas.microsoft.com/office/powerpoint/2010/main" val="166703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132" y="319083"/>
            <a:ext cx="9713734" cy="6219831"/>
          </a:xfrm>
          <a:prstGeom prst="rect">
            <a:avLst/>
          </a:prstGeom>
        </p:spPr>
      </p:pic>
      <p:sp>
        <p:nvSpPr>
          <p:cNvPr id="6" name="Rectangle 5"/>
          <p:cNvSpPr/>
          <p:nvPr/>
        </p:nvSpPr>
        <p:spPr>
          <a:xfrm>
            <a:off x="2182957" y="1408866"/>
            <a:ext cx="8309327" cy="3170099"/>
          </a:xfrm>
          <a:prstGeom prst="rect">
            <a:avLst/>
          </a:prstGeom>
          <a:noFill/>
        </p:spPr>
        <p:txBody>
          <a:bodyPr wrap="none" lIns="91440" tIns="45720" rIns="91440" bIns="45720">
            <a:spAutoFit/>
          </a:bodyPr>
          <a:lstStyle/>
          <a:p>
            <a:pPr algn="ctr"/>
            <a:r>
              <a:rPr lang="en-US" sz="10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Republic of </a:t>
            </a:r>
          </a:p>
          <a:p>
            <a:pPr algn="ctr"/>
            <a:r>
              <a:rPr lang="en-US" sz="10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India</a:t>
            </a:r>
          </a:p>
        </p:txBody>
      </p:sp>
      <p:sp>
        <p:nvSpPr>
          <p:cNvPr id="8" name="TextBox 7"/>
          <p:cNvSpPr txBox="1"/>
          <p:nvPr/>
        </p:nvSpPr>
        <p:spPr>
          <a:xfrm>
            <a:off x="2072640" y="4898051"/>
            <a:ext cx="8046720" cy="584775"/>
          </a:xfrm>
          <a:prstGeom prst="rect">
            <a:avLst/>
          </a:prstGeom>
          <a:noFill/>
        </p:spPr>
        <p:txBody>
          <a:bodyPr wrap="square" rtlCol="0">
            <a:spAutoFit/>
          </a:bodyPr>
          <a:lstStyle/>
          <a:p>
            <a:pPr algn="ctr"/>
            <a:r>
              <a:rPr lang="en-US" sz="3200" dirty="0" smtClean="0">
                <a:solidFill>
                  <a:schemeClr val="bg1"/>
                </a:solidFill>
                <a:latin typeface="KBScaredStraight" panose="02000603000000000000" pitchFamily="2" charset="0"/>
                <a:ea typeface="KBScaredStraight" panose="02000603000000000000" pitchFamily="2" charset="0"/>
              </a:rPr>
              <a:t>Federal Republic</a:t>
            </a: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18481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53" r="1252"/>
          <a:stretch/>
        </p:blipFill>
        <p:spPr>
          <a:xfrm>
            <a:off x="1386114" y="0"/>
            <a:ext cx="9419771"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386114" y="0"/>
            <a:ext cx="9419771" cy="523220"/>
          </a:xfrm>
          <a:prstGeom prst="rect">
            <a:avLst/>
          </a:prstGeom>
          <a:noFill/>
        </p:spPr>
        <p:txBody>
          <a:bodyPr wrap="square" rtlCol="0">
            <a:spAutoFit/>
          </a:bodyPr>
          <a:lstStyle/>
          <a:p>
            <a:pPr algn="ctr"/>
            <a:r>
              <a:rPr lang="en-US" sz="2800" dirty="0" err="1" smtClean="0">
                <a:latin typeface="KBScaredStraight" panose="02000603000000000000" pitchFamily="2" charset="0"/>
                <a:ea typeface="KBScaredStraight" panose="02000603000000000000" pitchFamily="2" charset="0"/>
              </a:rPr>
              <a:t>Sansad</a:t>
            </a:r>
            <a:r>
              <a:rPr lang="en-US" sz="2800" dirty="0" smtClean="0">
                <a:latin typeface="KBScaredStraight" panose="02000603000000000000" pitchFamily="2" charset="0"/>
                <a:ea typeface="KBScaredStraight" panose="02000603000000000000" pitchFamily="2" charset="0"/>
              </a:rPr>
              <a:t> </a:t>
            </a:r>
            <a:r>
              <a:rPr lang="en-US" sz="2800" dirty="0" err="1" smtClean="0">
                <a:latin typeface="KBScaredStraight" panose="02000603000000000000" pitchFamily="2" charset="0"/>
                <a:ea typeface="KBScaredStraight" panose="02000603000000000000" pitchFamily="2" charset="0"/>
              </a:rPr>
              <a:t>Bhavan</a:t>
            </a:r>
            <a:r>
              <a:rPr lang="en-US" sz="2800" dirty="0" smtClean="0">
                <a:latin typeface="KBScaredStraight" panose="02000603000000000000" pitchFamily="2" charset="0"/>
                <a:ea typeface="KBScaredStraight" panose="02000603000000000000" pitchFamily="2" charset="0"/>
              </a:rPr>
              <a:t> – India’s Parliament Building</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9543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636" y="0"/>
            <a:ext cx="10406593" cy="6858000"/>
          </a:xfrm>
          <a:prstGeom prst="rect">
            <a:avLst/>
          </a:prstGeom>
          <a:solidFill>
            <a:srgbClr val="FFF1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02679" y="126485"/>
            <a:ext cx="8665450"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Federal System</a:t>
            </a:r>
          </a:p>
        </p:txBody>
      </p:sp>
      <p:sp>
        <p:nvSpPr>
          <p:cNvPr id="7" name="TextBox 6"/>
          <p:cNvSpPr txBox="1"/>
          <p:nvPr/>
        </p:nvSpPr>
        <p:spPr>
          <a:xfrm>
            <a:off x="1274799" y="1529893"/>
            <a:ext cx="9726135"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India </a:t>
            </a:r>
            <a:r>
              <a:rPr lang="en-US" sz="3600" dirty="0">
                <a:latin typeface="KBScaredStraight" panose="02000603000000000000" pitchFamily="2" charset="0"/>
                <a:ea typeface="KBScaredStraight" panose="02000603000000000000" pitchFamily="2" charset="0"/>
              </a:rPr>
              <a:t>has a federal system, which means that the national government and the </a:t>
            </a:r>
            <a:r>
              <a:rPr lang="en-US" sz="3600" dirty="0" smtClean="0">
                <a:latin typeface="KBScaredStraight" panose="02000603000000000000" pitchFamily="2" charset="0"/>
                <a:ea typeface="KBScaredStraight" panose="02000603000000000000" pitchFamily="2" charset="0"/>
              </a:rPr>
              <a:t>state governments </a:t>
            </a:r>
            <a:r>
              <a:rPr lang="en-US" sz="3600" dirty="0">
                <a:latin typeface="KBScaredStraight" panose="02000603000000000000" pitchFamily="2" charset="0"/>
                <a:ea typeface="KBScaredStraight" panose="02000603000000000000" pitchFamily="2" charset="0"/>
              </a:rPr>
              <a:t>SHARE power.</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There are </a:t>
            </a:r>
            <a:r>
              <a:rPr lang="en-US" sz="3600" dirty="0" smtClean="0">
                <a:latin typeface="KBScaredStraight" panose="02000603000000000000" pitchFamily="2" charset="0"/>
                <a:ea typeface="KBScaredStraight" panose="02000603000000000000" pitchFamily="2" charset="0"/>
              </a:rPr>
              <a:t>28 states and 7 union territories in India.</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701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4323</TotalTime>
  <Words>1189</Words>
  <Application>Microsoft Office PowerPoint</Application>
  <PresentationFormat>Widescreen</PresentationFormat>
  <Paragraphs>173</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Courier New</vt:lpstr>
      <vt:lpstr>DK Sleepy Time</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75</cp:revision>
  <dcterms:created xsi:type="dcterms:W3CDTF">2013-10-26T00:33:38Z</dcterms:created>
  <dcterms:modified xsi:type="dcterms:W3CDTF">2017-02-28T15:08:33Z</dcterms:modified>
</cp:coreProperties>
</file>