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1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313" r:id="rId16"/>
    <p:sldId id="275" r:id="rId17"/>
    <p:sldId id="276" r:id="rId18"/>
    <p:sldId id="277" r:id="rId19"/>
    <p:sldId id="300" r:id="rId20"/>
    <p:sldId id="278" r:id="rId21"/>
    <p:sldId id="301" r:id="rId22"/>
    <p:sldId id="279" r:id="rId23"/>
    <p:sldId id="280" r:id="rId24"/>
    <p:sldId id="302" r:id="rId25"/>
    <p:sldId id="281" r:id="rId26"/>
    <p:sldId id="282" r:id="rId27"/>
    <p:sldId id="299" r:id="rId28"/>
    <p:sldId id="284" r:id="rId29"/>
    <p:sldId id="319" r:id="rId30"/>
    <p:sldId id="314" r:id="rId31"/>
    <p:sldId id="320" r:id="rId32"/>
    <p:sldId id="323" r:id="rId33"/>
    <p:sldId id="326" r:id="rId34"/>
    <p:sldId id="347" r:id="rId35"/>
    <p:sldId id="329" r:id="rId36"/>
    <p:sldId id="348" r:id="rId37"/>
    <p:sldId id="332" r:id="rId38"/>
    <p:sldId id="349" r:id="rId39"/>
    <p:sldId id="335" r:id="rId40"/>
    <p:sldId id="338" r:id="rId41"/>
    <p:sldId id="350" r:id="rId42"/>
    <p:sldId id="341" r:id="rId43"/>
    <p:sldId id="344" r:id="rId44"/>
    <p:sldId id="315" r:id="rId45"/>
    <p:sldId id="321" r:id="rId46"/>
    <p:sldId id="324" r:id="rId47"/>
    <p:sldId id="327" r:id="rId48"/>
    <p:sldId id="351" r:id="rId49"/>
    <p:sldId id="330" r:id="rId50"/>
    <p:sldId id="352" r:id="rId51"/>
    <p:sldId id="333" r:id="rId52"/>
    <p:sldId id="336" r:id="rId53"/>
    <p:sldId id="353" r:id="rId54"/>
    <p:sldId id="339" r:id="rId55"/>
    <p:sldId id="354" r:id="rId56"/>
    <p:sldId id="342" r:id="rId57"/>
    <p:sldId id="345" r:id="rId58"/>
    <p:sldId id="316" r:id="rId59"/>
    <p:sldId id="322" r:id="rId60"/>
    <p:sldId id="325" r:id="rId61"/>
    <p:sldId id="328" r:id="rId62"/>
    <p:sldId id="331" r:id="rId63"/>
    <p:sldId id="357" r:id="rId64"/>
    <p:sldId id="334" r:id="rId65"/>
    <p:sldId id="356" r:id="rId66"/>
    <p:sldId id="358" r:id="rId67"/>
    <p:sldId id="337" r:id="rId68"/>
    <p:sldId id="340" r:id="rId69"/>
    <p:sldId id="355" r:id="rId70"/>
    <p:sldId id="343" r:id="rId71"/>
    <p:sldId id="285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344"/>
    <a:srgbClr val="136A3F"/>
    <a:srgbClr val="D8DF28"/>
    <a:srgbClr val="294E79"/>
    <a:srgbClr val="34B1C0"/>
    <a:srgbClr val="B4E1E7"/>
    <a:srgbClr val="B23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E1AE-CFA9-4AEA-A142-A162F85C8B3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6542" y="590842"/>
            <a:ext cx="7406640" cy="5880295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2875" y="759655"/>
            <a:ext cx="7013974" cy="55145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1292" y="873849"/>
            <a:ext cx="698941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Comparing</a:t>
            </a:r>
          </a:p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Asian</a:t>
            </a:r>
          </a:p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5149" y="4956092"/>
            <a:ext cx="70901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China, India, Japan,</a:t>
            </a:r>
          </a:p>
          <a:p>
            <a:pPr algn="ctr"/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North Korea</a:t>
            </a: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2055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“Gifts of Nature”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are important to countries because without them, countries must import the resources they need (can be costly).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country is better off if it can use its own resources to supply the needs of its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If a country has many natural resources, it can trade/sell them with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3735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1932" y="0"/>
            <a:ext cx="878817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Capital Goods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capital goods: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 factories, machines, technologies, buildings, and property needed by businesses to operate.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If a business is to be successful, it cannot let its equipment break down or have its buildings fall apart.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New technology can help a business produce more goods for a cheaper price.</a:t>
            </a:r>
          </a:p>
        </p:txBody>
      </p:sp>
    </p:spTree>
    <p:extLst>
      <p:ext uri="{BB962C8B-B14F-4D97-AF65-F5344CB8AC3E}">
        <p14:creationId xmlns:p14="http://schemas.microsoft.com/office/powerpoint/2010/main" val="24068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3582" y="0"/>
            <a:ext cx="916488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Human Capital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human capital.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 is the knowledge and skills that make it possible for workers to earn a living producing goods and services.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includes education, training, skills, and healthcare of the workers in a business or country.</a:t>
            </a:r>
          </a:p>
        </p:txBody>
      </p:sp>
    </p:spTree>
    <p:extLst>
      <p:ext uri="{BB962C8B-B14F-4D97-AF65-F5344CB8AC3E}">
        <p14:creationId xmlns:p14="http://schemas.microsoft.com/office/powerpoint/2010/main" val="32322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0278" y="0"/>
            <a:ext cx="96914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Entrepreneurship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who provide the money to start and operate a business are called entrepreneurs.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people risk their own money and time because they believe their business ideas will make a profit.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 must organize their businesses well for them to be successful 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bring together natural, human, and capital resources to produce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goods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or services to be provided by their businesses.</a:t>
            </a:r>
          </a:p>
        </p:txBody>
      </p:sp>
    </p:spTree>
    <p:extLst>
      <p:ext uri="{BB962C8B-B14F-4D97-AF65-F5344CB8AC3E}">
        <p14:creationId xmlns:p14="http://schemas.microsoft.com/office/powerpoint/2010/main" val="4269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32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Not every country can produce all of the goods and services it needs.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specialize in producing those goods and services they can provide best and most efficiently.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look for others who may need these goods and services so they can sell their products.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money earned by such sales then allows the purchase of goods and services the first county is unable to produce.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international trade, no country can be completely self-sufficient (produce all the goods and services it needs).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Specialization creates a way to build a profitable economy and to earn money to buy items that cannot be made locally.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6542" y="1111348"/>
            <a:ext cx="7406640" cy="4149969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2875" y="1350498"/>
            <a:ext cx="7013974" cy="36857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15858" y="2098233"/>
            <a:ext cx="596028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China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0579" y="0"/>
            <a:ext cx="9870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1281365"/>
            <a:ext cx="10003298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 is transitioning from a command economy that was completely controlled by the Chinese Communist government to a </a:t>
            </a:r>
            <a:r>
              <a:rPr lang="en-US" sz="25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economy that is overseen by the Communist government.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 calls its economy a “socialist market economy”.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5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During the 1970s, China’s government began to reorganize the economy with a plan called the Four Modernizations.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These reforms have led to excellent growth in China’s economy.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5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 is gradually reducing government control and allowing more foreign investment.</a:t>
            </a:r>
            <a:endParaRPr lang="en-US" sz="2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China’s economy continues to be growing and strong, and many Chinese enjoy a higher standard of living than ever before.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China’s GDP is $12.26 trillion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3</a:t>
            </a:r>
            <a:r>
              <a:rPr lang="en-US" sz="36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rd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 (after the US and EU).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China’s GDP goes up about 8% every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$9,100.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2077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massive country of China has an abundance of natural resources.</a:t>
            </a:r>
          </a:p>
          <a:p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China’s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coal, iron ore, petroleum, natural gas, mercury, tin, tungsten, antimony, manganese, molybdenum, vanadium, magnetite, aluminum, lead, zinc, rare earth elements, uranium, hydropower potential (world's largest</a:t>
            </a: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much of China’s land is not arable (good for farming), the country’s land and rivers provide a good foundation for China’s industry and economic growth.</a:t>
            </a:r>
          </a:p>
        </p:txBody>
      </p:sp>
    </p:spTree>
    <p:extLst>
      <p:ext uri="{BB962C8B-B14F-4D97-AF65-F5344CB8AC3E}">
        <p14:creationId xmlns:p14="http://schemas.microsoft.com/office/powerpoint/2010/main" val="27307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0"/>
            <a:ext cx="1018413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79754" y="6163864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Chinese Coal Miners</a:t>
            </a:r>
          </a:p>
        </p:txBody>
      </p:sp>
    </p:spTree>
    <p:extLst>
      <p:ext uri="{BB962C8B-B14F-4D97-AF65-F5344CB8AC3E}">
        <p14:creationId xmlns:p14="http://schemas.microsoft.com/office/powerpoint/2010/main" val="25665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6542" y="590842"/>
            <a:ext cx="7406640" cy="5880295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2875" y="759655"/>
            <a:ext cx="7013974" cy="55145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1292" y="873849"/>
            <a:ext cx="698941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Comparing</a:t>
            </a:r>
          </a:p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Asian</a:t>
            </a:r>
          </a:p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Economies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5149" y="4956092"/>
            <a:ext cx="70901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China, India, Japan,</a:t>
            </a:r>
          </a:p>
          <a:p>
            <a:pPr algn="ctr"/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North Korea</a:t>
            </a: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11.6%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 is the world leader in gross agricultural output.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rice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wheat, potatoes, corn, peanuts, tea, millet, barley, apples, cotton,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oilseed, pork,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fish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19" y="0"/>
            <a:ext cx="915016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509367" y="0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Longji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Rice Terraces, China</a:t>
            </a:r>
          </a:p>
        </p:txBody>
      </p:sp>
    </p:spTree>
    <p:extLst>
      <p:ext uri="{BB962C8B-B14F-4D97-AF65-F5344CB8AC3E}">
        <p14:creationId xmlns:p14="http://schemas.microsoft.com/office/powerpoint/2010/main" val="42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1350719"/>
            <a:ext cx="10003298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 has made important capital investments that serve as the foundation for its growing GDP.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has poured lots of money into its manufacturing sector, which accounts for 46% of its GDP.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the world leader in gross value of industrial output.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China’s factories?</a:t>
            </a:r>
            <a:endParaRPr lang="en-US" sz="28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mining </a:t>
            </a:r>
            <a:r>
              <a:rPr lang="en-US" sz="1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ore processing, iron, steel, aluminum, and other metals, </a:t>
            </a:r>
            <a:r>
              <a:rPr lang="en-US" sz="1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coal, </a:t>
            </a:r>
            <a:r>
              <a:rPr lang="en-US" sz="1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machine </a:t>
            </a:r>
            <a:r>
              <a:rPr lang="en-US" sz="1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building, armaments, </a:t>
            </a:r>
            <a:r>
              <a:rPr lang="en-US" sz="1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textiles and </a:t>
            </a:r>
            <a:r>
              <a:rPr lang="en-US" sz="1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apparel, petroleum, cement, chemicals, fertilizers, </a:t>
            </a:r>
            <a:r>
              <a:rPr lang="en-US" sz="1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consumer </a:t>
            </a:r>
            <a:r>
              <a:rPr lang="en-US" sz="1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products - </a:t>
            </a:r>
            <a:r>
              <a:rPr lang="en-US" sz="1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including footwear, toys, and </a:t>
            </a:r>
            <a:r>
              <a:rPr lang="en-US" sz="1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electronics, </a:t>
            </a:r>
            <a:r>
              <a:rPr lang="en-US" sz="1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food </a:t>
            </a:r>
            <a:r>
              <a:rPr lang="en-US" sz="1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processing, </a:t>
            </a:r>
            <a:r>
              <a:rPr lang="en-US" sz="1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transportation </a:t>
            </a:r>
            <a:r>
              <a:rPr lang="en-US" sz="1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equipment - </a:t>
            </a:r>
            <a:r>
              <a:rPr lang="en-US" sz="1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including automobiles, rail cars and locomotives, ships, &amp;</a:t>
            </a:r>
            <a:r>
              <a:rPr lang="en-US" sz="1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aircraft, </a:t>
            </a:r>
            <a:r>
              <a:rPr lang="en-US" sz="1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telecommunications equipment, commercial space launch vehicles, </a:t>
            </a:r>
            <a:r>
              <a:rPr lang="en-US" sz="1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satellites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 has become a leader in exporting consumer goods to the world market.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electrical and other machinery, including data processing equipment, apparel, radio telephone handsets, textiles, integrated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circuits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94351" y="71846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Toy Assembly Line in China</a:t>
            </a:r>
          </a:p>
        </p:txBody>
      </p:sp>
    </p:spTree>
    <p:extLst>
      <p:ext uri="{BB962C8B-B14F-4D97-AF65-F5344CB8AC3E}">
        <p14:creationId xmlns:p14="http://schemas.microsoft.com/office/powerpoint/2010/main" val="31836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95%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students drop out of school when they are 12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years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old.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32"/>
            <a:ext cx="12192000" cy="5978769"/>
          </a:xfrm>
        </p:spPr>
      </p:pic>
    </p:spTree>
    <p:extLst>
      <p:ext uri="{BB962C8B-B14F-4D97-AF65-F5344CB8AC3E}">
        <p14:creationId xmlns:p14="http://schemas.microsoft.com/office/powerpoint/2010/main" val="8573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7404" y="67004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Chinese Middle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5" y="181195"/>
            <a:ext cx="6990080" cy="3931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76" y="2886293"/>
            <a:ext cx="5076825" cy="38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5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2688" y="0"/>
            <a:ext cx="100867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72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6.5% of China’s workforce is unemployed.</a:t>
            </a:r>
          </a:p>
          <a:p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13.4% of China’s population live below the poverty line and cannot meet basic needs. </a:t>
            </a:r>
          </a:p>
        </p:txBody>
      </p:sp>
    </p:spTree>
    <p:extLst>
      <p:ext uri="{BB962C8B-B14F-4D97-AF65-F5344CB8AC3E}">
        <p14:creationId xmlns:p14="http://schemas.microsoft.com/office/powerpoint/2010/main" val="15100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0305" y="0"/>
            <a:ext cx="96914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Entrepreneurship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Chinese government did not let people start their own businesses until the late 1970s, so entrepreneurship is still relatively new.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realizes that the country has to be more competitive in the world market, so they have decided to let entrepreneurs help lead the way.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Now, private business is the fastest growing segment of China’s economy.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Chinese people today have small businesses of their own, even though the government still has final authority.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6423" y="0"/>
            <a:ext cx="769915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DK Sleepy Time" pitchFamily="50" charset="0"/>
                <a:ea typeface="KBScaredStraight" panose="02000603000000000000" pitchFamily="2" charset="0"/>
              </a:rPr>
              <a:t>Economic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way a country answers these questions determines what kind of economic system it will have:</a:t>
            </a:r>
          </a:p>
          <a:p>
            <a:pPr algn="ctr"/>
            <a:r>
              <a:rPr lang="en-US" sz="2800" b="1" dirty="0" smtClean="0">
                <a:latin typeface="DK Sleepy Time" pitchFamily="50" charset="0"/>
                <a:ea typeface="KBScaredStraight" panose="02000603000000000000" pitchFamily="2" charset="0"/>
              </a:rPr>
              <a:t>Traditional	Command		Market</a:t>
            </a:r>
            <a:endParaRPr lang="en-US" sz="2800" b="1" dirty="0">
              <a:latin typeface="DK Sleepy Time" pitchFamily="50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6542" y="1111348"/>
            <a:ext cx="7406640" cy="4149969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2875" y="1350498"/>
            <a:ext cx="7013974" cy="36857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7717" y="2098233"/>
            <a:ext cx="52565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India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0579" y="0"/>
            <a:ext cx="9870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1281365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India’s independence in 1947, the government set up a command economy.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Starting in 1991, India began to lift some government control and allow citizens a role in running some of India’s industries.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India has a </a:t>
            </a: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economy that is moving away from a command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government makes some decisions about agriculture and industry, but free enterprise and entrepreneurship are very common.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GDP is $4.7 trillion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4</a:t>
            </a:r>
            <a:r>
              <a:rPr lang="en-US" sz="36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country’s GDP has been growing at a rate of about 8.5% per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$3,800.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2077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fertile land and ample water supply are its most valuable resources.</a:t>
            </a:r>
          </a:p>
          <a:p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India’s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Coal, iron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ore, manganese, mica, bauxite, rare earth elements, titanium ore, chromite, natural gas, diamonds, petroleum, limestone,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arable land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 has the fourth-largest coal reserves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80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61" y="2057718"/>
            <a:ext cx="7265739" cy="4846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6928" cy="48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9238" y="268794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India’s Coal Mines</a:t>
            </a:r>
          </a:p>
        </p:txBody>
      </p:sp>
    </p:spTree>
    <p:extLst>
      <p:ext uri="{BB962C8B-B14F-4D97-AF65-F5344CB8AC3E}">
        <p14:creationId xmlns:p14="http://schemas.microsoft.com/office/powerpoint/2010/main" val="39796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47.9%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About half of India’s land can be farmed, and its most important crops are rice and wheat.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rice, wheat, oilseed, cotton, jute, tea, sugarcane, lentils, onions,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potatoes,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dairy products, sheep, goats,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poultry, &amp;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fish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8909" y="470732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Indian Wheat Fields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143000"/>
            <a:ext cx="8572500" cy="5715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134144"/>
            <a:ext cx="6724064" cy="47681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1350719"/>
            <a:ext cx="10003298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 has invested heavily in the factories, modern machinery, and technology that make up what is known as capital goods.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Now, India is one of the world’s top ten industrial nations.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India’s factories?</a:t>
            </a:r>
            <a:endParaRPr lang="en-US" sz="25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textiles, chemicals, food processing, steel, transportation equipment, cement, mining, petroleum, machinery, software, </a:t>
            </a: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pharmaceuticals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Service industries are also booming in India, with thousands of people employed to handle technology questions, airline reservations, and customer service help for customers 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15693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3" y="0"/>
            <a:ext cx="1033869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08577" y="0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Textile Factory</a:t>
            </a:r>
          </a:p>
        </p:txBody>
      </p:sp>
    </p:spTree>
    <p:extLst>
      <p:ext uri="{BB962C8B-B14F-4D97-AF65-F5344CB8AC3E}">
        <p14:creationId xmlns:p14="http://schemas.microsoft.com/office/powerpoint/2010/main" val="15249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 has a booming industrial and technological economy.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specialization makes it possible for India’s economy to focus on the businesses that are the most profitable in the world market.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 products, precious stones, machinery, iron and steel, chemicals, vehicles,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apparel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115" y="0"/>
            <a:ext cx="10585783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Traditional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economic decisions are based on customs, traditions, &amp; beliefs of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will make what they always made &amp; do the same things their parents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u="sng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Bartering</a:t>
            </a: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examples: villages in Africa &amp; South America, the Inuit in Canada, Aborigines in Australia</a:t>
            </a:r>
            <a:endParaRPr lang="en-US" sz="2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62.8% (Male – 75%, Female -- 50%)</a:t>
            </a:r>
            <a:endParaRPr lang="en-US" sz="2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students drop out of school when they are 11 </a:t>
            </a:r>
            <a:r>
              <a:rPr lang="en-US" sz="2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years </a:t>
            </a: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old.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 has made investment in human capital a major priority over the past few decades.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Although India’s literacy rate is low, the rate among children is much higher.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investment in human capital will benefit the economy greatly in the future as educated children enter the workforce.</a:t>
            </a:r>
            <a:endParaRPr lang="en-US" sz="2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68" y="0"/>
            <a:ext cx="992315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691" y="6273225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Middle School Lunch</a:t>
            </a:r>
          </a:p>
        </p:txBody>
      </p:sp>
    </p:spTree>
    <p:extLst>
      <p:ext uri="{BB962C8B-B14F-4D97-AF65-F5344CB8AC3E}">
        <p14:creationId xmlns:p14="http://schemas.microsoft.com/office/powerpoint/2010/main" val="33460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2688" y="0"/>
            <a:ext cx="100867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72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8.5% of India’s workforce is unemployed.</a:t>
            </a:r>
          </a:p>
          <a:p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29.8% of India’s population live below the poverty line and cannot meet basic needs.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2011, India had the largest concentration of people living below the international poverty line of $1.25 of all Asian countries.</a:t>
            </a:r>
          </a:p>
        </p:txBody>
      </p:sp>
    </p:spTree>
    <p:extLst>
      <p:ext uri="{BB962C8B-B14F-4D97-AF65-F5344CB8AC3E}">
        <p14:creationId xmlns:p14="http://schemas.microsoft.com/office/powerpoint/2010/main" val="26799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0305" y="0"/>
            <a:ext cx="96914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Entrepreneurship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Entrepreneurship is rising dramatically in India.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 has a high rate of entrepreneurship, partly because the government supports new business owners with training and facilities.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6542" y="1111348"/>
            <a:ext cx="7406640" cy="4149969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2875" y="1350498"/>
            <a:ext cx="7013974" cy="36857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1402" y="2098233"/>
            <a:ext cx="64492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Japan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0579" y="0"/>
            <a:ext cx="9870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1281365"/>
            <a:ext cx="10003298" cy="686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has one of the most technologically advanced economies in the world.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has a </a:t>
            </a: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economy; the Japanese government has a close and cooperative relationship with major industries in the country. 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few businesses other than the country’s major TV network, but does oversee many aspects of the economy like banking and trade.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has few natural resources and little farmland, but it has one of the strongest economies in the world because it built its economy on manufacturing.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5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Japan’s GDP is $4.56 trillion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5</a:t>
            </a:r>
            <a:r>
              <a:rPr lang="en-US" sz="36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$35,900.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2077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has very little farmland and few natural resources.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imports the raw materials that it needs for industry.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is the world’s largest importer of coal and natural gas, and the second largest importer of oil.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Japan’s major natural resources?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Very few mineral resources &amp; fish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8" y="254000"/>
            <a:ext cx="6191250" cy="4124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22" y="3148013"/>
            <a:ext cx="5943600" cy="3340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9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29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11.3%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Because there is so little arable land, crops are often planted in terraces carved out of hillsides.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rice, sugar beets, vegetables, </a:t>
            </a: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fruit, </a:t>
            </a: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pork, poultry, dairy products, </a:t>
            </a: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eggs, &amp; fish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One of Japan’s largest industries is the fishing industry.</a:t>
            </a:r>
          </a:p>
        </p:txBody>
      </p:sp>
    </p:spTree>
    <p:extLst>
      <p:ext uri="{BB962C8B-B14F-4D97-AF65-F5344CB8AC3E}">
        <p14:creationId xmlns:p14="http://schemas.microsoft.com/office/powerpoint/2010/main" val="37725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2937" y="0"/>
            <a:ext cx="10006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799" y="1351509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decisions are made by the Government.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has not been very successful.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is very harsh to live under; because of this, there are no PURE command countries in the world today.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95" y="548640"/>
            <a:ext cx="8636860" cy="5760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2501380" y="-30609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Terraced Rice Field</a:t>
            </a:r>
          </a:p>
        </p:txBody>
      </p:sp>
    </p:spTree>
    <p:extLst>
      <p:ext uri="{BB962C8B-B14F-4D97-AF65-F5344CB8AC3E}">
        <p14:creationId xmlns:p14="http://schemas.microsoft.com/office/powerpoint/2010/main" val="21427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1350719"/>
            <a:ext cx="100032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capital goods makes Japan a world leader in industrial production and in providing the wide range of services demanded by the world market.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Japan’s factories?</a:t>
            </a:r>
            <a:endParaRPr lang="en-US" sz="24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motor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vehicles, electronic equipment, machine tools, steel and nonferrous metals, ships, chemicals, textiles,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processed foods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is among the world’s largest and most technologically advanced producers of motor vehicles and electronic equipment.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Industrial production and work in providing services account for almost 98% of Japan’s GDP.</a:t>
            </a:r>
          </a:p>
        </p:txBody>
      </p:sp>
    </p:spTree>
    <p:extLst>
      <p:ext uri="{BB962C8B-B14F-4D97-AF65-F5344CB8AC3E}">
        <p14:creationId xmlns:p14="http://schemas.microsoft.com/office/powerpoint/2010/main" val="14332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is a country with very few natural resources, so specialized industries have been developed to earn money needed to buy food and raw material from other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motor </a:t>
            </a: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vehicles, semiconductors, iron </a:t>
            </a: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steel </a:t>
            </a: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products, auto parts, plastic materials, &amp; power </a:t>
            </a: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generating </a:t>
            </a: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machinery</a:t>
            </a: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35" y="763119"/>
            <a:ext cx="8129729" cy="5760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4841" y="65579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Nissan Motor Vehicles Plant</a:t>
            </a:r>
          </a:p>
        </p:txBody>
      </p:sp>
    </p:spTree>
    <p:extLst>
      <p:ext uri="{BB962C8B-B14F-4D97-AF65-F5344CB8AC3E}">
        <p14:creationId xmlns:p14="http://schemas.microsoft.com/office/powerpoint/2010/main" val="40846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places a high emphasis on education; the Japanese are among the most highly educated people in the world.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99%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students drop out of school when they are 15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years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old.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8" y="0"/>
            <a:ext cx="1032248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88702" y="199163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Japanese Middle School</a:t>
            </a:r>
          </a:p>
        </p:txBody>
      </p:sp>
    </p:spTree>
    <p:extLst>
      <p:ext uri="{BB962C8B-B14F-4D97-AF65-F5344CB8AC3E}">
        <p14:creationId xmlns:p14="http://schemas.microsoft.com/office/powerpoint/2010/main" val="15914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2688" y="0"/>
            <a:ext cx="100867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72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4.4% of Japan’s workforce is unemployed.</a:t>
            </a:r>
          </a:p>
          <a:p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16% of Japan’s population live below the poverty line and cannot meet basic needs. </a:t>
            </a:r>
          </a:p>
        </p:txBody>
      </p:sp>
    </p:spTree>
    <p:extLst>
      <p:ext uri="{BB962C8B-B14F-4D97-AF65-F5344CB8AC3E}">
        <p14:creationId xmlns:p14="http://schemas.microsoft.com/office/powerpoint/2010/main" val="29759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0305" y="0"/>
            <a:ext cx="96914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Entrepreneurship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has one of the lowest rates of entrepreneurship of the world’s top economic powers.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Japanese entrepreneurs face difficulties getting business loans from banks and there is very little training on how to run a business.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Japanese companies typically guarantee lifetime employment, so it is very rare for a person to leave a job to start a new business venture.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6542" y="886265"/>
            <a:ext cx="7406640" cy="5036233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52875" y="1111347"/>
            <a:ext cx="7013974" cy="45157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30871" y="1074509"/>
            <a:ext cx="633025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North</a:t>
            </a:r>
          </a:p>
          <a:p>
            <a:pPr algn="ctr"/>
            <a:r>
              <a:rPr lang="en-US" sz="15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Korea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0579" y="0"/>
            <a:ext cx="9870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1281365"/>
            <a:ext cx="10003298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 has one of the least open and most government-controlled economies in the world today.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Communist party controls the government and the economy, though most of power lies with the dictator, Kim </a:t>
            </a:r>
            <a:r>
              <a:rPr lang="en-US" sz="28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Jong-il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 has a </a:t>
            </a: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command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economy.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controls all the resources and decided what is to be produced.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North Korean economy has serious problems, and the government is finally making some reforms and relaxing some of its controls.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3740" y="0"/>
            <a:ext cx="1070453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Market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80655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Some Examples:  US, UK, Australia, etc.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Korea’s GDP is estimated at $40 </a:t>
            </a: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</a:t>
            </a: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103</a:t>
            </a:r>
            <a:r>
              <a:rPr lang="en-US" sz="34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rd</a:t>
            </a: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$1,800.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*North Korea does not post reliable income data so these amounts are estimated.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2077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North Korea’s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coal, lead, tungsten, zinc, graphite, </a:t>
            </a:r>
            <a:r>
              <a:rPr lang="en-US" sz="36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magnesite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iron ore, copper, gold, pyrites, salt, fluorspar,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hydropower</a:t>
            </a:r>
          </a:p>
        </p:txBody>
      </p:sp>
    </p:spTree>
    <p:extLst>
      <p:ext uri="{BB962C8B-B14F-4D97-AF65-F5344CB8AC3E}">
        <p14:creationId xmlns:p14="http://schemas.microsoft.com/office/powerpoint/2010/main" val="3193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2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19%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Farms are owned and organized by the government: farmers are told what to grow and how much.</a:t>
            </a:r>
          </a:p>
          <a:p>
            <a:pPr lvl="1"/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rice, corn, potatoes, soybeans,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cattle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pigs, pork, &amp;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eggs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Agriculture in North Korea does not produce enough food to feed its people.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Food aid from other countries has been needed to avoid widespread starvation.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350" y="375815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Kim </a:t>
            </a:r>
            <a:r>
              <a:rPr lang="en-US" sz="3200" dirty="0" err="1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Jong-il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Inspecting A Farm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88" y="1299015"/>
            <a:ext cx="6989223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1350719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Premier Kim </a:t>
            </a:r>
            <a:r>
              <a:rPr lang="en-US" sz="28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Jong-il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has tried to build up North Korea’s industries in recent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production of steel and machinery are leading industries in the country.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North Korea’s factories?</a:t>
            </a:r>
            <a:endParaRPr lang="en-US" sz="28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military products, machine building, electric power, chemicals, mining (coal, iron ore, limestone, </a:t>
            </a:r>
            <a:r>
              <a:rPr lang="en-US" sz="28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magnesite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graphite, copper, zinc, lead, and precious metals), metallurgy, textiles, &amp; food processing</a:t>
            </a:r>
          </a:p>
        </p:txBody>
      </p:sp>
    </p:spTree>
    <p:extLst>
      <p:ext uri="{BB962C8B-B14F-4D97-AF65-F5344CB8AC3E}">
        <p14:creationId xmlns:p14="http://schemas.microsoft.com/office/powerpoint/2010/main" val="26937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151" y="88483"/>
            <a:ext cx="1169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“Farming Simulator – How North Korea Trains Future Farmers”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r="3759"/>
          <a:stretch/>
        </p:blipFill>
        <p:spPr>
          <a:xfrm>
            <a:off x="1097280" y="700186"/>
            <a:ext cx="9973994" cy="6035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6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-28135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Factory Inspection</a:t>
            </a:r>
          </a:p>
        </p:txBody>
      </p:sp>
    </p:spTree>
    <p:extLst>
      <p:ext uri="{BB962C8B-B14F-4D97-AF65-F5344CB8AC3E}">
        <p14:creationId xmlns:p14="http://schemas.microsoft.com/office/powerpoint/2010/main" val="8613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minerals, metallurgical products, manufactures (including armaments), textiles, agricultural &amp;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fishery products</a:t>
            </a:r>
          </a:p>
        </p:txBody>
      </p:sp>
    </p:spTree>
    <p:extLst>
      <p:ext uri="{BB962C8B-B14F-4D97-AF65-F5344CB8AC3E}">
        <p14:creationId xmlns:p14="http://schemas.microsoft.com/office/powerpoint/2010/main" val="1846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100%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572912" y="5768506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 Middle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779462"/>
            <a:ext cx="4943475" cy="60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62"/>
            <a:ext cx="7315200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0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3147" y="0"/>
            <a:ext cx="544572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Hmmm…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901" y="1477328"/>
            <a:ext cx="10003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2688" y="0"/>
            <a:ext cx="100867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72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Korea’s government does not make this information available. </a:t>
            </a:r>
          </a:p>
          <a:p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Korea’s government does not make this information available. </a:t>
            </a:r>
          </a:p>
        </p:txBody>
      </p:sp>
    </p:spTree>
    <p:extLst>
      <p:ext uri="{BB962C8B-B14F-4D97-AF65-F5344CB8AC3E}">
        <p14:creationId xmlns:p14="http://schemas.microsoft.com/office/powerpoint/2010/main" val="41342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7667" y="0"/>
            <a:ext cx="100367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Currency Exchange</a:t>
            </a:r>
            <a:endParaRPr lang="en-US" sz="72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Currency exchange is the price of one country’s currency compared to another.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6 Chinese </a:t>
            </a:r>
            <a:r>
              <a:rPr lang="en-US" sz="28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yuan</a:t>
            </a: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62 Indian Rupee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103 Japanese yen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131 North Korean won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does this mean?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China’s economy is the strongest of the Asian countries, but the US’s economy is stronger than China’s.</a:t>
            </a:r>
          </a:p>
        </p:txBody>
      </p:sp>
    </p:spTree>
    <p:extLst>
      <p:ext uri="{BB962C8B-B14F-4D97-AF65-F5344CB8AC3E}">
        <p14:creationId xmlns:p14="http://schemas.microsoft.com/office/powerpoint/2010/main" val="23397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6431" y="0"/>
            <a:ext cx="769915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8DC34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DK Sleepy Time" pitchFamily="50" charset="0"/>
                <a:ea typeface="KBScaredStraight" panose="02000603000000000000" pitchFamily="2" charset="0"/>
              </a:rPr>
              <a:t>Factors of Production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4 factors of production that influence economic growth within a country: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available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	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Capital Goods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Entrepreneurship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presence or absence of these 4 factors determine the country’s Gross Domestic Product (GDP) for the year.</a:t>
            </a:r>
          </a:p>
        </p:txBody>
      </p:sp>
    </p:spTree>
    <p:extLst>
      <p:ext uri="{BB962C8B-B14F-4D97-AF65-F5344CB8AC3E}">
        <p14:creationId xmlns:p14="http://schemas.microsoft.com/office/powerpoint/2010/main" val="33738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639" y="0"/>
            <a:ext cx="10332720" cy="6858000"/>
          </a:xfrm>
          <a:prstGeom prst="rect">
            <a:avLst/>
          </a:prstGeom>
          <a:solidFill>
            <a:srgbClr val="136A3F"/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chemeClr val="bg1">
              <a:alpha val="9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6212" y="0"/>
            <a:ext cx="979960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Gross Domestic</a:t>
            </a:r>
          </a:p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8DC34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350" y="2623363"/>
            <a:ext cx="10003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GDP is the total value of all the goods and services produced in that country in one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measures how rich or poor a country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shows if the country’s economy is getting better or worse.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Raising the GDP of a country can improve the country’s standard of living.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3291</Words>
  <Application>Microsoft Office PowerPoint</Application>
  <PresentationFormat>Widescreen</PresentationFormat>
  <Paragraphs>376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DK Sleepy Time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61</cp:revision>
  <dcterms:created xsi:type="dcterms:W3CDTF">2013-11-05T15:51:20Z</dcterms:created>
  <dcterms:modified xsi:type="dcterms:W3CDTF">2017-02-28T15:14:06Z</dcterms:modified>
</cp:coreProperties>
</file>