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48" r:id="rId2"/>
    <p:sldId id="258" r:id="rId3"/>
    <p:sldId id="259" r:id="rId4"/>
    <p:sldId id="415" r:id="rId5"/>
    <p:sldId id="456" r:id="rId6"/>
    <p:sldId id="455" r:id="rId7"/>
    <p:sldId id="454" r:id="rId8"/>
    <p:sldId id="451" r:id="rId9"/>
    <p:sldId id="262" r:id="rId10"/>
    <p:sldId id="449" r:id="rId11"/>
    <p:sldId id="404" r:id="rId12"/>
    <p:sldId id="424" r:id="rId13"/>
    <p:sldId id="431" r:id="rId14"/>
    <p:sldId id="432" r:id="rId15"/>
    <p:sldId id="452" r:id="rId16"/>
    <p:sldId id="453" r:id="rId17"/>
    <p:sldId id="423" r:id="rId18"/>
    <p:sldId id="427" r:id="rId19"/>
    <p:sldId id="433" r:id="rId20"/>
    <p:sldId id="428" r:id="rId21"/>
    <p:sldId id="434" r:id="rId22"/>
    <p:sldId id="435" r:id="rId23"/>
    <p:sldId id="430" r:id="rId24"/>
    <p:sldId id="429" r:id="rId25"/>
    <p:sldId id="426" r:id="rId26"/>
    <p:sldId id="436" r:id="rId27"/>
    <p:sldId id="438" r:id="rId28"/>
    <p:sldId id="437" r:id="rId29"/>
    <p:sldId id="450" r:id="rId30"/>
    <p:sldId id="440" r:id="rId31"/>
    <p:sldId id="439" r:id="rId32"/>
    <p:sldId id="444" r:id="rId33"/>
    <p:sldId id="446" r:id="rId34"/>
    <p:sldId id="447" r:id="rId35"/>
    <p:sldId id="351" r:id="rId36"/>
    <p:sldId id="443" r:id="rId37"/>
    <p:sldId id="441" r:id="rId38"/>
    <p:sldId id="442" r:id="rId39"/>
    <p:sldId id="260" r:id="rId40"/>
    <p:sldId id="26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314"/>
    <a:srgbClr val="67999A"/>
    <a:srgbClr val="BF1E2E"/>
    <a:srgbClr val="855852"/>
    <a:srgbClr val="BE9778"/>
    <a:srgbClr val="94DAD0"/>
    <a:srgbClr val="C11C2C"/>
    <a:srgbClr val="659C9C"/>
    <a:srgbClr val="2D7996"/>
    <a:srgbClr val="FFE8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91" autoAdjust="0"/>
    <p:restoredTop sz="94660"/>
  </p:normalViewPr>
  <p:slideViewPr>
    <p:cSldViewPr snapToGrid="0">
      <p:cViewPr varScale="1">
        <p:scale>
          <a:sx n="58" d="100"/>
          <a:sy n="58" d="100"/>
        </p:scale>
        <p:origin x="108"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69B592-18EA-4809-B035-D4E47DD84993}" type="datetimeFigureOut">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20450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9B592-18EA-4809-B035-D4E47DD84993}" type="datetimeFigureOut">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200827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9B592-18EA-4809-B035-D4E47DD84993}" type="datetimeFigureOut">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184210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9B592-18EA-4809-B035-D4E47DD84993}" type="datetimeFigureOut">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139710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9B592-18EA-4809-B035-D4E47DD84993}" type="datetimeFigureOut">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216984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69B592-18EA-4809-B035-D4E47DD84993}" type="datetimeFigureOut">
              <a:rPr lang="en-US" smtClean="0"/>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307667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69B592-18EA-4809-B035-D4E47DD84993}" type="datetimeFigureOut">
              <a:rPr lang="en-US" smtClean="0"/>
              <a:t>8/25/2016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209637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69B592-18EA-4809-B035-D4E47DD84993}" type="datetimeFigureOut">
              <a:rPr lang="en-US" smtClean="0"/>
              <a:t>8/25/2016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284317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9B592-18EA-4809-B035-D4E47DD84993}" type="datetimeFigureOut">
              <a:rPr lang="en-US" smtClean="0"/>
              <a:t>8/25/2016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347575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9B592-18EA-4809-B035-D4E47DD84993}" type="datetimeFigureOut">
              <a:rPr lang="en-US" smtClean="0"/>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358004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9B592-18EA-4809-B035-D4E47DD84993}" type="datetimeFigureOut">
              <a:rPr lang="en-US" smtClean="0"/>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279531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9B592-18EA-4809-B035-D4E47DD84993}" type="datetimeFigureOut">
              <a:rPr lang="en-US" smtClean="0"/>
              <a:t>8/25/2016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7E066-6415-41E8-965E-A019C8245B91}" type="slidenum">
              <a:rPr lang="en-US" smtClean="0"/>
              <a:t>‹#›</a:t>
            </a:fld>
            <a:endParaRPr lang="en-US" dirty="0"/>
          </a:p>
        </p:txBody>
      </p:sp>
    </p:spTree>
    <p:extLst>
      <p:ext uri="{BB962C8B-B14F-4D97-AF65-F5344CB8AC3E}">
        <p14:creationId xmlns:p14="http://schemas.microsoft.com/office/powerpoint/2010/main" val="2759133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bing.com/images/search?q=spray+paint+clipart&amp;qs=n&amp;form=QBIR&amp;pq=spray+paint+clipart&amp;sc=2-18&amp;sp=-1&amp;sk=#view=detail&amp;id=B346687D7820E55E2E7DD5E40F7BF278D509B19B&amp;selectedIndex=6"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teacherspayteachers.com/Store/Brain-Wrinkles" TargetMode="External"/><Relationship Id="rId7" Type="http://schemas.openxmlformats.org/officeDocument/2006/relationships/image" Target="../media/image24.JPG"/><Relationship Id="rId2"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hyperlink" Target="http://www.teacherspayteachers.com/Product/Interactive-Social-Studies-Notebook-Kit-70-Printables-Activities-837565" TargetMode="Externa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www.teacherspayteachers.com/Store/Krista-Wallden" TargetMode="External"/><Relationship Id="rId3" Type="http://schemas.openxmlformats.org/officeDocument/2006/relationships/hyperlink" Target="http://www.teacherspayteachers.com/Store/Brain-Wrinkles" TargetMode="External"/><Relationship Id="rId7" Type="http://schemas.openxmlformats.org/officeDocument/2006/relationships/hyperlink" Target="http://www.teacherspayteachers.com/Store/Redpepper" TargetMode="External"/><Relationship Id="rId12" Type="http://schemas.openxmlformats.org/officeDocument/2006/relationships/image" Target="../media/image28.png"/><Relationship Id="rId2"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hyperlink" Target="http://www.teacherspayteachers.com/Store/Kimberly-Geswein-Fonts" TargetMode="External"/><Relationship Id="rId5" Type="http://schemas.openxmlformats.org/officeDocument/2006/relationships/hyperlink" Target="http://jwillustrations.com/" TargetMode="External"/><Relationship Id="rId10" Type="http://schemas.openxmlformats.org/officeDocument/2006/relationships/image" Target="../media/image27.png"/><Relationship Id="rId4" Type="http://schemas.openxmlformats.org/officeDocument/2006/relationships/image" Target="../media/image22.JPG"/><Relationship Id="rId9" Type="http://schemas.openxmlformats.org/officeDocument/2006/relationships/hyperlink" Target="http://www.teacherspayteachers.com/Store/Khrys-Bosland" TargetMode="External"/><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5400000">
            <a:off x="2668524" y="-2665476"/>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251636" y="-411480"/>
            <a:ext cx="7680960" cy="7680960"/>
          </a:xfrm>
          <a:prstGeom prst="ellipse">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p:cNvSpPr/>
          <p:nvPr/>
        </p:nvSpPr>
        <p:spPr>
          <a:xfrm>
            <a:off x="2438398" y="-228600"/>
            <a:ext cx="7315200" cy="7315200"/>
          </a:xfrm>
          <a:prstGeom prst="ellipse">
            <a:avLst/>
          </a:prstGeom>
          <a:solidFill>
            <a:srgbClr val="CF131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213664" y="2616265"/>
            <a:ext cx="9756902" cy="1631216"/>
          </a:xfrm>
          <a:prstGeom prst="rect">
            <a:avLst/>
          </a:prstGeom>
          <a:noFill/>
        </p:spPr>
        <p:txBody>
          <a:bodyPr wrap="none" lIns="91440" tIns="45720" rIns="91440" bIns="45720">
            <a:spAutoFit/>
          </a:bodyPr>
          <a:lstStyle/>
          <a:p>
            <a:pPr algn="ctr"/>
            <a:r>
              <a:rPr lang="en-US" sz="10000" b="1" cap="none" spc="0" dirty="0" smtClean="0">
                <a:ln w="57150">
                  <a:solidFill>
                    <a:sysClr val="windowText" lastClr="000000"/>
                  </a:solidFill>
                  <a:prstDash val="solid"/>
                </a:ln>
                <a:solidFill>
                  <a:srgbClr val="FFFFFF"/>
                </a:solidFill>
                <a:effectLst>
                  <a:glow rad="139700">
                    <a:srgbClr val="67999A"/>
                  </a:glow>
                  <a:outerShdw blurRad="38100" dist="22860" dir="5400000" algn="tl" rotWithShape="0">
                    <a:srgbClr val="000000">
                      <a:alpha val="30000"/>
                    </a:srgbClr>
                  </a:outerShdw>
                </a:effectLst>
                <a:latin typeface="KG Second Chances Solid" panose="02000000000000000000" pitchFamily="2" charset="0"/>
              </a:rPr>
              <a:t>Aids &amp; Famine</a:t>
            </a:r>
            <a:endParaRPr lang="en-US" sz="10000" b="1" cap="none" spc="0" dirty="0">
              <a:ln w="57150">
                <a:solidFill>
                  <a:sysClr val="windowText" lastClr="000000"/>
                </a:solidFill>
                <a:prstDash val="solid"/>
              </a:ln>
              <a:solidFill>
                <a:srgbClr val="FFFFFF"/>
              </a:solidFill>
              <a:effectLst>
                <a:glow rad="139700">
                  <a:srgbClr val="67999A"/>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10381" y="4191980"/>
            <a:ext cx="10686197" cy="1323439"/>
          </a:xfrm>
          <a:prstGeom prst="rect">
            <a:avLst/>
          </a:prstGeom>
          <a:noFill/>
        </p:spPr>
        <p:txBody>
          <a:bodyPr wrap="square" rtlCol="0">
            <a:spAutoFit/>
          </a:bodyPr>
          <a:lstStyle/>
          <a:p>
            <a:pPr algn="ctr"/>
            <a:r>
              <a:rPr lang="en-US" sz="8000" dirty="0" smtClean="0">
                <a:solidFill>
                  <a:sysClr val="windowText" lastClr="000000"/>
                </a:solidFill>
                <a:latin typeface="KG Eyes Wide Open" panose="02000506000000020004" pitchFamily="2" charset="0"/>
              </a:rPr>
              <a:t>Across Africa</a:t>
            </a:r>
            <a:endParaRPr lang="en-US" sz="8000" dirty="0">
              <a:solidFill>
                <a:sysClr val="windowText" lastClr="000000"/>
              </a:solidFill>
              <a:latin typeface="KG Eyes Wide Open" panose="02000506000000020004" pitchFamily="2" charset="0"/>
            </a:endParaRPr>
          </a:p>
        </p:txBody>
      </p:sp>
      <p:sp>
        <p:nvSpPr>
          <p:cNvPr id="8" name="Rectangle 7"/>
          <p:cNvSpPr/>
          <p:nvPr/>
        </p:nvSpPr>
        <p:spPr>
          <a:xfrm>
            <a:off x="-3884"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13" name="TextBox 12"/>
          <p:cNvSpPr txBox="1"/>
          <p:nvPr/>
        </p:nvSpPr>
        <p:spPr>
          <a:xfrm>
            <a:off x="718853" y="1405461"/>
            <a:ext cx="10686197" cy="1323439"/>
          </a:xfrm>
          <a:prstGeom prst="rect">
            <a:avLst/>
          </a:prstGeom>
          <a:noFill/>
        </p:spPr>
        <p:txBody>
          <a:bodyPr wrap="square" rtlCol="0">
            <a:spAutoFit/>
          </a:bodyPr>
          <a:lstStyle/>
          <a:p>
            <a:pPr algn="ctr"/>
            <a:r>
              <a:rPr lang="en-US" sz="8000" dirty="0" smtClean="0">
                <a:solidFill>
                  <a:sysClr val="windowText" lastClr="000000"/>
                </a:solidFill>
                <a:latin typeface="KG Eyes Wide Open" panose="02000506000000020004" pitchFamily="2" charset="0"/>
              </a:rPr>
              <a:t>Combating</a:t>
            </a:r>
            <a:endParaRPr lang="en-US" sz="8000" dirty="0">
              <a:solidFill>
                <a:sysClr val="windowText" lastClr="000000"/>
              </a:solidFill>
              <a:latin typeface="KG Eyes Wide Open" panose="02000506000000020004" pitchFamily="2"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9776" y="5124330"/>
            <a:ext cx="1463040" cy="1463040"/>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79912">
            <a:off x="510484" y="180842"/>
            <a:ext cx="1834533" cy="27432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50653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11C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2"/>
          <a:stretch>
            <a:fillRect/>
          </a:stretch>
        </p:blipFill>
        <p:spPr>
          <a:xfrm>
            <a:off x="5586096" y="223542"/>
            <a:ext cx="5295971" cy="6400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580" y="2052342"/>
            <a:ext cx="4130937" cy="27432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7027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11C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pic>
        <p:nvPicPr>
          <p:cNvPr id="6" name="Picture 2" descr="http://t1.gstatic.com/images?q=tbn:ANd9GcS7bRnkePizy1oikwu7XlE6vktpgl59m9n6JbL9J5Rlh3VSaxceY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02" y="253253"/>
            <a:ext cx="3962400" cy="2903538"/>
          </a:xfrm>
          <a:prstGeom prst="rect">
            <a:avLst/>
          </a:prstGeom>
          <a:ln w="57150">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510618" y="253253"/>
            <a:ext cx="5486400" cy="5486400"/>
          </a:xfrm>
          <a:prstGeom prst="rect">
            <a:avLst/>
          </a:prstGeom>
          <a:ln w="38100">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4681818" y="3815305"/>
            <a:ext cx="3657600" cy="2809037"/>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8114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435951" y="36185"/>
            <a:ext cx="9312357"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AIDS in Africa</a:t>
            </a:r>
            <a:endParaRPr lang="en-US" sz="96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6" y="1642030"/>
            <a:ext cx="10207427" cy="5632311"/>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solidFill>
                  <a:sysClr val="windowText" lastClr="000000"/>
                </a:solidFill>
                <a:latin typeface="KBScaredStraight" panose="02000603000000000000" pitchFamily="2" charset="0"/>
                <a:ea typeface="KBScaredStraight" panose="02000603000000000000" pitchFamily="2" charset="0"/>
              </a:rPr>
              <a:t>Sub-Saharan Africa has one of the highest HIV/AIDS infections in the world.</a:t>
            </a: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smtClean="0">
                <a:solidFill>
                  <a:sysClr val="windowText" lastClr="000000"/>
                </a:solidFill>
                <a:latin typeface="KBScaredStraight" panose="02000603000000000000" pitchFamily="2" charset="0"/>
                <a:ea typeface="KBScaredStraight" panose="02000603000000000000" pitchFamily="2" charset="0"/>
              </a:rPr>
              <a:t>About 23 million people across the continent have AIDS, and 1.5 million have died.</a:t>
            </a:r>
          </a:p>
          <a:p>
            <a:pPr marL="1028700" lvl="1" indent="-571500">
              <a:buFont typeface="Arial" panose="020B0604020202020204" pitchFamily="34" charset="0"/>
              <a:buChar char="•"/>
            </a:pPr>
            <a:r>
              <a:rPr lang="en-US" sz="3600" dirty="0" smtClean="0">
                <a:solidFill>
                  <a:sysClr val="windowText" lastClr="000000"/>
                </a:solidFill>
                <a:latin typeface="KBScaredStraight" panose="02000603000000000000" pitchFamily="2" charset="0"/>
                <a:ea typeface="KBScaredStraight" panose="02000603000000000000" pitchFamily="2" charset="0"/>
              </a:rPr>
              <a:t>These deaths have created over 11 million orphans.</a:t>
            </a: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526782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11C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746" y="685800"/>
            <a:ext cx="11090507" cy="5486400"/>
          </a:xfrm>
          <a:prstGeom prst="rect">
            <a:avLst/>
          </a:prstGeom>
          <a:ln w="57150">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182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11C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73" y="217385"/>
            <a:ext cx="5523222" cy="3657600"/>
          </a:xfrm>
          <a:prstGeom prst="rect">
            <a:avLst/>
          </a:prstGeom>
          <a:ln w="38100">
            <a:solidFill>
              <a:schemeClr val="tx1"/>
            </a:solidFill>
          </a:ln>
          <a:effectLst>
            <a:outerShdw blurRad="292100" dist="139700" dir="2700000" algn="tl" rotWithShape="0">
              <a:srgbClr val="333333">
                <a:alpha val="65000"/>
              </a:srgbClr>
            </a:outerShdw>
          </a:effectLst>
        </p:spPr>
      </p:pic>
      <p:sp>
        <p:nvSpPr>
          <p:cNvPr id="8" name="TextBox 7"/>
          <p:cNvSpPr txBox="1"/>
          <p:nvPr/>
        </p:nvSpPr>
        <p:spPr>
          <a:xfrm>
            <a:off x="1343031" y="4849756"/>
            <a:ext cx="3368798" cy="1815882"/>
          </a:xfrm>
          <a:prstGeom prst="rect">
            <a:avLst/>
          </a:prstGeom>
          <a:noFill/>
        </p:spPr>
        <p:txBody>
          <a:bodyPr wrap="square" rtlCol="0">
            <a:spAutoFit/>
          </a:bodyPr>
          <a:lstStyle/>
          <a:p>
            <a:pPr algn="ctr"/>
            <a:r>
              <a:rPr lang="en-US" sz="3200" dirty="0" smtClean="0">
                <a:latin typeface="KBScaredStraight" panose="02000603000000000000" pitchFamily="2" charset="0"/>
                <a:ea typeface="KBScaredStraight" panose="02000603000000000000" pitchFamily="2" charset="0"/>
              </a:rPr>
              <a:t>AIDS Orphans,</a:t>
            </a:r>
          </a:p>
          <a:p>
            <a:pPr algn="ctr"/>
            <a:r>
              <a:rPr lang="en-US" sz="3200" dirty="0" smtClean="0">
                <a:latin typeface="KBScaredStraight" panose="02000603000000000000" pitchFamily="2" charset="0"/>
                <a:ea typeface="KBScaredStraight" panose="02000603000000000000" pitchFamily="2" charset="0"/>
              </a:rPr>
              <a:t>Swaziland</a:t>
            </a:r>
            <a:endParaRPr lang="en-US" sz="3200" dirty="0">
              <a:latin typeface="KBScaredStraight" panose="02000603000000000000" pitchFamily="2" charset="0"/>
              <a:ea typeface="KBScaredStraight" panose="02000603000000000000" pitchFamily="2" charset="0"/>
            </a:endParaRPr>
          </a:p>
          <a:p>
            <a:pPr algn="ctr"/>
            <a:endParaRPr lang="en-US" sz="20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477" y="987794"/>
            <a:ext cx="5381341"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3170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385405" y="36185"/>
            <a:ext cx="5413470"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No Cure</a:t>
            </a:r>
            <a:endParaRPr lang="en-US" sz="96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88424" y="1431391"/>
            <a:ext cx="10207427" cy="7386638"/>
          </a:xfrm>
          <a:prstGeom prst="rect">
            <a:avLst/>
          </a:prstGeom>
          <a:noFill/>
        </p:spPr>
        <p:txBody>
          <a:bodyPr wrap="square" rtlCol="0">
            <a:spAutoFit/>
          </a:bodyPr>
          <a:lstStyle/>
          <a:p>
            <a:pPr marL="571500" indent="-571500">
              <a:buFont typeface="Arial" panose="020B0604020202020204" pitchFamily="34" charset="0"/>
              <a:buChar char="•"/>
            </a:pPr>
            <a:endParaRPr lang="en-US" sz="24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Unfortunately </a:t>
            </a:r>
            <a:r>
              <a:rPr lang="en-US" sz="3200" dirty="0">
                <a:solidFill>
                  <a:sysClr val="windowText" lastClr="000000"/>
                </a:solidFill>
                <a:latin typeface="KBScaredStraight" panose="02000603000000000000" pitchFamily="2" charset="0"/>
                <a:ea typeface="KBScaredStraight" panose="02000603000000000000" pitchFamily="2" charset="0"/>
              </a:rPr>
              <a:t>AIDS cannot be </a:t>
            </a:r>
            <a:r>
              <a:rPr lang="en-US" sz="3200" dirty="0" smtClean="0">
                <a:solidFill>
                  <a:sysClr val="windowText" lastClr="000000"/>
                </a:solidFill>
                <a:latin typeface="KBScaredStraight" panose="02000603000000000000" pitchFamily="2" charset="0"/>
                <a:ea typeface="KBScaredStraight" panose="02000603000000000000" pitchFamily="2" charset="0"/>
              </a:rPr>
              <a:t>cured.</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Scientists </a:t>
            </a:r>
            <a:r>
              <a:rPr lang="en-US" sz="3200" dirty="0">
                <a:solidFill>
                  <a:sysClr val="windowText" lastClr="000000"/>
                </a:solidFill>
                <a:latin typeface="KBScaredStraight" panose="02000603000000000000" pitchFamily="2" charset="0"/>
                <a:ea typeface="KBScaredStraight" panose="02000603000000000000" pitchFamily="2" charset="0"/>
              </a:rPr>
              <a:t>haven’t been able to find a vaccine or prevent the HIV infection. </a:t>
            </a: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There are drugs that can slow down the progress of the disease called antiretroviral drugs (AVTs</a:t>
            </a:r>
            <a:r>
              <a:rPr lang="en-US" sz="3200" dirty="0" smtClean="0">
                <a:latin typeface="KBScaredStraight" panose="02000603000000000000" pitchFamily="2" charset="0"/>
                <a:ea typeface="KBScaredStraight" panose="02000603000000000000" pitchFamily="2" charset="0"/>
              </a:rPr>
              <a:t>), </a:t>
            </a:r>
            <a:r>
              <a:rPr lang="en-US" sz="3200" dirty="0">
                <a:latin typeface="KBScaredStraight" panose="02000603000000000000" pitchFamily="2" charset="0"/>
                <a:ea typeface="KBScaredStraight" panose="02000603000000000000" pitchFamily="2" charset="0"/>
              </a:rPr>
              <a:t>but they are expensive and many </a:t>
            </a:r>
            <a:r>
              <a:rPr lang="en-US" sz="3200" dirty="0" smtClean="0">
                <a:latin typeface="KBScaredStraight" panose="02000603000000000000" pitchFamily="2" charset="0"/>
                <a:ea typeface="KBScaredStraight" panose="02000603000000000000" pitchFamily="2" charset="0"/>
              </a:rPr>
              <a:t>patients can’t </a:t>
            </a:r>
            <a:r>
              <a:rPr lang="en-US" sz="3200" dirty="0">
                <a:latin typeface="KBScaredStraight" panose="02000603000000000000" pitchFamily="2" charset="0"/>
                <a:ea typeface="KBScaredStraight" panose="02000603000000000000" pitchFamily="2" charset="0"/>
              </a:rPr>
              <a:t>afford them.</a:t>
            </a: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579666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928455" y="36185"/>
            <a:ext cx="6327373"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Epidemic</a:t>
            </a:r>
            <a:endParaRPr lang="en-US" sz="96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88424" y="1431391"/>
            <a:ext cx="10207427" cy="6740307"/>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The </a:t>
            </a:r>
            <a:r>
              <a:rPr lang="en-US" sz="3200" dirty="0">
                <a:solidFill>
                  <a:sysClr val="windowText" lastClr="000000"/>
                </a:solidFill>
                <a:latin typeface="KBScaredStraight" panose="02000603000000000000" pitchFamily="2" charset="0"/>
                <a:ea typeface="KBScaredStraight" panose="02000603000000000000" pitchFamily="2" charset="0"/>
              </a:rPr>
              <a:t>first case of an HIV infection was detected in the continent of Africa and governments were slow to respond. </a:t>
            </a: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Poor healthcare systems, poverty, and lack of government organization, as well as ignorance about the disease and its causes and prevention, contribute to the number of AIDS cases. </a:t>
            </a:r>
          </a:p>
          <a:p>
            <a:pPr marL="571500" indent="-571500">
              <a:buFont typeface="Arial" panose="020B0604020202020204" pitchFamily="34" charset="0"/>
              <a:buChar char="•"/>
            </a:pPr>
            <a:endParaRPr lang="en-US" sz="36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82922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928452" y="36185"/>
            <a:ext cx="6327373"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Epidemic</a:t>
            </a:r>
            <a:endParaRPr lang="en-US" sz="96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88424" y="1431391"/>
            <a:ext cx="10207427" cy="781752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The </a:t>
            </a:r>
            <a:r>
              <a:rPr lang="en-US" sz="3200" dirty="0">
                <a:solidFill>
                  <a:sysClr val="windowText" lastClr="000000"/>
                </a:solidFill>
                <a:latin typeface="KBScaredStraight" panose="02000603000000000000" pitchFamily="2" charset="0"/>
                <a:ea typeface="KBScaredStraight" panose="02000603000000000000" pitchFamily="2" charset="0"/>
              </a:rPr>
              <a:t>situation has gotten even worse as a result of poverty and weak educational and public health services. </a:t>
            </a:r>
          </a:p>
          <a:p>
            <a:pPr marL="571500" indent="-571500">
              <a:buFont typeface="Arial" panose="020B0604020202020204" pitchFamily="34" charset="0"/>
              <a:buChar char="•"/>
            </a:pPr>
            <a:endParaRPr lang="en-US" sz="28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The epidemic now places a huge burden on the healthcare systems on countries that barely have enough resources to handle basic care.</a:t>
            </a:r>
          </a:p>
          <a:p>
            <a:pPr marL="571500" indent="-571500">
              <a:buFont typeface="Arial" panose="020B0604020202020204" pitchFamily="34" charset="0"/>
              <a:buChar char="•"/>
            </a:pPr>
            <a:endParaRPr lang="en-US" sz="20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Few African countries have the resources to treat AIDS patients.</a:t>
            </a:r>
          </a:p>
          <a:p>
            <a:pPr marL="571500" indent="-571500">
              <a:buFont typeface="Arial" panose="020B0604020202020204" pitchFamily="34" charset="0"/>
              <a:buChar char="•"/>
            </a:pPr>
            <a:endParaRPr lang="en-US"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532786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86491" y="36185"/>
            <a:ext cx="10811293" cy="1200329"/>
          </a:xfrm>
          <a:prstGeom prst="rect">
            <a:avLst/>
          </a:prstGeom>
          <a:noFill/>
        </p:spPr>
        <p:txBody>
          <a:bodyPr wrap="none" lIns="91440" tIns="45720" rIns="91440" bIns="45720">
            <a:spAutoFit/>
          </a:bodyPr>
          <a:lstStyle/>
          <a:p>
            <a:pPr algn="ctr"/>
            <a:r>
              <a:rPr lang="en-US" sz="72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Government Stability</a:t>
            </a:r>
            <a:endParaRPr lang="en-US" sz="72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002181" y="1287012"/>
            <a:ext cx="10207427" cy="4585871"/>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AIDS has become an epidemic in Africa because the spread of the disease </a:t>
            </a:r>
            <a:r>
              <a:rPr lang="en-US" sz="3200" dirty="0" smtClean="0">
                <a:solidFill>
                  <a:sysClr val="windowText" lastClr="000000"/>
                </a:solidFill>
                <a:latin typeface="KBScaredStraight" panose="02000603000000000000" pitchFamily="2" charset="0"/>
                <a:ea typeface="KBScaredStraight" panose="02000603000000000000" pitchFamily="2" charset="0"/>
              </a:rPr>
              <a:t>was </a:t>
            </a:r>
            <a:r>
              <a:rPr lang="en-US" sz="3200" dirty="0">
                <a:solidFill>
                  <a:sysClr val="windowText" lastClr="000000"/>
                </a:solidFill>
                <a:latin typeface="KBScaredStraight" panose="02000603000000000000" pitchFamily="2" charset="0"/>
                <a:ea typeface="KBScaredStraight" panose="02000603000000000000" pitchFamily="2" charset="0"/>
              </a:rPr>
              <a:t>overshadowed by the lack of stability in African </a:t>
            </a:r>
            <a:r>
              <a:rPr lang="en-US" sz="3200" dirty="0" smtClean="0">
                <a:solidFill>
                  <a:sysClr val="windowText" lastClr="000000"/>
                </a:solidFill>
                <a:latin typeface="KBScaredStraight" panose="02000603000000000000" pitchFamily="2" charset="0"/>
                <a:ea typeface="KBScaredStraight" panose="02000603000000000000" pitchFamily="2" charset="0"/>
              </a:rPr>
              <a:t>governments.</a:t>
            </a: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A country’s government stability has a huge impact on the distribution of resources to combat AIDS. </a:t>
            </a: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582845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11C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163039" y="4830131"/>
            <a:ext cx="3469951" cy="1815882"/>
          </a:xfrm>
          <a:prstGeom prst="rect">
            <a:avLst/>
          </a:prstGeom>
          <a:noFill/>
        </p:spPr>
        <p:txBody>
          <a:bodyPr wrap="square" rtlCol="0">
            <a:spAutoFit/>
          </a:bodyPr>
          <a:lstStyle/>
          <a:p>
            <a:pPr algn="ctr"/>
            <a:r>
              <a:rPr lang="en-US" sz="3200" dirty="0" smtClean="0">
                <a:latin typeface="KBScaredStraight" panose="02000603000000000000" pitchFamily="2" charset="0"/>
                <a:ea typeface="KBScaredStraight" panose="02000603000000000000" pitchFamily="2" charset="0"/>
              </a:rPr>
              <a:t>Sign in Zambia</a:t>
            </a:r>
          </a:p>
          <a:p>
            <a:pPr algn="ctr"/>
            <a:r>
              <a:rPr lang="en-US" sz="3200" dirty="0" smtClean="0">
                <a:latin typeface="KBScaredStraight" panose="02000603000000000000" pitchFamily="2" charset="0"/>
                <a:ea typeface="KBScaredStraight" panose="02000603000000000000" pitchFamily="2" charset="0"/>
              </a:rPr>
              <a:t>2005</a:t>
            </a:r>
            <a:endParaRPr lang="en-US" sz="3200" dirty="0">
              <a:latin typeface="KBScaredStraight" panose="02000603000000000000" pitchFamily="2" charset="0"/>
              <a:ea typeface="KBScaredStraight" panose="02000603000000000000" pitchFamily="2" charset="0"/>
            </a:endParaRPr>
          </a:p>
          <a:p>
            <a:pPr algn="ctr"/>
            <a:endParaRPr lang="en-US" sz="20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3628" y="223542"/>
            <a:ext cx="8534400" cy="64008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3734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08" y="-14270"/>
            <a:ext cx="11211950" cy="7038722"/>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Standards</a:t>
            </a:r>
            <a:endParaRPr lang="en-US" sz="3200" b="1" dirty="0" smtClean="0">
              <a:latin typeface="KBScaredStraight" panose="02000603000000000000" pitchFamily="2" charset="0"/>
              <a:ea typeface="KBScaredStraight" panose="02000603000000000000" pitchFamily="2" charset="0"/>
            </a:endParaRPr>
          </a:p>
          <a:p>
            <a:endParaRPr lang="en-US" sz="3600" b="1" dirty="0" smtClean="0"/>
          </a:p>
          <a:p>
            <a:r>
              <a:rPr lang="en-US" sz="3600" b="1" dirty="0" smtClean="0">
                <a:latin typeface="KBScaredStraight" panose="02000603000000000000" pitchFamily="2" charset="0"/>
                <a:ea typeface="KBScaredStraight" panose="02000603000000000000" pitchFamily="2" charset="0"/>
              </a:rPr>
              <a:t>SS7CG3 </a:t>
            </a:r>
            <a:r>
              <a:rPr lang="en-US" sz="3600" b="1" dirty="0">
                <a:latin typeface="KBScaredStraight" panose="02000603000000000000" pitchFamily="2" charset="0"/>
                <a:ea typeface="KBScaredStraight" panose="02000603000000000000" pitchFamily="2" charset="0"/>
              </a:rPr>
              <a:t>The student will analyze how politics in Africa impacts standard of living. </a:t>
            </a:r>
            <a:endParaRPr lang="en-US" sz="3600" dirty="0">
              <a:latin typeface="KBScaredStraight" panose="02000603000000000000" pitchFamily="2" charset="0"/>
              <a:ea typeface="KBScaredStraight" panose="02000603000000000000" pitchFamily="2" charset="0"/>
            </a:endParaRPr>
          </a:p>
          <a:p>
            <a:r>
              <a:rPr lang="en-US" sz="3600" dirty="0" smtClean="0">
                <a:latin typeface="KBScaredStraight" panose="02000603000000000000" pitchFamily="2" charset="0"/>
                <a:ea typeface="KBScaredStraight" panose="02000603000000000000" pitchFamily="2" charset="0"/>
              </a:rPr>
              <a:t>b</a:t>
            </a:r>
            <a:r>
              <a:rPr lang="en-US" sz="3600" dirty="0">
                <a:latin typeface="KBScaredStraight" panose="02000603000000000000" pitchFamily="2" charset="0"/>
                <a:ea typeface="KBScaredStraight" panose="02000603000000000000" pitchFamily="2" charset="0"/>
              </a:rPr>
              <a:t>. Describe the impact of government stability on the distribution of resources to combat AIDS and famine across Africa. </a:t>
            </a:r>
          </a:p>
          <a:p>
            <a:endParaRPr lang="en-US" sz="32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254215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886402" y="36185"/>
            <a:ext cx="8411470"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South Africa</a:t>
            </a:r>
            <a:endParaRPr lang="en-US" sz="96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002181" y="1591437"/>
            <a:ext cx="10207427"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In South Africa, i</a:t>
            </a:r>
            <a:r>
              <a:rPr lang="en-US" sz="3200" dirty="0" smtClean="0">
                <a:latin typeface="KBScaredStraight" panose="02000603000000000000" pitchFamily="2" charset="0"/>
                <a:ea typeface="KBScaredStraight" panose="02000603000000000000" pitchFamily="2" charset="0"/>
              </a:rPr>
              <a:t>t </a:t>
            </a:r>
            <a:r>
              <a:rPr lang="en-US" sz="3200" dirty="0">
                <a:latin typeface="KBScaredStraight" panose="02000603000000000000" pitchFamily="2" charset="0"/>
                <a:ea typeface="KBScaredStraight" panose="02000603000000000000" pitchFamily="2" charset="0"/>
              </a:rPr>
              <a:t>is estimated that </a:t>
            </a:r>
            <a:r>
              <a:rPr lang="en-US" sz="3200" dirty="0" smtClean="0">
                <a:latin typeface="KBScaredStraight" panose="02000603000000000000" pitchFamily="2" charset="0"/>
                <a:ea typeface="KBScaredStraight" panose="02000603000000000000" pitchFamily="2" charset="0"/>
              </a:rPr>
              <a:t>1 in 5 people may </a:t>
            </a:r>
            <a:r>
              <a:rPr lang="en-US" sz="3200" dirty="0">
                <a:latin typeface="KBScaredStraight" panose="02000603000000000000" pitchFamily="2" charset="0"/>
                <a:ea typeface="KBScaredStraight" panose="02000603000000000000" pitchFamily="2" charset="0"/>
              </a:rPr>
              <a:t>be infected with AIDS, yet few have access to the </a:t>
            </a:r>
            <a:r>
              <a:rPr lang="en-US" sz="3200" dirty="0" smtClean="0">
                <a:latin typeface="KBScaredStraight" panose="02000603000000000000" pitchFamily="2" charset="0"/>
                <a:ea typeface="KBScaredStraight" panose="02000603000000000000" pitchFamily="2" charset="0"/>
              </a:rPr>
              <a:t>AVTs.</a:t>
            </a:r>
          </a:p>
          <a:p>
            <a:pPr marL="457200"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AIDS </a:t>
            </a:r>
            <a:r>
              <a:rPr lang="en-US" sz="3200" dirty="0">
                <a:latin typeface="KBScaredStraight" panose="02000603000000000000" pitchFamily="2" charset="0"/>
                <a:ea typeface="KBScaredStraight" panose="02000603000000000000" pitchFamily="2" charset="0"/>
              </a:rPr>
              <a:t>took hold in South Africa just as Apartheid was ending and the country’s focus was on stabilizing the country during the early stages of the AIDS epidemic. </a:t>
            </a:r>
            <a:endParaRPr lang="en-US" sz="3200" dirty="0" smtClean="0">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495819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11C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551329" y="5828152"/>
            <a:ext cx="11174506" cy="1692771"/>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South Africa is running out of space in its cemeteries. </a:t>
            </a:r>
          </a:p>
          <a:p>
            <a:pPr algn="ctr"/>
            <a:r>
              <a:rPr lang="en-US" sz="2800" dirty="0" smtClean="0">
                <a:latin typeface="KBScaredStraight" panose="02000603000000000000" pitchFamily="2" charset="0"/>
                <a:ea typeface="KBScaredStraight" panose="02000603000000000000" pitchFamily="2" charset="0"/>
              </a:rPr>
              <a:t>2013</a:t>
            </a:r>
            <a:endParaRPr lang="en-US" sz="2800" dirty="0">
              <a:latin typeface="KBScaredStraight" panose="02000603000000000000" pitchFamily="2" charset="0"/>
              <a:ea typeface="KBScaredStraight" panose="02000603000000000000" pitchFamily="2" charset="0"/>
            </a:endParaRPr>
          </a:p>
          <a:p>
            <a:pPr algn="ctr"/>
            <a:endParaRPr lang="en-US" sz="20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725" y="653477"/>
            <a:ext cx="8972550" cy="5057775"/>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1450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11C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28600"/>
            <a:ext cx="8534400"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9849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487112" y="36185"/>
            <a:ext cx="7210052"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Zimbabwe</a:t>
            </a:r>
            <a:endParaRPr lang="en-US" sz="96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002181" y="1591437"/>
            <a:ext cx="10207427" cy="6617196"/>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Zimbabwe </a:t>
            </a:r>
            <a:r>
              <a:rPr lang="en-US" sz="3200" dirty="0">
                <a:latin typeface="KBScaredStraight" panose="02000603000000000000" pitchFamily="2" charset="0"/>
                <a:ea typeface="KBScaredStraight" panose="02000603000000000000" pitchFamily="2" charset="0"/>
              </a:rPr>
              <a:t>has one of the highest rates of HIV/AIDS in the world.  </a:t>
            </a:r>
            <a:endParaRPr lang="en-US" sz="3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 country also has government </a:t>
            </a:r>
            <a:r>
              <a:rPr lang="en-US" sz="3200" dirty="0">
                <a:latin typeface="KBScaredStraight" panose="02000603000000000000" pitchFamily="2" charset="0"/>
                <a:ea typeface="KBScaredStraight" panose="02000603000000000000" pitchFamily="2" charset="0"/>
              </a:rPr>
              <a:t>corruption, civil unrest, </a:t>
            </a:r>
            <a:r>
              <a:rPr lang="en-US" sz="3200" dirty="0" smtClean="0">
                <a:latin typeface="KBScaredStraight" panose="02000603000000000000" pitchFamily="2" charset="0"/>
                <a:ea typeface="KBScaredStraight" panose="02000603000000000000" pitchFamily="2" charset="0"/>
              </a:rPr>
              <a:t>and a </a:t>
            </a:r>
            <a:r>
              <a:rPr lang="en-US" sz="3200" dirty="0">
                <a:latin typeface="KBScaredStraight" panose="02000603000000000000" pitchFamily="2" charset="0"/>
                <a:ea typeface="KBScaredStraight" panose="02000603000000000000" pitchFamily="2" charset="0"/>
              </a:rPr>
              <a:t>suspicion of outside </a:t>
            </a:r>
            <a:r>
              <a:rPr lang="en-US" sz="3200" dirty="0" smtClean="0">
                <a:latin typeface="KBScaredStraight" panose="02000603000000000000" pitchFamily="2" charset="0"/>
                <a:ea typeface="KBScaredStraight" panose="02000603000000000000" pitchFamily="2" charset="0"/>
              </a:rPr>
              <a:t>help—which has made the situation worse.  </a:t>
            </a:r>
          </a:p>
          <a:p>
            <a:pPr marL="914400" lvl="1"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Zimbabwe also </a:t>
            </a:r>
            <a:r>
              <a:rPr lang="en-US" sz="3200" dirty="0">
                <a:latin typeface="KBScaredStraight" panose="02000603000000000000" pitchFamily="2" charset="0"/>
                <a:ea typeface="KBScaredStraight" panose="02000603000000000000" pitchFamily="2" charset="0"/>
              </a:rPr>
              <a:t>has a very poor </a:t>
            </a:r>
            <a:r>
              <a:rPr lang="en-US" sz="3200" dirty="0" smtClean="0">
                <a:latin typeface="KBScaredStraight" panose="02000603000000000000" pitchFamily="2" charset="0"/>
                <a:ea typeface="KBScaredStraight" panose="02000603000000000000" pitchFamily="2" charset="0"/>
              </a:rPr>
              <a:t>economy, meaning that the expensive AVTs are impossible for most people to afford.</a:t>
            </a:r>
          </a:p>
          <a:p>
            <a:pPr marL="457200" indent="-4572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908104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493506" y="36185"/>
            <a:ext cx="5197257"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Nigeria</a:t>
            </a:r>
            <a:endParaRPr lang="en-US" sz="96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002181" y="1591437"/>
            <a:ext cx="10207427" cy="5539978"/>
          </a:xfrm>
          <a:prstGeom prst="rect">
            <a:avLst/>
          </a:prstGeom>
          <a:noFill/>
        </p:spPr>
        <p:txBody>
          <a:bodyPr wrap="square" rtlCol="0">
            <a:spAutoFit/>
          </a:bodyPr>
          <a:lstStyle/>
          <a:p>
            <a:pPr marL="457200" indent="-457200">
              <a:buFont typeface="Arial" panose="020B0604020202020204" pitchFamily="34" charset="0"/>
              <a:buChar char="•"/>
            </a:pPr>
            <a:r>
              <a:rPr lang="en-US" sz="3100" dirty="0" smtClean="0">
                <a:latin typeface="KBScaredStraight" panose="02000603000000000000" pitchFamily="2" charset="0"/>
                <a:ea typeface="KBScaredStraight" panose="02000603000000000000" pitchFamily="2" charset="0"/>
              </a:rPr>
              <a:t>Almost 3 million people in Nigeria are currently infected with AIDS.</a:t>
            </a:r>
          </a:p>
          <a:p>
            <a:pPr marL="457200" indent="-457200">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100" dirty="0" smtClean="0">
                <a:latin typeface="KBScaredStraight" panose="02000603000000000000" pitchFamily="2" charset="0"/>
                <a:ea typeface="KBScaredStraight" panose="02000603000000000000" pitchFamily="2" charset="0"/>
              </a:rPr>
              <a:t>Even though Nigeria has oil, </a:t>
            </a:r>
            <a:r>
              <a:rPr lang="en-US" sz="3100" dirty="0">
                <a:latin typeface="KBScaredStraight" panose="02000603000000000000" pitchFamily="2" charset="0"/>
                <a:ea typeface="KBScaredStraight" panose="02000603000000000000" pitchFamily="2" charset="0"/>
              </a:rPr>
              <a:t>m</a:t>
            </a:r>
            <a:r>
              <a:rPr lang="en-US" sz="3100" dirty="0" smtClean="0">
                <a:latin typeface="KBScaredStraight" panose="02000603000000000000" pitchFamily="2" charset="0"/>
                <a:ea typeface="KBScaredStraight" panose="02000603000000000000" pitchFamily="2" charset="0"/>
              </a:rPr>
              <a:t>ost </a:t>
            </a:r>
            <a:r>
              <a:rPr lang="en-US" sz="3100" dirty="0">
                <a:latin typeface="KBScaredStraight" panose="02000603000000000000" pitchFamily="2" charset="0"/>
                <a:ea typeface="KBScaredStraight" panose="02000603000000000000" pitchFamily="2" charset="0"/>
              </a:rPr>
              <a:t>Nigerians are relatively poor </a:t>
            </a:r>
            <a:r>
              <a:rPr lang="en-US" sz="3100" dirty="0" smtClean="0">
                <a:latin typeface="KBScaredStraight" panose="02000603000000000000" pitchFamily="2" charset="0"/>
                <a:ea typeface="KBScaredStraight" panose="02000603000000000000" pitchFamily="2" charset="0"/>
              </a:rPr>
              <a:t>and cannot afford treatment.</a:t>
            </a:r>
          </a:p>
          <a:p>
            <a:pPr marL="457200" indent="-457200">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100" dirty="0">
                <a:latin typeface="KBScaredStraight" panose="02000603000000000000" pitchFamily="2" charset="0"/>
                <a:ea typeface="KBScaredStraight" panose="02000603000000000000" pitchFamily="2" charset="0"/>
              </a:rPr>
              <a:t>In the </a:t>
            </a:r>
            <a:r>
              <a:rPr lang="en-US" sz="3100" dirty="0" smtClean="0">
                <a:latin typeface="KBScaredStraight" panose="02000603000000000000" pitchFamily="2" charset="0"/>
                <a:ea typeface="KBScaredStraight" panose="02000603000000000000" pitchFamily="2" charset="0"/>
              </a:rPr>
              <a:t>1990s, </a:t>
            </a:r>
            <a:r>
              <a:rPr lang="en-US" sz="3100" dirty="0">
                <a:latin typeface="KBScaredStraight" panose="02000603000000000000" pitchFamily="2" charset="0"/>
                <a:ea typeface="KBScaredStraight" panose="02000603000000000000" pitchFamily="2" charset="0"/>
              </a:rPr>
              <a:t>Nigeria’s government began to make AIDS a priority and began to focus on prevention, treatment and </a:t>
            </a:r>
            <a:r>
              <a:rPr lang="en-US" sz="3100" dirty="0" smtClean="0">
                <a:latin typeface="KBScaredStraight" panose="02000603000000000000" pitchFamily="2" charset="0"/>
                <a:ea typeface="KBScaredStraight" panose="02000603000000000000" pitchFamily="2" charset="0"/>
              </a:rPr>
              <a:t>care.</a:t>
            </a:r>
          </a:p>
          <a:p>
            <a:pPr marL="914400" lvl="1" indent="-457200">
              <a:buFont typeface="Arial" panose="020B0604020202020204" pitchFamily="34" charset="0"/>
              <a:buChar char="•"/>
            </a:pPr>
            <a:r>
              <a:rPr lang="en-US" sz="3100" dirty="0" smtClean="0">
                <a:latin typeface="KBScaredStraight" panose="02000603000000000000" pitchFamily="2" charset="0"/>
                <a:ea typeface="KBScaredStraight" panose="02000603000000000000" pitchFamily="2" charset="0"/>
              </a:rPr>
              <a:t>The </a:t>
            </a:r>
            <a:r>
              <a:rPr lang="en-US" sz="3100" dirty="0">
                <a:latin typeface="KBScaredStraight" panose="02000603000000000000" pitchFamily="2" charset="0"/>
                <a:ea typeface="KBScaredStraight" panose="02000603000000000000" pitchFamily="2" charset="0"/>
              </a:rPr>
              <a:t>nation still </a:t>
            </a:r>
            <a:r>
              <a:rPr lang="en-US" sz="3100" dirty="0" smtClean="0">
                <a:latin typeface="KBScaredStraight" panose="02000603000000000000" pitchFamily="2" charset="0"/>
                <a:ea typeface="KBScaredStraight" panose="02000603000000000000" pitchFamily="2" charset="0"/>
              </a:rPr>
              <a:t>struggles, </a:t>
            </a:r>
            <a:r>
              <a:rPr lang="en-US" sz="3100" dirty="0">
                <a:latin typeface="KBScaredStraight" panose="02000603000000000000" pitchFamily="2" charset="0"/>
                <a:ea typeface="KBScaredStraight" panose="02000603000000000000" pitchFamily="2" charset="0"/>
              </a:rPr>
              <a:t>but the government is trying to educate its citizens about prevention. </a:t>
            </a:r>
            <a:endParaRPr lang="en-US" sz="3100" dirty="0" smtClean="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102697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828258" y="36185"/>
            <a:ext cx="6527749"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Botswana</a:t>
            </a:r>
            <a:endParaRPr lang="en-US" sz="96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002181" y="1591437"/>
            <a:ext cx="10207427" cy="6617196"/>
          </a:xfrm>
          <a:prstGeom prst="rect">
            <a:avLst/>
          </a:prstGeom>
          <a:noFill/>
        </p:spPr>
        <p:txBody>
          <a:bodyPr wrap="square" rtlCol="0">
            <a:spAutoFit/>
          </a:bodyPr>
          <a:lstStyle/>
          <a:p>
            <a:pPr marL="571500" indent="-571500">
              <a:buFont typeface="Arial" panose="020B0604020202020204" pitchFamily="34" charset="0"/>
              <a:buChar char="•"/>
            </a:pPr>
            <a:r>
              <a:rPr lang="en-US" sz="3100" dirty="0" smtClean="0">
                <a:solidFill>
                  <a:sysClr val="windowText" lastClr="000000"/>
                </a:solidFill>
                <a:latin typeface="KBScaredStraight" panose="02000603000000000000" pitchFamily="2" charset="0"/>
                <a:ea typeface="KBScaredStraight" panose="02000603000000000000" pitchFamily="2" charset="0"/>
              </a:rPr>
              <a:t>Botswana has maintained a stable democratic government since the country gained independence in 1966.</a:t>
            </a:r>
          </a:p>
          <a:p>
            <a:pPr marL="914400" lvl="1" indent="-457200">
              <a:buFont typeface="Arial" panose="020B0604020202020204" pitchFamily="34" charset="0"/>
              <a:buChar char="•"/>
            </a:pPr>
            <a:r>
              <a:rPr lang="en-US" sz="3100" dirty="0" smtClean="0">
                <a:solidFill>
                  <a:sysClr val="windowText" lastClr="000000"/>
                </a:solidFill>
                <a:latin typeface="KBScaredStraight" panose="02000603000000000000" pitchFamily="2" charset="0"/>
                <a:ea typeface="KBScaredStraight" panose="02000603000000000000" pitchFamily="2" charset="0"/>
              </a:rPr>
              <a:t>As a result, Botswana has the resources to help treat AIDS patients.</a:t>
            </a:r>
          </a:p>
          <a:p>
            <a:pPr marL="914400" lvl="1" indent="-45720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100" dirty="0" smtClean="0">
                <a:solidFill>
                  <a:sysClr val="windowText" lastClr="000000"/>
                </a:solidFill>
                <a:latin typeface="KBScaredStraight" panose="02000603000000000000" pitchFamily="2" charset="0"/>
                <a:ea typeface="KBScaredStraight" panose="02000603000000000000" pitchFamily="2" charset="0"/>
              </a:rPr>
              <a:t>Botswana’s government has provided education and prevention training for its citizens.</a:t>
            </a:r>
          </a:p>
          <a:p>
            <a:pPr marL="571500" indent="-571500">
              <a:buFont typeface="Arial" panose="020B0604020202020204" pitchFamily="34" charset="0"/>
              <a:buChar char="•"/>
            </a:pPr>
            <a:endParaRPr lang="en-US" sz="16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100" dirty="0" smtClean="0">
                <a:solidFill>
                  <a:sysClr val="windowText" lastClr="000000"/>
                </a:solidFill>
                <a:latin typeface="KBScaredStraight" panose="02000603000000000000" pitchFamily="2" charset="0"/>
                <a:ea typeface="KBScaredStraight" panose="02000603000000000000" pitchFamily="2" charset="0"/>
              </a:rPr>
              <a:t>It was also the first country to offer the necessary drug therapy for free to infected people.</a:t>
            </a: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799309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11C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245409" y="2576406"/>
            <a:ext cx="4219418" cy="1508105"/>
          </a:xfrm>
          <a:prstGeom prst="rect">
            <a:avLst/>
          </a:prstGeom>
          <a:noFill/>
        </p:spPr>
        <p:txBody>
          <a:bodyPr wrap="square" rtlCol="0">
            <a:spAutoFit/>
          </a:bodyPr>
          <a:lstStyle/>
          <a:p>
            <a:pPr algn="ctr"/>
            <a:r>
              <a:rPr lang="en-US" sz="3200" dirty="0" smtClean="0">
                <a:latin typeface="KBScaredStraight" panose="02000603000000000000" pitchFamily="2" charset="0"/>
                <a:ea typeface="KBScaredStraight" panose="02000603000000000000" pitchFamily="2" charset="0"/>
              </a:rPr>
              <a:t>AIDS Education Outreach Event</a:t>
            </a:r>
            <a:endParaRPr lang="en-US" sz="20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0236" y="1143000"/>
            <a:ext cx="6874784" cy="45720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275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628766" y="36185"/>
            <a:ext cx="4926733"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Famine</a:t>
            </a:r>
            <a:endParaRPr lang="en-US" sz="96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002181" y="1591437"/>
            <a:ext cx="10207427" cy="6078587"/>
          </a:xfrm>
          <a:prstGeom prst="rect">
            <a:avLst/>
          </a:prstGeom>
          <a:noFill/>
        </p:spPr>
        <p:txBody>
          <a:bodyPr wrap="square" rtlCol="0">
            <a:spAutoFit/>
          </a:bodyPr>
          <a:lstStyle/>
          <a:p>
            <a:pPr marL="571500" indent="-571500">
              <a:buFont typeface="Arial" panose="020B0604020202020204" pitchFamily="34" charset="0"/>
              <a:buChar char="•"/>
            </a:pPr>
            <a:r>
              <a:rPr lang="en-US" sz="3100" dirty="0" smtClean="0">
                <a:solidFill>
                  <a:sysClr val="windowText" lastClr="000000"/>
                </a:solidFill>
                <a:latin typeface="KBScaredStraight" panose="02000603000000000000" pitchFamily="2" charset="0"/>
                <a:ea typeface="KBScaredStraight" panose="02000603000000000000" pitchFamily="2" charset="0"/>
              </a:rPr>
              <a:t>Along with AIDS, famine is one of Africa’s biggest problems.</a:t>
            </a:r>
          </a:p>
          <a:p>
            <a:pPr marL="571500" indent="-571500">
              <a:buFont typeface="Arial" panose="020B0604020202020204" pitchFamily="34" charset="0"/>
              <a:buChar char="•"/>
            </a:pPr>
            <a:endParaRPr lang="en-US" sz="31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Famine occurs when a region does not have enough food for a long period of time. </a:t>
            </a:r>
            <a:endParaRPr lang="en-US" sz="32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People </a:t>
            </a:r>
            <a:r>
              <a:rPr lang="en-US" sz="3200" dirty="0">
                <a:latin typeface="KBScaredStraight" panose="02000603000000000000" pitchFamily="2" charset="0"/>
                <a:ea typeface="KBScaredStraight" panose="02000603000000000000" pitchFamily="2" charset="0"/>
              </a:rPr>
              <a:t>who are starving can die from </a:t>
            </a:r>
            <a:r>
              <a:rPr lang="en-US" sz="3200" dirty="0" smtClean="0">
                <a:latin typeface="KBScaredStraight" panose="02000603000000000000" pitchFamily="2" charset="0"/>
                <a:ea typeface="KBScaredStraight" panose="02000603000000000000" pitchFamily="2" charset="0"/>
              </a:rPr>
              <a:t>malnutrition.</a:t>
            </a:r>
          </a:p>
          <a:p>
            <a:pPr marL="571500" indent="-5715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Famines </a:t>
            </a:r>
            <a:r>
              <a:rPr lang="en-US" sz="3200" dirty="0">
                <a:latin typeface="KBScaredStraight" panose="02000603000000000000" pitchFamily="2" charset="0"/>
                <a:ea typeface="KBScaredStraight" panose="02000603000000000000" pitchFamily="2" charset="0"/>
              </a:rPr>
              <a:t>are both human-made and </a:t>
            </a:r>
            <a:r>
              <a:rPr lang="en-US" sz="3200" dirty="0" smtClean="0">
                <a:latin typeface="KBScaredStraight" panose="02000603000000000000" pitchFamily="2" charset="0"/>
                <a:ea typeface="KBScaredStraight" panose="02000603000000000000" pitchFamily="2" charset="0"/>
              </a:rPr>
              <a:t>natural. </a:t>
            </a:r>
            <a:endParaRPr lang="en-US" sz="31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816595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11C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pic>
        <p:nvPicPr>
          <p:cNvPr id="5" name="Picture 2" descr="Malnutrition and Famine">
            <a:hlinkClick r:id="" tooltip="Click to view larger version..."/>
          </p:cNvPr>
          <p:cNvPicPr>
            <a:picLocks noChangeAspect="1" noChangeArrowheads="1"/>
          </p:cNvPicPr>
          <p:nvPr/>
        </p:nvPicPr>
        <p:blipFill>
          <a:blip r:embed="rId2" cstate="print"/>
          <a:srcRect/>
          <a:stretch>
            <a:fillRect/>
          </a:stretch>
        </p:blipFill>
        <p:spPr bwMode="auto">
          <a:xfrm>
            <a:off x="2967609" y="228600"/>
            <a:ext cx="6256782" cy="64008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6451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11C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pic>
        <p:nvPicPr>
          <p:cNvPr id="5" name="Picture 4"/>
          <p:cNvPicPr>
            <a:picLocks noChangeAspect="1"/>
          </p:cNvPicPr>
          <p:nvPr/>
        </p:nvPicPr>
        <p:blipFill>
          <a:blip r:embed="rId2"/>
          <a:stretch>
            <a:fillRect/>
          </a:stretch>
        </p:blipFill>
        <p:spPr>
          <a:xfrm>
            <a:off x="2458095" y="685800"/>
            <a:ext cx="7275810"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7394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10" y="-14270"/>
            <a:ext cx="11211950" cy="8014566"/>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Directions – CLOZE Notes</a:t>
            </a:r>
          </a:p>
          <a:p>
            <a:pPr marL="457200" indent="-457200">
              <a:lnSpc>
                <a:spcPct val="107000"/>
              </a:lnSpc>
              <a:spcAft>
                <a:spcPts val="800"/>
              </a:spcAft>
              <a:buFont typeface="Arial" panose="020B0604020202020204" pitchFamily="34" charset="0"/>
              <a:buChar char="•"/>
            </a:pPr>
            <a:endParaRPr lang="en-US" sz="3000" dirty="0">
              <a:latin typeface="KBScaredStraight" panose="02000603000000000000" pitchFamily="2" charset="0"/>
              <a:ea typeface="KBScaredStraight" panose="02000603000000000000" pitchFamily="2" charset="0"/>
            </a:endParaRPr>
          </a:p>
          <a:p>
            <a:pPr marL="171450" indent="-171450">
              <a:lnSpc>
                <a:spcPct val="107000"/>
              </a:lnSpc>
              <a:spcAft>
                <a:spcPts val="800"/>
              </a:spcAft>
              <a:buFont typeface="Arial" panose="020B0604020202020204" pitchFamily="34" charset="0"/>
              <a:buChar char="•"/>
            </a:pPr>
            <a:endParaRPr lang="en-US" sz="1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 next </a:t>
            </a:r>
            <a:r>
              <a:rPr lang="en-US" sz="3200" dirty="0" smtClean="0">
                <a:latin typeface="KBScaredStraight" panose="02000603000000000000" pitchFamily="2" charset="0"/>
                <a:ea typeface="KBScaredStraight" panose="02000603000000000000" pitchFamily="2" charset="0"/>
              </a:rPr>
              <a:t>2 pages are handouts </a:t>
            </a:r>
            <a:r>
              <a:rPr lang="en-US" sz="3200" dirty="0">
                <a:latin typeface="KBScaredStraight" panose="02000603000000000000" pitchFamily="2" charset="0"/>
                <a:ea typeface="KBScaredStraight" panose="02000603000000000000" pitchFamily="2" charset="0"/>
              </a:rPr>
              <a:t>for the students to use for note-taking during </a:t>
            </a:r>
            <a:r>
              <a:rPr lang="en-US" sz="3200" dirty="0" smtClean="0">
                <a:latin typeface="KBScaredStraight" panose="02000603000000000000" pitchFamily="2" charset="0"/>
                <a:ea typeface="KBScaredStraight" panose="02000603000000000000" pitchFamily="2" charset="0"/>
              </a:rPr>
              <a:t>the </a:t>
            </a:r>
            <a:r>
              <a:rPr lang="en-US" sz="3200" dirty="0">
                <a:latin typeface="KBScaredStraight" panose="02000603000000000000" pitchFamily="2" charset="0"/>
                <a:ea typeface="KBScaredStraight" panose="02000603000000000000" pitchFamily="2" charset="0"/>
              </a:rPr>
              <a:t>presentation</a:t>
            </a:r>
            <a:r>
              <a:rPr lang="en-US" sz="3200" dirty="0" smtClean="0">
                <a:latin typeface="KBScaredStraight" panose="02000603000000000000" pitchFamily="2" charset="0"/>
                <a:ea typeface="KBScaredStraight" panose="02000603000000000000" pitchFamily="2" charset="0"/>
              </a:rPr>
              <a:t>. (You might want to print front-to-back so that it’s only 1 page.) </a:t>
            </a:r>
          </a:p>
          <a:p>
            <a:pPr marL="457200" indent="-4572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Check the answers as a class after the presentation.</a:t>
            </a:r>
          </a:p>
          <a:p>
            <a:pPr marL="457200" indent="-457200">
              <a:lnSpc>
                <a:spcPct val="107000"/>
              </a:lnSpc>
              <a:spcAft>
                <a:spcPts val="800"/>
              </a:spcAft>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158827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434996" y="36185"/>
            <a:ext cx="5314276"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Climate</a:t>
            </a:r>
            <a:endParaRPr lang="en-US" sz="96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002181" y="1591437"/>
            <a:ext cx="10207427" cy="5632311"/>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solidFill>
                  <a:sysClr val="windowText" lastClr="000000"/>
                </a:solidFill>
                <a:latin typeface="KBScaredStraight" panose="02000603000000000000" pitchFamily="2" charset="0"/>
                <a:ea typeface="KBScaredStraight" panose="02000603000000000000" pitchFamily="2" charset="0"/>
              </a:rPr>
              <a:t>Many African countries face drought because of climate changes.</a:t>
            </a: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smtClean="0">
                <a:solidFill>
                  <a:sysClr val="windowText" lastClr="000000"/>
                </a:solidFill>
                <a:latin typeface="KBScaredStraight" panose="02000603000000000000" pitchFamily="2" charset="0"/>
                <a:ea typeface="KBScaredStraight" panose="02000603000000000000" pitchFamily="2" charset="0"/>
              </a:rPr>
              <a:t>Repeated drought has plagued Africa since the 1970s.</a:t>
            </a: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smtClean="0">
                <a:solidFill>
                  <a:sysClr val="windowText" lastClr="000000"/>
                </a:solidFill>
                <a:latin typeface="KBScaredStraight" panose="02000603000000000000" pitchFamily="2" charset="0"/>
                <a:ea typeface="KBScaredStraight" panose="02000603000000000000" pitchFamily="2" charset="0"/>
              </a:rPr>
              <a:t>Soil infertility and erosion have decreased the amount of crops grown.</a:t>
            </a: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245795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17670" y="36185"/>
            <a:ext cx="11548931" cy="1277273"/>
          </a:xfrm>
          <a:prstGeom prst="rect">
            <a:avLst/>
          </a:prstGeom>
          <a:noFill/>
        </p:spPr>
        <p:txBody>
          <a:bodyPr wrap="none" lIns="91440" tIns="45720" rIns="91440" bIns="45720">
            <a:spAutoFit/>
          </a:bodyPr>
          <a:lstStyle/>
          <a:p>
            <a:pPr algn="ctr"/>
            <a:r>
              <a:rPr lang="en-US" sz="77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Government Stability</a:t>
            </a:r>
            <a:endParaRPr lang="en-US" sz="77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88421" y="1363956"/>
            <a:ext cx="10207427" cy="6355586"/>
          </a:xfrm>
          <a:prstGeom prst="rect">
            <a:avLst/>
          </a:prstGeom>
          <a:noFill/>
        </p:spPr>
        <p:txBody>
          <a:bodyPr wrap="square" rtlCol="0">
            <a:spAutoFit/>
          </a:bodyPr>
          <a:lstStyle/>
          <a:p>
            <a:pPr marL="571500" indent="-571500">
              <a:buFont typeface="Arial" panose="020B0604020202020204" pitchFamily="34" charset="0"/>
              <a:buChar char="•"/>
            </a:pPr>
            <a:r>
              <a:rPr lang="en-US" sz="3100" dirty="0" smtClean="0">
                <a:solidFill>
                  <a:sysClr val="windowText" lastClr="000000"/>
                </a:solidFill>
                <a:latin typeface="KBScaredStraight" panose="02000603000000000000" pitchFamily="2" charset="0"/>
                <a:ea typeface="KBScaredStraight" panose="02000603000000000000" pitchFamily="2" charset="0"/>
              </a:rPr>
              <a:t>The stability of a country’s government directly impacts the country’s ability to provide enough food to prevent famine.</a:t>
            </a:r>
          </a:p>
          <a:p>
            <a:pPr marL="571500" indent="-571500">
              <a:buFont typeface="Arial" panose="020B0604020202020204" pitchFamily="34" charset="0"/>
              <a:buChar char="•"/>
            </a:pPr>
            <a:endParaRPr lang="en-US"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100" dirty="0" smtClean="0">
                <a:solidFill>
                  <a:sysClr val="windowText" lastClr="000000"/>
                </a:solidFill>
                <a:latin typeface="KBScaredStraight" panose="02000603000000000000" pitchFamily="2" charset="0"/>
                <a:ea typeface="KBScaredStraight" panose="02000603000000000000" pitchFamily="2" charset="0"/>
              </a:rPr>
              <a:t>Civil wars interrupt daily life for most people, including farmers, which causes food shortages.</a:t>
            </a:r>
          </a:p>
          <a:p>
            <a:pPr marL="571500" indent="-571500">
              <a:buFont typeface="Arial" panose="020B0604020202020204" pitchFamily="34" charset="0"/>
              <a:buChar char="•"/>
            </a:pPr>
            <a:endParaRPr lang="en-US"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100" dirty="0" smtClean="0">
                <a:solidFill>
                  <a:sysClr val="windowText" lastClr="000000"/>
                </a:solidFill>
                <a:latin typeface="KBScaredStraight" panose="02000603000000000000" pitchFamily="2" charset="0"/>
                <a:ea typeface="KBScaredStraight" panose="02000603000000000000" pitchFamily="2" charset="0"/>
              </a:rPr>
              <a:t>Some governments have built armies instead of investing in food for their people.</a:t>
            </a:r>
          </a:p>
          <a:p>
            <a:pPr marL="571500" indent="-571500">
              <a:buFont typeface="Arial" panose="020B0604020202020204" pitchFamily="34" charset="0"/>
              <a:buChar char="•"/>
            </a:pPr>
            <a:endParaRPr lang="en-US"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100" dirty="0" smtClean="0">
                <a:solidFill>
                  <a:sysClr val="windowText" lastClr="000000"/>
                </a:solidFill>
                <a:latin typeface="KBScaredStraight" panose="02000603000000000000" pitchFamily="2" charset="0"/>
                <a:ea typeface="KBScaredStraight" panose="02000603000000000000" pitchFamily="2" charset="0"/>
              </a:rPr>
              <a:t>Other governments have used food as a weapon by denying food shipments to political enemies.</a:t>
            </a: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103278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10" y="-14270"/>
            <a:ext cx="11211950" cy="9994724"/>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Info – </a:t>
            </a:r>
          </a:p>
          <a:p>
            <a:pPr algn="ctr">
              <a:lnSpc>
                <a:spcPct val="107000"/>
              </a:lnSpc>
              <a:spcAft>
                <a:spcPts val="800"/>
              </a:spcAft>
            </a:pPr>
            <a:r>
              <a:rPr lang="en-US" sz="4400" dirty="0" smtClean="0">
                <a:latin typeface="KG Second Chances Solid" panose="02000000000000000000" pitchFamily="2" charset="0"/>
              </a:rPr>
              <a:t>Combating AIDS App</a:t>
            </a:r>
            <a:endParaRPr lang="en-US" sz="3000" dirty="0">
              <a:latin typeface="KG Second Chances Solid" panose="02000000000000000000" pitchFamily="2" charset="0"/>
              <a:ea typeface="KBScaredStraight" panose="02000603000000000000" pitchFamily="2" charset="0"/>
            </a:endParaRPr>
          </a:p>
          <a:p>
            <a:pPr algn="ctr">
              <a:lnSpc>
                <a:spcPct val="107000"/>
              </a:lnSpc>
              <a:spcAft>
                <a:spcPts val="800"/>
              </a:spcAft>
            </a:pPr>
            <a:endParaRPr lang="en-US" sz="100" dirty="0" smtClean="0">
              <a:latin typeface="KBScaredStraight" panose="02000603000000000000" pitchFamily="2" charset="0"/>
              <a:ea typeface="KBScaredStraight" panose="02000603000000000000" pitchFamily="2" charset="0"/>
            </a:endParaRPr>
          </a:p>
          <a:p>
            <a:pPr marL="457200" indent="-457200">
              <a:lnSpc>
                <a:spcPct val="107000"/>
              </a:lnSpc>
              <a:spcAft>
                <a:spcPts val="800"/>
              </a:spcAft>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cs typeface="Arial" panose="020B0604020202020204" pitchFamily="34" charset="0"/>
              </a:rPr>
              <a:t>Print off the </a:t>
            </a:r>
            <a:r>
              <a:rPr lang="en-US" sz="2400" dirty="0" smtClean="0">
                <a:latin typeface="KBScaredStraight" panose="02000603000000000000" pitchFamily="2" charset="0"/>
                <a:ea typeface="KBScaredStraight" panose="02000603000000000000" pitchFamily="2" charset="0"/>
                <a:cs typeface="Arial" panose="020B0604020202020204" pitchFamily="34" charset="0"/>
              </a:rPr>
              <a:t>Combating AIDS App pages for </a:t>
            </a:r>
            <a:r>
              <a:rPr lang="en-US" sz="2400" dirty="0">
                <a:latin typeface="KBScaredStraight" panose="02000603000000000000" pitchFamily="2" charset="0"/>
                <a:ea typeface="KBScaredStraight" panose="02000603000000000000" pitchFamily="2" charset="0"/>
                <a:cs typeface="Arial" panose="020B0604020202020204" pitchFamily="34" charset="0"/>
              </a:rPr>
              <a:t>each student</a:t>
            </a:r>
            <a:r>
              <a:rPr lang="en-US" sz="2400" dirty="0" smtClean="0">
                <a:latin typeface="KBScaredStraight" panose="02000603000000000000" pitchFamily="2" charset="0"/>
                <a:ea typeface="KBScaredStraight" panose="02000603000000000000" pitchFamily="2" charset="0"/>
                <a:cs typeface="Arial" panose="020B0604020202020204" pitchFamily="34" charset="0"/>
              </a:rPr>
              <a:t>. (There is a brainstorm sheet and a final copy page.) </a:t>
            </a:r>
          </a:p>
          <a:p>
            <a:pPr marL="457200" indent="-457200">
              <a:lnSpc>
                <a:spcPct val="107000"/>
              </a:lnSpc>
              <a:spcAft>
                <a:spcPts val="800"/>
              </a:spcAft>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Students </a:t>
            </a:r>
            <a:r>
              <a:rPr lang="en-US" sz="2400" dirty="0">
                <a:latin typeface="KBScaredStraight" panose="02000603000000000000" pitchFamily="2" charset="0"/>
                <a:ea typeface="KBScaredStraight" panose="02000603000000000000" pitchFamily="2" charset="0"/>
                <a:cs typeface="Arial" panose="020B0604020202020204" pitchFamily="34" charset="0"/>
              </a:rPr>
              <a:t>should </a:t>
            </a:r>
            <a:r>
              <a:rPr lang="en-US" sz="2400" dirty="0" smtClean="0">
                <a:latin typeface="KBScaredStraight" panose="02000603000000000000" pitchFamily="2" charset="0"/>
                <a:ea typeface="KBScaredStraight" panose="02000603000000000000" pitchFamily="2" charset="0"/>
                <a:cs typeface="Arial" panose="020B0604020202020204" pitchFamily="34" charset="0"/>
              </a:rPr>
              <a:t>create a new app that will slow down (or stop) the spread of the AIDS virus in Africa (Have the students think about what the African governments can start doing...)</a:t>
            </a:r>
          </a:p>
          <a:p>
            <a:pPr marL="457200" indent="-457200">
              <a:lnSpc>
                <a:spcPct val="107000"/>
              </a:lnSpc>
              <a:spcAft>
                <a:spcPts val="800"/>
              </a:spcAft>
              <a:buFont typeface="Arial" panose="020B0604020202020204" pitchFamily="34" charset="0"/>
              <a:buChar char="•"/>
            </a:pPr>
            <a:endParaRPr lang="en-US" sz="2400" dirty="0" smtClean="0">
              <a:latin typeface="KBScaredStraight" panose="02000603000000000000"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On the final copy, they will turn the information from their brainstorm sheet into a paragraph about the app.</a:t>
            </a:r>
          </a:p>
          <a:p>
            <a:pPr marL="457200" indent="-457200">
              <a:lnSpc>
                <a:spcPct val="107000"/>
              </a:lnSpc>
              <a:spcAft>
                <a:spcPts val="800"/>
              </a:spcAft>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8516989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7535" y="1343573"/>
            <a:ext cx="7059770" cy="5313912"/>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84029" y="2554940"/>
            <a:ext cx="4074523" cy="4102545"/>
          </a:xfrm>
          <a:prstGeom prst="round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2275" y="1343573"/>
            <a:ext cx="4790941" cy="369332"/>
          </a:xfrm>
          <a:prstGeom prst="rect">
            <a:avLst/>
          </a:prstGeom>
          <a:noFill/>
        </p:spPr>
        <p:txBody>
          <a:bodyPr wrap="square" rtlCol="0">
            <a:spAutoFit/>
          </a:bodyPr>
          <a:lstStyle/>
          <a:p>
            <a:r>
              <a:rPr lang="en-US" dirty="0" smtClean="0">
                <a:latin typeface="KBScaredStraight" panose="02000603000000000000" pitchFamily="2" charset="0"/>
                <a:ea typeface="KBScaredStraight" panose="02000603000000000000" pitchFamily="2" charset="0"/>
              </a:rPr>
              <a:t>App Title</a:t>
            </a:r>
            <a:r>
              <a:rPr lang="en-US" dirty="0" smtClean="0"/>
              <a:t>: ___________________________</a:t>
            </a:r>
            <a:endParaRPr lang="en-US" dirty="0"/>
          </a:p>
        </p:txBody>
      </p:sp>
      <p:sp>
        <p:nvSpPr>
          <p:cNvPr id="7" name="TextBox 6"/>
          <p:cNvSpPr txBox="1"/>
          <p:nvPr/>
        </p:nvSpPr>
        <p:spPr>
          <a:xfrm>
            <a:off x="302275" y="1712905"/>
            <a:ext cx="4572000" cy="369332"/>
          </a:xfrm>
          <a:prstGeom prst="rect">
            <a:avLst/>
          </a:prstGeom>
          <a:noFill/>
        </p:spPr>
        <p:txBody>
          <a:bodyPr wrap="square" rtlCol="0">
            <a:spAutoFit/>
          </a:bodyPr>
          <a:lstStyle/>
          <a:p>
            <a:r>
              <a:rPr lang="en-US" dirty="0" smtClean="0">
                <a:latin typeface="KBScaredStraight" panose="02000603000000000000" pitchFamily="2" charset="0"/>
                <a:ea typeface="KBScaredStraight" panose="02000603000000000000" pitchFamily="2" charset="0"/>
              </a:rPr>
              <a:t>App Creator</a:t>
            </a:r>
            <a:r>
              <a:rPr lang="en-US" dirty="0" smtClean="0"/>
              <a:t>: ________________________</a:t>
            </a:r>
            <a:endParaRPr lang="en-US" dirty="0"/>
          </a:p>
        </p:txBody>
      </p:sp>
      <p:sp>
        <p:nvSpPr>
          <p:cNvPr id="16" name="TextBox 15"/>
          <p:cNvSpPr txBox="1"/>
          <p:nvPr/>
        </p:nvSpPr>
        <p:spPr>
          <a:xfrm>
            <a:off x="302275" y="754498"/>
            <a:ext cx="11712452" cy="461665"/>
          </a:xfrm>
          <a:prstGeom prst="rect">
            <a:avLst/>
          </a:prstGeom>
          <a:noFill/>
        </p:spPr>
        <p:txBody>
          <a:bodyPr wrap="square" rtlCol="0">
            <a:spAutoFit/>
          </a:bodyPr>
          <a:lstStyle/>
          <a:p>
            <a:r>
              <a:rPr lang="en-US" sz="1200" b="1" dirty="0" smtClean="0">
                <a:latin typeface="KBScaredStraight" panose="02000603000000000000" pitchFamily="2" charset="0"/>
                <a:ea typeface="KBScaredStraight" panose="02000603000000000000" pitchFamily="2" charset="0"/>
              </a:rPr>
              <a:t>Directions</a:t>
            </a:r>
            <a:r>
              <a:rPr lang="en-US" sz="1200" dirty="0" smtClean="0">
                <a:latin typeface="KBScaredStraight" panose="02000603000000000000" pitchFamily="2" charset="0"/>
                <a:ea typeface="KBScaredStraight" panose="02000603000000000000" pitchFamily="2" charset="0"/>
              </a:rPr>
              <a:t>: </a:t>
            </a:r>
            <a:r>
              <a:rPr lang="en-US" sz="1200" dirty="0">
                <a:latin typeface="KBScaredStraight" panose="02000603000000000000" pitchFamily="2" charset="0"/>
                <a:ea typeface="KBScaredStraight" panose="02000603000000000000" pitchFamily="2" charset="0"/>
              </a:rPr>
              <a:t>Imagine that Apple has hired you to create a new application that will slow down (or stop) the spread of the AIDS virus. (Think about what African governments can do…) Complete the graphic organizer below to help you organize your thoughts before you create your app. </a:t>
            </a:r>
          </a:p>
        </p:txBody>
      </p:sp>
      <p:sp>
        <p:nvSpPr>
          <p:cNvPr id="15" name="TextBox 14"/>
          <p:cNvSpPr txBox="1"/>
          <p:nvPr/>
        </p:nvSpPr>
        <p:spPr>
          <a:xfrm>
            <a:off x="10621463" y="6657485"/>
            <a:ext cx="2653250" cy="246221"/>
          </a:xfrm>
          <a:prstGeom prst="rect">
            <a:avLst/>
          </a:prstGeom>
          <a:noFill/>
        </p:spPr>
        <p:txBody>
          <a:bodyPr wrap="square" rtlCol="0">
            <a:spAutoFit/>
          </a:bodyPr>
          <a:lstStyle/>
          <a:p>
            <a:r>
              <a:rPr lang="en-US" sz="1000" dirty="0" smtClean="0">
                <a:latin typeface="KBScaredStraight" panose="02000603000000000000" pitchFamily="2" charset="0"/>
                <a:ea typeface="KBScaredStraight" panose="02000603000000000000" pitchFamily="2" charset="0"/>
              </a:rPr>
              <a:t>© 2014 Brain Wrinkles</a:t>
            </a:r>
            <a:endParaRPr lang="en-US" sz="1000" dirty="0">
              <a:latin typeface="KBScaredStraight" panose="02000603000000000000" pitchFamily="2" charset="0"/>
              <a:ea typeface="KBScaredStraight" panose="02000603000000000000" pitchFamily="2" charset="0"/>
            </a:endParaRPr>
          </a:p>
        </p:txBody>
      </p:sp>
      <p:sp>
        <p:nvSpPr>
          <p:cNvPr id="17" name="TextBox 16"/>
          <p:cNvSpPr txBox="1"/>
          <p:nvPr/>
        </p:nvSpPr>
        <p:spPr>
          <a:xfrm>
            <a:off x="294853" y="2082237"/>
            <a:ext cx="4572000" cy="369332"/>
          </a:xfrm>
          <a:prstGeom prst="rect">
            <a:avLst/>
          </a:prstGeom>
          <a:noFill/>
        </p:spPr>
        <p:txBody>
          <a:bodyPr wrap="square" rtlCol="0">
            <a:spAutoFit/>
          </a:bodyPr>
          <a:lstStyle/>
          <a:p>
            <a:r>
              <a:rPr lang="en-US" dirty="0" smtClean="0">
                <a:latin typeface="KBScaredStraight" panose="02000603000000000000" pitchFamily="2" charset="0"/>
                <a:ea typeface="KBScaredStraight" panose="02000603000000000000" pitchFamily="2" charset="0"/>
              </a:rPr>
              <a:t>App $</a:t>
            </a:r>
            <a:r>
              <a:rPr lang="en-US" dirty="0" smtClean="0"/>
              <a:t>: _______________________________</a:t>
            </a:r>
            <a:endParaRPr lang="en-US" dirty="0"/>
          </a:p>
        </p:txBody>
      </p:sp>
      <p:sp>
        <p:nvSpPr>
          <p:cNvPr id="2" name="Rectangle 1"/>
          <p:cNvSpPr/>
          <p:nvPr/>
        </p:nvSpPr>
        <p:spPr>
          <a:xfrm>
            <a:off x="3046063" y="51706"/>
            <a:ext cx="5945858"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latin typeface="KG Second Chances Solid" panose="02000000000000000000" pitchFamily="2" charset="0"/>
              </a:rPr>
              <a:t>Combating AIDS App</a:t>
            </a:r>
            <a:endParaRPr lang="en-US" sz="4000" b="0" cap="none" spc="0" dirty="0">
              <a:ln w="0"/>
              <a:solidFill>
                <a:schemeClr val="tx1"/>
              </a:solidFill>
              <a:latin typeface="KG Second Chances Solid" panose="02000000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27944585"/>
              </p:ext>
            </p:extLst>
          </p:nvPr>
        </p:nvGraphicFramePr>
        <p:xfrm>
          <a:off x="4947535" y="1340557"/>
          <a:ext cx="7059770" cy="5316928"/>
        </p:xfrm>
        <a:graphic>
          <a:graphicData uri="http://schemas.openxmlformats.org/drawingml/2006/table">
            <a:tbl>
              <a:tblPr firstRow="1" bandRow="1">
                <a:tableStyleId>{5940675A-B579-460E-94D1-54222C63F5DA}</a:tableStyleId>
              </a:tblPr>
              <a:tblGrid>
                <a:gridCol w="3529885"/>
                <a:gridCol w="3529885"/>
              </a:tblGrid>
              <a:tr h="2658464">
                <a:tc>
                  <a:txBody>
                    <a:bodyPr/>
                    <a:lstStyle/>
                    <a:p>
                      <a:pPr algn="ctr"/>
                      <a:r>
                        <a:rPr lang="en-US" sz="1400" dirty="0" smtClean="0">
                          <a:latin typeface="KBScaredStraight" panose="02000603000000000000" pitchFamily="2" charset="0"/>
                          <a:ea typeface="KBScaredStraight" panose="02000603000000000000" pitchFamily="2" charset="0"/>
                        </a:rPr>
                        <a:t>Describe the AIDS</a:t>
                      </a:r>
                      <a:r>
                        <a:rPr lang="en-US" sz="1400" baseline="0" dirty="0" smtClean="0">
                          <a:latin typeface="KBScaredStraight" panose="02000603000000000000" pitchFamily="2" charset="0"/>
                          <a:ea typeface="KBScaredStraight" panose="02000603000000000000" pitchFamily="2" charset="0"/>
                        </a:rPr>
                        <a:t> Epidemic:</a:t>
                      </a:r>
                      <a:endParaRPr lang="en-US" sz="1400" dirty="0">
                        <a:latin typeface="KBScaredStraight" panose="02000603000000000000" pitchFamily="2" charset="0"/>
                        <a:ea typeface="KBScaredStraight" panose="02000603000000000000" pitchFamily="2" charset="0"/>
                      </a:endParaRPr>
                    </a:p>
                  </a:txBody>
                  <a:tcPr/>
                </a:tc>
                <a:tc>
                  <a:txBody>
                    <a:bodyPr/>
                    <a:lstStyle/>
                    <a:p>
                      <a:pPr algn="ctr"/>
                      <a:r>
                        <a:rPr lang="en-US" sz="1400" dirty="0" smtClean="0">
                          <a:latin typeface="KBScaredStraight" panose="02000603000000000000" pitchFamily="2" charset="0"/>
                          <a:ea typeface="KBScaredStraight" panose="02000603000000000000" pitchFamily="2" charset="0"/>
                        </a:rPr>
                        <a:t>What does</a:t>
                      </a:r>
                      <a:r>
                        <a:rPr lang="en-US" sz="1400" baseline="0" dirty="0" smtClean="0">
                          <a:latin typeface="KBScaredStraight" panose="02000603000000000000" pitchFamily="2" charset="0"/>
                          <a:ea typeface="KBScaredStraight" panose="02000603000000000000" pitchFamily="2" charset="0"/>
                        </a:rPr>
                        <a:t> the app do?</a:t>
                      </a:r>
                      <a:endParaRPr lang="en-US" sz="1400" dirty="0">
                        <a:latin typeface="KBScaredStraight" panose="02000603000000000000" pitchFamily="2" charset="0"/>
                        <a:ea typeface="KBScaredStraight" panose="02000603000000000000" pitchFamily="2" charset="0"/>
                      </a:endParaRPr>
                    </a:p>
                  </a:txBody>
                  <a:tcPr/>
                </a:tc>
              </a:tr>
              <a:tr h="2658464">
                <a:tc>
                  <a:txBody>
                    <a:bodyPr/>
                    <a:lstStyle/>
                    <a:p>
                      <a:pPr algn="ctr"/>
                      <a:r>
                        <a:rPr lang="en-US" sz="1400" dirty="0" smtClean="0">
                          <a:latin typeface="KBScaredStraight" panose="02000603000000000000" pitchFamily="2" charset="0"/>
                          <a:ea typeface="KBScaredStraight" panose="02000603000000000000" pitchFamily="2" charset="0"/>
                        </a:rPr>
                        <a:t>How does the</a:t>
                      </a:r>
                      <a:r>
                        <a:rPr lang="en-US" sz="1400" baseline="0" dirty="0" smtClean="0">
                          <a:latin typeface="KBScaredStraight" panose="02000603000000000000" pitchFamily="2" charset="0"/>
                          <a:ea typeface="KBScaredStraight" panose="02000603000000000000" pitchFamily="2" charset="0"/>
                        </a:rPr>
                        <a:t> app work? How will it slow down the spread of AIDS?</a:t>
                      </a:r>
                      <a:endParaRPr lang="en-US" sz="1400" dirty="0">
                        <a:latin typeface="KBScaredStraight" panose="02000603000000000000" pitchFamily="2" charset="0"/>
                        <a:ea typeface="KBScaredStraight" panose="02000603000000000000" pitchFamily="2" charset="0"/>
                      </a:endParaRPr>
                    </a:p>
                  </a:txBody>
                  <a:tcPr/>
                </a:tc>
                <a:tc>
                  <a:txBody>
                    <a:bodyPr/>
                    <a:lstStyle/>
                    <a:p>
                      <a:pPr algn="ctr"/>
                      <a:r>
                        <a:rPr lang="en-US" sz="1400" dirty="0" smtClean="0">
                          <a:latin typeface="KBScaredStraight" panose="02000603000000000000" pitchFamily="2" charset="0"/>
                          <a:ea typeface="KBScaredStraight" panose="02000603000000000000" pitchFamily="2" charset="0"/>
                        </a:rPr>
                        <a:t>What are the app’s special</a:t>
                      </a:r>
                      <a:r>
                        <a:rPr lang="en-US" sz="1400" baseline="0" dirty="0" smtClean="0">
                          <a:latin typeface="KBScaredStraight" panose="02000603000000000000" pitchFamily="2" charset="0"/>
                          <a:ea typeface="KBScaredStraight" panose="02000603000000000000" pitchFamily="2" charset="0"/>
                        </a:rPr>
                        <a:t> features/functions?</a:t>
                      </a:r>
                      <a:endParaRPr lang="en-US" sz="1400" dirty="0">
                        <a:latin typeface="KBScaredStraight" panose="02000603000000000000" pitchFamily="2" charset="0"/>
                        <a:ea typeface="KBScaredStraight" panose="02000603000000000000" pitchFamily="2" charset="0"/>
                      </a:endParaRPr>
                    </a:p>
                  </a:txBody>
                  <a:tcPr/>
                </a:tc>
              </a:tr>
            </a:tbl>
          </a:graphicData>
        </a:graphic>
      </p:graphicFrame>
    </p:spTree>
    <p:extLst>
      <p:ext uri="{BB962C8B-B14F-4D97-AF65-F5344CB8AC3E}">
        <p14:creationId xmlns:p14="http://schemas.microsoft.com/office/powerpoint/2010/main" val="28464096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735" y="103031"/>
            <a:ext cx="7059770" cy="6554454"/>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93185" y="103030"/>
            <a:ext cx="4572000" cy="4572000"/>
          </a:xfrm>
          <a:prstGeom prst="round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40" y="4853051"/>
            <a:ext cx="4790941" cy="369332"/>
          </a:xfrm>
          <a:prstGeom prst="rect">
            <a:avLst/>
          </a:prstGeom>
          <a:noFill/>
        </p:spPr>
        <p:txBody>
          <a:bodyPr wrap="square" rtlCol="0">
            <a:spAutoFit/>
          </a:bodyPr>
          <a:lstStyle/>
          <a:p>
            <a:r>
              <a:rPr lang="en-US" dirty="0" smtClean="0">
                <a:latin typeface="KBScaredStraight" panose="02000603000000000000" pitchFamily="2" charset="0"/>
                <a:ea typeface="KBScaredStraight" panose="02000603000000000000" pitchFamily="2" charset="0"/>
              </a:rPr>
              <a:t>App Title</a:t>
            </a:r>
            <a:r>
              <a:rPr lang="en-US" dirty="0" smtClean="0"/>
              <a:t>: ___________________________</a:t>
            </a:r>
            <a:endParaRPr lang="en-US" dirty="0"/>
          </a:p>
        </p:txBody>
      </p:sp>
      <p:sp>
        <p:nvSpPr>
          <p:cNvPr id="7" name="TextBox 6"/>
          <p:cNvSpPr txBox="1"/>
          <p:nvPr/>
        </p:nvSpPr>
        <p:spPr>
          <a:xfrm>
            <a:off x="0" y="5400404"/>
            <a:ext cx="4572000" cy="369332"/>
          </a:xfrm>
          <a:prstGeom prst="rect">
            <a:avLst/>
          </a:prstGeom>
          <a:noFill/>
        </p:spPr>
        <p:txBody>
          <a:bodyPr wrap="square" rtlCol="0">
            <a:spAutoFit/>
          </a:bodyPr>
          <a:lstStyle/>
          <a:p>
            <a:r>
              <a:rPr lang="en-US" dirty="0" smtClean="0">
                <a:latin typeface="KBScaredStraight" panose="02000603000000000000" pitchFamily="2" charset="0"/>
                <a:ea typeface="KBScaredStraight" panose="02000603000000000000" pitchFamily="2" charset="0"/>
              </a:rPr>
              <a:t>Creator</a:t>
            </a:r>
            <a:r>
              <a:rPr lang="en-US" dirty="0" smtClean="0"/>
              <a:t>: ____________________________</a:t>
            </a:r>
            <a:endParaRPr lang="en-US" dirty="0"/>
          </a:p>
        </p:txBody>
      </p:sp>
      <p:sp>
        <p:nvSpPr>
          <p:cNvPr id="8" name="TextBox 7"/>
          <p:cNvSpPr txBox="1"/>
          <p:nvPr/>
        </p:nvSpPr>
        <p:spPr>
          <a:xfrm>
            <a:off x="5123646" y="103030"/>
            <a:ext cx="4572000" cy="369332"/>
          </a:xfrm>
          <a:prstGeom prst="rect">
            <a:avLst/>
          </a:prstGeom>
          <a:noFill/>
        </p:spPr>
        <p:txBody>
          <a:bodyPr wrap="square" rtlCol="0">
            <a:spAutoFit/>
          </a:bodyPr>
          <a:lstStyle/>
          <a:p>
            <a:r>
              <a:rPr lang="en-US" dirty="0" smtClean="0">
                <a:latin typeface="KBScaredStraight" panose="02000603000000000000" pitchFamily="2" charset="0"/>
                <a:ea typeface="KBScaredStraight" panose="02000603000000000000" pitchFamily="2" charset="0"/>
              </a:rPr>
              <a:t>Description</a:t>
            </a:r>
            <a:r>
              <a:rPr lang="en-US" dirty="0" smtClean="0"/>
              <a:t>: </a:t>
            </a:r>
            <a:endParaRPr lang="en-US" dirty="0"/>
          </a:p>
        </p:txBody>
      </p:sp>
      <p:sp>
        <p:nvSpPr>
          <p:cNvPr id="9" name="Rounded Rectangle 8"/>
          <p:cNvSpPr/>
          <p:nvPr/>
        </p:nvSpPr>
        <p:spPr>
          <a:xfrm>
            <a:off x="3301010" y="5945475"/>
            <a:ext cx="1357649" cy="465922"/>
          </a:xfrm>
          <a:prstGeom prst="roundRect">
            <a:avLst/>
          </a:prstGeom>
          <a:solidFill>
            <a:schemeClr val="bg2"/>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a:t>
            </a:r>
            <a:endParaRPr lang="en-US" dirty="0">
              <a:solidFill>
                <a:schemeClr val="tx1"/>
              </a:solidFill>
            </a:endParaRPr>
          </a:p>
        </p:txBody>
      </p:sp>
      <p:sp>
        <p:nvSpPr>
          <p:cNvPr id="10" name="5-Point Star 9"/>
          <p:cNvSpPr/>
          <p:nvPr/>
        </p:nvSpPr>
        <p:spPr>
          <a:xfrm>
            <a:off x="193185" y="5954197"/>
            <a:ext cx="457200" cy="457200"/>
          </a:xfrm>
          <a:prstGeom prst="star5">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788839" y="5954197"/>
            <a:ext cx="457200" cy="457200"/>
          </a:xfrm>
          <a:prstGeom prst="star5">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1938272" y="5954197"/>
            <a:ext cx="457200" cy="457200"/>
          </a:xfrm>
          <a:prstGeom prst="star5">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1381810" y="5954197"/>
            <a:ext cx="457200" cy="457200"/>
          </a:xfrm>
          <a:prstGeom prst="star5">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2494734" y="5954197"/>
            <a:ext cx="457200" cy="457200"/>
          </a:xfrm>
          <a:prstGeom prst="star5">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440" y="6488668"/>
            <a:ext cx="2945494" cy="276999"/>
          </a:xfrm>
          <a:prstGeom prst="rect">
            <a:avLst/>
          </a:prstGeom>
          <a:noFill/>
        </p:spPr>
        <p:txBody>
          <a:bodyPr wrap="square" rtlCol="0">
            <a:spAutoFit/>
          </a:bodyPr>
          <a:lstStyle/>
          <a:p>
            <a:pPr algn="ctr"/>
            <a:r>
              <a:rPr lang="en-US" sz="1200" dirty="0" smtClean="0">
                <a:latin typeface="KBScaredStraight" panose="02000603000000000000" pitchFamily="2" charset="0"/>
                <a:ea typeface="KBScaredStraight" panose="02000603000000000000" pitchFamily="2" charset="0"/>
              </a:rPr>
              <a:t>      Rating</a:t>
            </a:r>
            <a:endParaRPr lang="en-US" sz="1200" dirty="0"/>
          </a:p>
        </p:txBody>
      </p:sp>
      <p:sp>
        <p:nvSpPr>
          <p:cNvPr id="15" name="TextBox 14"/>
          <p:cNvSpPr txBox="1"/>
          <p:nvPr/>
        </p:nvSpPr>
        <p:spPr>
          <a:xfrm>
            <a:off x="10621463" y="6657485"/>
            <a:ext cx="2653250" cy="246221"/>
          </a:xfrm>
          <a:prstGeom prst="rect">
            <a:avLst/>
          </a:prstGeom>
          <a:noFill/>
        </p:spPr>
        <p:txBody>
          <a:bodyPr wrap="square" rtlCol="0">
            <a:spAutoFit/>
          </a:bodyPr>
          <a:lstStyle/>
          <a:p>
            <a:r>
              <a:rPr lang="en-US" sz="1000" dirty="0" smtClean="0">
                <a:latin typeface="KBScaredStraight" panose="02000603000000000000" pitchFamily="2" charset="0"/>
                <a:ea typeface="KBScaredStraight" panose="02000603000000000000" pitchFamily="2" charset="0"/>
              </a:rPr>
              <a:t>© 2014 Brain Wrinkles</a:t>
            </a:r>
            <a:endParaRPr lang="en-US" sz="10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8041023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211" y="473528"/>
            <a:ext cx="11211950" cy="4131452"/>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Directions – Famine “Prescription”</a:t>
            </a:r>
          </a:p>
          <a:p>
            <a:endParaRPr lang="en-US" sz="20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Have the students </a:t>
            </a:r>
            <a:r>
              <a:rPr lang="en-US" sz="2400" dirty="0" smtClean="0">
                <a:latin typeface="KBScaredStraight" panose="02000603000000000000" pitchFamily="2" charset="0"/>
                <a:ea typeface="KBScaredStraight" panose="02000603000000000000" pitchFamily="2" charset="0"/>
              </a:rPr>
              <a:t>write a prescription that will “cure” the famine “disease”. </a:t>
            </a:r>
          </a:p>
          <a:p>
            <a:pPr marL="342900" indent="-3429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They should use information that they’ve learned about government stability to write the prescription for a cure.</a:t>
            </a:r>
            <a:endParaRPr lang="en-US" sz="2400" dirty="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7259756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8691" y="0"/>
            <a:ext cx="11026160" cy="923330"/>
          </a:xfrm>
          <a:prstGeom prst="rect">
            <a:avLst/>
          </a:prstGeom>
          <a:noFill/>
        </p:spPr>
        <p:txBody>
          <a:bodyPr wrap="none" lIns="91440" tIns="45720" rIns="91440" bIns="45720">
            <a:spAutoFit/>
          </a:bodyPr>
          <a:lstStyle/>
          <a:p>
            <a:pPr algn="ctr"/>
            <a:r>
              <a:rPr lang="en-US" sz="5400" b="1" cap="none" spc="0" dirty="0" smtClean="0">
                <a:ln w="10160">
                  <a:solidFill>
                    <a:sysClr val="windowText" lastClr="000000"/>
                  </a:solidFill>
                  <a:prstDash val="solid"/>
                </a:ln>
                <a:solidFill>
                  <a:srgbClr val="BFBFBF"/>
                </a:solidFill>
                <a:effectLst>
                  <a:outerShdw blurRad="38100" dist="22860" dir="5400000" algn="tl" rotWithShape="0">
                    <a:srgbClr val="000000">
                      <a:alpha val="30000"/>
                    </a:srgbClr>
                  </a:outerShdw>
                </a:effectLst>
                <a:latin typeface="KG Second Chances Solid" panose="02000000000000000000" pitchFamily="2" charset="0"/>
              </a:rPr>
              <a:t>Famine in Africa Prescription</a:t>
            </a:r>
            <a:endParaRPr lang="en-US" sz="5400" b="1" cap="none" spc="0" dirty="0">
              <a:ln w="10160">
                <a:solidFill>
                  <a:sysClr val="windowText" lastClr="000000"/>
                </a:solidFill>
                <a:prstDash val="solid"/>
              </a:ln>
              <a:solidFill>
                <a:srgbClr val="BFBFBF"/>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5" name="TextBox 4"/>
          <p:cNvSpPr txBox="1"/>
          <p:nvPr/>
        </p:nvSpPr>
        <p:spPr>
          <a:xfrm>
            <a:off x="167425" y="824248"/>
            <a:ext cx="11912958" cy="523220"/>
          </a:xfrm>
          <a:prstGeom prst="rect">
            <a:avLst/>
          </a:prstGeom>
          <a:noFill/>
        </p:spPr>
        <p:txBody>
          <a:bodyPr wrap="square" rtlCol="0">
            <a:spAutoFit/>
          </a:bodyPr>
          <a:lstStyle/>
          <a:p>
            <a:pPr algn="ctr"/>
            <a:r>
              <a:rPr lang="en-US" sz="1400" b="1" dirty="0" smtClean="0">
                <a:latin typeface="KBScaredStraight" panose="02000603000000000000" pitchFamily="2" charset="0"/>
                <a:ea typeface="KBScaredStraight" panose="02000603000000000000" pitchFamily="2" charset="0"/>
              </a:rPr>
              <a:t>Directions: </a:t>
            </a:r>
            <a:r>
              <a:rPr lang="en-US" sz="1400" dirty="0" smtClean="0">
                <a:latin typeface="KBScaredStraight" panose="02000603000000000000" pitchFamily="2" charset="0"/>
                <a:ea typeface="KBScaredStraight" panose="02000603000000000000" pitchFamily="2" charset="0"/>
              </a:rPr>
              <a:t>You are the doctor! Write a prescription to cure the “ailments” of famine in Africa. How can you make this horrible situation better? What would work to stop the spread of the famine “disease”?</a:t>
            </a:r>
            <a:endParaRPr lang="en-US" sz="1400" dirty="0">
              <a:latin typeface="KBScaredStraight" panose="02000603000000000000" pitchFamily="2" charset="0"/>
              <a:ea typeface="KBScaredStraight" panose="02000603000000000000" pitchFamily="2" charset="0"/>
            </a:endParaRPr>
          </a:p>
        </p:txBody>
      </p:sp>
      <p:sp>
        <p:nvSpPr>
          <p:cNvPr id="6" name="Rectangle 5"/>
          <p:cNvSpPr/>
          <p:nvPr/>
        </p:nvSpPr>
        <p:spPr>
          <a:xfrm>
            <a:off x="596728" y="1403797"/>
            <a:ext cx="11050074" cy="5048518"/>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6728" y="2508749"/>
            <a:ext cx="11050075" cy="2000548"/>
          </a:xfrm>
          <a:prstGeom prst="rect">
            <a:avLst/>
          </a:prstGeom>
          <a:noFill/>
        </p:spPr>
        <p:txBody>
          <a:bodyPr wrap="square" rtlCol="0">
            <a:spAutoFit/>
          </a:bodyPr>
          <a:lstStyle/>
          <a:p>
            <a:r>
              <a:rPr lang="en-US" sz="2000" b="1" dirty="0" smtClean="0">
                <a:latin typeface="KBScaredStraight" panose="02000603000000000000" pitchFamily="2" charset="0"/>
                <a:ea typeface="KBScaredStraight" panose="02000603000000000000" pitchFamily="2" charset="0"/>
              </a:rPr>
              <a:t>Ailment: </a:t>
            </a:r>
          </a:p>
          <a:p>
            <a:endParaRPr lang="en-US" sz="1400" dirty="0">
              <a:latin typeface="KBScaredStraight" panose="02000603000000000000" pitchFamily="2" charset="0"/>
              <a:ea typeface="KBScaredStraight" panose="02000603000000000000" pitchFamily="2" charset="0"/>
            </a:endParaRPr>
          </a:p>
          <a:p>
            <a:endParaRPr lang="en-US" sz="1400" dirty="0" smtClean="0">
              <a:latin typeface="KBScaredStraight" panose="02000603000000000000" pitchFamily="2" charset="0"/>
              <a:ea typeface="KBScaredStraight" panose="02000603000000000000" pitchFamily="2" charset="0"/>
            </a:endParaRPr>
          </a:p>
          <a:p>
            <a:endParaRPr lang="en-US" sz="1400" dirty="0">
              <a:latin typeface="KBScaredStraight" panose="02000603000000000000" pitchFamily="2" charset="0"/>
              <a:ea typeface="KBScaredStraight" panose="02000603000000000000" pitchFamily="2" charset="0"/>
            </a:endParaRPr>
          </a:p>
          <a:p>
            <a:endParaRPr lang="en-US" sz="1400" dirty="0" smtClean="0">
              <a:latin typeface="KBScaredStraight" panose="02000603000000000000" pitchFamily="2" charset="0"/>
              <a:ea typeface="KBScaredStraight" panose="02000603000000000000" pitchFamily="2" charset="0"/>
            </a:endParaRPr>
          </a:p>
          <a:p>
            <a:endParaRPr lang="en-US" sz="1400" dirty="0">
              <a:latin typeface="KBScaredStraight" panose="02000603000000000000" pitchFamily="2" charset="0"/>
              <a:ea typeface="KBScaredStraight" panose="02000603000000000000" pitchFamily="2" charset="0"/>
            </a:endParaRPr>
          </a:p>
          <a:p>
            <a:endParaRPr lang="en-US" sz="1400" dirty="0" smtClean="0">
              <a:latin typeface="KBScaredStraight" panose="02000603000000000000" pitchFamily="2" charset="0"/>
              <a:ea typeface="KBScaredStraight" panose="02000603000000000000" pitchFamily="2" charset="0"/>
            </a:endParaRPr>
          </a:p>
          <a:p>
            <a:r>
              <a:rPr lang="en-US" sz="2000" b="1" dirty="0" smtClean="0">
                <a:latin typeface="KBScaredStraight" panose="02000603000000000000" pitchFamily="2" charset="0"/>
                <a:ea typeface="KBScaredStraight" panose="02000603000000000000" pitchFamily="2" charset="0"/>
              </a:rPr>
              <a:t>Prescription:</a:t>
            </a:r>
            <a:endParaRPr lang="en-US" sz="2000" b="1" dirty="0">
              <a:latin typeface="KBScaredStraight" panose="02000603000000000000" pitchFamily="2" charset="0"/>
              <a:ea typeface="KBScaredStraight" panose="02000603000000000000" pitchFamily="2"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049" y="1528930"/>
            <a:ext cx="814667" cy="854686"/>
          </a:xfrm>
          <a:prstGeom prst="rect">
            <a:avLst/>
          </a:prstGeom>
        </p:spPr>
      </p:pic>
      <p:sp>
        <p:nvSpPr>
          <p:cNvPr id="11" name="TextBox 10"/>
          <p:cNvSpPr txBox="1"/>
          <p:nvPr/>
        </p:nvSpPr>
        <p:spPr>
          <a:xfrm>
            <a:off x="4162567" y="1528930"/>
            <a:ext cx="7342496" cy="879215"/>
          </a:xfrm>
          <a:prstGeom prst="rect">
            <a:avLst/>
          </a:prstGeom>
          <a:noFill/>
        </p:spPr>
        <p:txBody>
          <a:bodyPr wrap="square" rtlCol="0">
            <a:spAutoFit/>
          </a:bodyPr>
          <a:lstStyle/>
          <a:p>
            <a:pPr algn="r">
              <a:lnSpc>
                <a:spcPct val="150000"/>
              </a:lnSpc>
            </a:pPr>
            <a:r>
              <a:rPr lang="en-US" dirty="0" smtClean="0">
                <a:latin typeface="KBScaredStraight" panose="02000603000000000000" pitchFamily="2" charset="0"/>
                <a:ea typeface="KBScaredStraight" panose="02000603000000000000" pitchFamily="2" charset="0"/>
              </a:rPr>
              <a:t>Name: ______________________</a:t>
            </a:r>
          </a:p>
          <a:p>
            <a:pPr algn="r">
              <a:lnSpc>
                <a:spcPct val="150000"/>
              </a:lnSpc>
            </a:pPr>
            <a:r>
              <a:rPr lang="en-US" dirty="0" smtClean="0">
                <a:latin typeface="KBScaredStraight" panose="02000603000000000000" pitchFamily="2" charset="0"/>
                <a:ea typeface="KBScaredStraight" panose="02000603000000000000" pitchFamily="2" charset="0"/>
              </a:rPr>
              <a:t>MD Signature</a:t>
            </a:r>
            <a:r>
              <a:rPr lang="en-US" dirty="0" smtClean="0"/>
              <a:t>:___________________________________</a:t>
            </a:r>
            <a:endParaRPr lang="en-US" dirty="0"/>
          </a:p>
        </p:txBody>
      </p:sp>
      <p:pic>
        <p:nvPicPr>
          <p:cNvPr id="13" name="Picture 12"/>
          <p:cNvPicPr>
            <a:picLocks noChangeAspect="1"/>
          </p:cNvPicPr>
          <p:nvPr/>
        </p:nvPicPr>
        <p:blipFill>
          <a:blip r:embed="rId3"/>
          <a:stretch>
            <a:fillRect/>
          </a:stretch>
        </p:blipFill>
        <p:spPr>
          <a:xfrm>
            <a:off x="10770698" y="5095659"/>
            <a:ext cx="832514" cy="1258604"/>
          </a:xfrm>
          <a:prstGeom prst="rect">
            <a:avLst/>
          </a:prstGeom>
        </p:spPr>
      </p:pic>
      <p:sp>
        <p:nvSpPr>
          <p:cNvPr id="9" name="TextBox 8"/>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522951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10" y="-14270"/>
            <a:ext cx="11211950" cy="6916830"/>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Info – Aids &amp; Famine Graffiti Wall</a:t>
            </a:r>
          </a:p>
          <a:p>
            <a:endParaRPr lang="en-US" sz="1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Print off the Graffiti Wall handout for each student. </a:t>
            </a: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The students </a:t>
            </a:r>
            <a:r>
              <a:rPr lang="en-US" sz="2400" dirty="0">
                <a:latin typeface="KBScaredStraight" panose="02000603000000000000" pitchFamily="2" charset="0"/>
                <a:ea typeface="KBScaredStraight" panose="02000603000000000000" pitchFamily="2" charset="0"/>
              </a:rPr>
              <a:t>will </a:t>
            </a:r>
            <a:r>
              <a:rPr lang="en-US" sz="2400" dirty="0" smtClean="0">
                <a:latin typeface="KBScaredStraight" panose="02000603000000000000" pitchFamily="2" charset="0"/>
                <a:ea typeface="KBScaredStraight" panose="02000603000000000000" pitchFamily="2" charset="0"/>
              </a:rPr>
              <a:t>write </a:t>
            </a:r>
            <a:r>
              <a:rPr lang="en-US" sz="2400" dirty="0">
                <a:latin typeface="KBScaredStraight" panose="02000603000000000000" pitchFamily="2" charset="0"/>
                <a:ea typeface="KBScaredStraight" panose="02000603000000000000" pitchFamily="2" charset="0"/>
              </a:rPr>
              <a:t>down </a:t>
            </a:r>
            <a:r>
              <a:rPr lang="en-US" sz="2400" dirty="0" smtClean="0">
                <a:latin typeface="KBScaredStraight" panose="02000603000000000000" pitchFamily="2" charset="0"/>
                <a:ea typeface="KBScaredStraight" panose="02000603000000000000" pitchFamily="2" charset="0"/>
              </a:rPr>
              <a:t>all the facts that they’ve learned </a:t>
            </a:r>
            <a:r>
              <a:rPr lang="en-US" sz="2400" dirty="0">
                <a:latin typeface="KBScaredStraight" panose="02000603000000000000" pitchFamily="2" charset="0"/>
                <a:ea typeface="KBScaredStraight" panose="02000603000000000000" pitchFamily="2" charset="0"/>
              </a:rPr>
              <a:t>about </a:t>
            </a:r>
            <a:r>
              <a:rPr lang="en-US" sz="2400" dirty="0" smtClean="0">
                <a:latin typeface="KBScaredStraight" panose="02000603000000000000" pitchFamily="2" charset="0"/>
                <a:ea typeface="KBScaredStraight" panose="02000603000000000000" pitchFamily="2" charset="0"/>
              </a:rPr>
              <a:t>Aids &amp; Famine in Africa ALL </a:t>
            </a:r>
            <a:r>
              <a:rPr lang="en-US" sz="2400" dirty="0">
                <a:latin typeface="KBScaredStraight" panose="02000603000000000000" pitchFamily="2" charset="0"/>
                <a:ea typeface="KBScaredStraight" panose="02000603000000000000" pitchFamily="2" charset="0"/>
              </a:rPr>
              <a:t>over the wall.  </a:t>
            </a:r>
            <a:endParaRPr lang="en-US" sz="24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Next, they will switch </a:t>
            </a:r>
            <a:r>
              <a:rPr lang="en-US" sz="2400" dirty="0">
                <a:latin typeface="KBScaredStraight" panose="02000603000000000000" pitchFamily="2" charset="0"/>
                <a:ea typeface="KBScaredStraight" panose="02000603000000000000" pitchFamily="2" charset="0"/>
              </a:rPr>
              <a:t>papers with a partner. </a:t>
            </a:r>
            <a:endParaRPr lang="en-US" sz="24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They will read their partner’s </a:t>
            </a:r>
            <a:r>
              <a:rPr lang="en-US" sz="2400" dirty="0">
                <a:latin typeface="KBScaredStraight" panose="02000603000000000000" pitchFamily="2" charset="0"/>
                <a:ea typeface="KBScaredStraight" panose="02000603000000000000" pitchFamily="2" charset="0"/>
              </a:rPr>
              <a:t>wall and respond with </a:t>
            </a:r>
            <a:r>
              <a:rPr lang="en-US" sz="2400" dirty="0" smtClean="0">
                <a:latin typeface="KBScaredStraight" panose="02000603000000000000" pitchFamily="2" charset="0"/>
                <a:ea typeface="KBScaredStraight" panose="02000603000000000000" pitchFamily="2" charset="0"/>
              </a:rPr>
              <a:t>their </a:t>
            </a:r>
            <a:r>
              <a:rPr lang="en-US" sz="2400" b="1" dirty="0">
                <a:latin typeface="KBScaredStraight" panose="02000603000000000000" pitchFamily="2" charset="0"/>
                <a:ea typeface="KBScaredStraight" panose="02000603000000000000" pitchFamily="2" charset="0"/>
              </a:rPr>
              <a:t>thoughts and feelings</a:t>
            </a:r>
            <a:r>
              <a:rPr lang="en-US" sz="2400" dirty="0">
                <a:latin typeface="KBScaredStraight" panose="02000603000000000000" pitchFamily="2" charset="0"/>
                <a:ea typeface="KBScaredStraight" panose="02000603000000000000" pitchFamily="2" charset="0"/>
              </a:rPr>
              <a:t> about the information. </a:t>
            </a:r>
            <a:endParaRPr lang="en-US" sz="24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*Have the students use </a:t>
            </a:r>
            <a:r>
              <a:rPr lang="en-US" sz="2400" dirty="0">
                <a:latin typeface="KBScaredStraight" panose="02000603000000000000" pitchFamily="2" charset="0"/>
                <a:ea typeface="KBScaredStraight" panose="02000603000000000000" pitchFamily="2" charset="0"/>
              </a:rPr>
              <a:t>different colors so it looks like real graffiti!</a:t>
            </a:r>
          </a:p>
          <a:p>
            <a:pPr marL="457200" indent="-457200">
              <a:buFont typeface="Arial" panose="020B0604020202020204" pitchFamily="34" charset="0"/>
              <a:buChar char="•"/>
            </a:pPr>
            <a:endParaRPr lang="en-US" sz="2400" dirty="0" smtClean="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534009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http://ts2.mm.bing.net/th?id=H.4531981931056037&amp;pid=1.7&amp;w=158&amp;h=159&amp;c=7&amp;rs=1">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rot="1333027">
            <a:off x="3267575" y="128528"/>
            <a:ext cx="721995" cy="728345"/>
          </a:xfrm>
          <a:prstGeom prst="rect">
            <a:avLst/>
          </a:prstGeom>
          <a:noFill/>
          <a:ln>
            <a:noFill/>
          </a:ln>
        </p:spPr>
      </p:pic>
      <p:sp>
        <p:nvSpPr>
          <p:cNvPr id="5" name="TextBox 4"/>
          <p:cNvSpPr txBox="1"/>
          <p:nvPr/>
        </p:nvSpPr>
        <p:spPr>
          <a:xfrm>
            <a:off x="16406" y="6624342"/>
            <a:ext cx="2653250" cy="246221"/>
          </a:xfrm>
          <a:prstGeom prst="rect">
            <a:avLst/>
          </a:prstGeom>
          <a:noFill/>
        </p:spPr>
        <p:txBody>
          <a:bodyPr wrap="square" rtlCol="0">
            <a:spAutoFit/>
          </a:bodyPr>
          <a:lstStyle/>
          <a:p>
            <a:r>
              <a:rPr lang="en-US" sz="1000" dirty="0" smtClean="0">
                <a:latin typeface="KBScaredStraight" panose="02000603000000000000" pitchFamily="2" charset="0"/>
                <a:ea typeface="KBScaredStraight" panose="02000603000000000000" pitchFamily="2" charset="0"/>
              </a:rPr>
              <a:t>© 2014 Brain Wrinkles</a:t>
            </a:r>
            <a:endParaRPr lang="en-US" sz="1000" dirty="0">
              <a:latin typeface="KBScaredStraight" panose="02000603000000000000" pitchFamily="2" charset="0"/>
              <a:ea typeface="KBScaredStraight" panose="02000603000000000000" pitchFamily="2" charset="0"/>
            </a:endParaRPr>
          </a:p>
        </p:txBody>
      </p:sp>
      <p:sp>
        <p:nvSpPr>
          <p:cNvPr id="3" name="TextBox 2"/>
          <p:cNvSpPr txBox="1"/>
          <p:nvPr/>
        </p:nvSpPr>
        <p:spPr>
          <a:xfrm>
            <a:off x="130629" y="827314"/>
            <a:ext cx="12061371" cy="461665"/>
          </a:xfrm>
          <a:prstGeom prst="rect">
            <a:avLst/>
          </a:prstGeom>
          <a:noFill/>
        </p:spPr>
        <p:txBody>
          <a:bodyPr wrap="square" rtlCol="0">
            <a:spAutoFit/>
          </a:bodyPr>
          <a:lstStyle/>
          <a:p>
            <a:r>
              <a:rPr lang="en-US" sz="1200" b="1" dirty="0" smtClean="0">
                <a:latin typeface="KBScaredStraight" panose="02000603000000000000" pitchFamily="2" charset="0"/>
                <a:ea typeface="KBScaredStraight" panose="02000603000000000000" pitchFamily="2" charset="0"/>
              </a:rPr>
              <a:t>Directions</a:t>
            </a:r>
            <a:r>
              <a:rPr lang="en-US" sz="1200" dirty="0" smtClean="0">
                <a:latin typeface="KBScaredStraight" panose="02000603000000000000" pitchFamily="2" charset="0"/>
                <a:ea typeface="KBScaredStraight" panose="02000603000000000000" pitchFamily="2" charset="0"/>
              </a:rPr>
              <a:t>: </a:t>
            </a:r>
            <a:r>
              <a:rPr lang="en-US" sz="1200" dirty="0">
                <a:latin typeface="KBScaredStraight" panose="02000603000000000000" pitchFamily="2" charset="0"/>
                <a:ea typeface="KBScaredStraight" panose="02000603000000000000" pitchFamily="2" charset="0"/>
              </a:rPr>
              <a:t>W</a:t>
            </a:r>
            <a:r>
              <a:rPr lang="en-US" sz="1200" dirty="0" smtClean="0">
                <a:latin typeface="KBScaredStraight" panose="02000603000000000000" pitchFamily="2" charset="0"/>
                <a:ea typeface="KBScaredStraight" panose="02000603000000000000" pitchFamily="2" charset="0"/>
              </a:rPr>
              <a:t>rite </a:t>
            </a:r>
            <a:r>
              <a:rPr lang="en-US" sz="1200" dirty="0">
                <a:latin typeface="KBScaredStraight" panose="02000603000000000000" pitchFamily="2" charset="0"/>
                <a:ea typeface="KBScaredStraight" panose="02000603000000000000" pitchFamily="2" charset="0"/>
              </a:rPr>
              <a:t>down everything that you’ve learned about </a:t>
            </a:r>
            <a:r>
              <a:rPr lang="en-US" sz="1200" dirty="0" smtClean="0">
                <a:latin typeface="KBScaredStraight" panose="02000603000000000000" pitchFamily="2" charset="0"/>
                <a:ea typeface="KBScaredStraight" panose="02000603000000000000" pitchFamily="2" charset="0"/>
              </a:rPr>
              <a:t>Aids &amp; Famine in Africa </a:t>
            </a:r>
            <a:r>
              <a:rPr lang="en-US" sz="1200" dirty="0">
                <a:latin typeface="KBScaredStraight" panose="02000603000000000000" pitchFamily="2" charset="0"/>
                <a:ea typeface="KBScaredStraight" panose="02000603000000000000" pitchFamily="2" charset="0"/>
              </a:rPr>
              <a:t>ALL over the wall.  </a:t>
            </a:r>
            <a:r>
              <a:rPr lang="en-US" sz="1200" dirty="0" smtClean="0">
                <a:latin typeface="KBScaredStraight" panose="02000603000000000000" pitchFamily="2" charset="0"/>
                <a:ea typeface="KBScaredStraight" panose="02000603000000000000" pitchFamily="2" charset="0"/>
              </a:rPr>
              <a:t>Afterwards, </a:t>
            </a:r>
            <a:r>
              <a:rPr lang="en-US" sz="1200" dirty="0">
                <a:latin typeface="KBScaredStraight" panose="02000603000000000000" pitchFamily="2" charset="0"/>
                <a:ea typeface="KBScaredStraight" panose="02000603000000000000" pitchFamily="2" charset="0"/>
              </a:rPr>
              <a:t>switch papers with a partner. Read your partner’s wall and respond with your </a:t>
            </a:r>
            <a:r>
              <a:rPr lang="en-US" sz="1200" b="1" dirty="0">
                <a:latin typeface="KBScaredStraight" panose="02000603000000000000" pitchFamily="2" charset="0"/>
                <a:ea typeface="KBScaredStraight" panose="02000603000000000000" pitchFamily="2" charset="0"/>
              </a:rPr>
              <a:t>thoughts and feelings</a:t>
            </a:r>
            <a:r>
              <a:rPr lang="en-US" sz="1200" dirty="0">
                <a:latin typeface="KBScaredStraight" panose="02000603000000000000" pitchFamily="2" charset="0"/>
                <a:ea typeface="KBScaredStraight" panose="02000603000000000000" pitchFamily="2" charset="0"/>
              </a:rPr>
              <a:t> about the information. Use different colors so it looks like real graffiti!</a:t>
            </a:r>
          </a:p>
        </p:txBody>
      </p:sp>
      <p:sp>
        <p:nvSpPr>
          <p:cNvPr id="9" name="Rectangle 8"/>
          <p:cNvSpPr/>
          <p:nvPr/>
        </p:nvSpPr>
        <p:spPr>
          <a:xfrm>
            <a:off x="16407" y="72570"/>
            <a:ext cx="12073994" cy="769441"/>
          </a:xfrm>
          <a:prstGeom prst="rect">
            <a:avLst/>
          </a:prstGeom>
          <a:noFill/>
        </p:spPr>
        <p:txBody>
          <a:bodyPr wrap="square" lIns="91440" tIns="45720" rIns="91440" bIns="45720">
            <a:spAutoFit/>
          </a:bodyPr>
          <a:lstStyle/>
          <a:p>
            <a:pPr algn="ctr"/>
            <a:r>
              <a:rPr lang="en-US" sz="4400" cap="none" spc="0" dirty="0" smtClean="0">
                <a:ln w="10160">
                  <a:noFill/>
                  <a:prstDash val="solid"/>
                </a:ln>
                <a:solidFill>
                  <a:sysClr val="windowText" lastClr="000000"/>
                </a:solidFill>
                <a:latin typeface="KG Second Chances Solid" panose="02000000000000000000" pitchFamily="2" charset="0"/>
              </a:rPr>
              <a:t>Graffiti Wall</a:t>
            </a:r>
            <a:endParaRPr lang="en-US" sz="4400" cap="none" spc="0" dirty="0">
              <a:ln w="10160">
                <a:noFill/>
                <a:prstDash val="solid"/>
              </a:ln>
              <a:solidFill>
                <a:sysClr val="windowText" lastClr="000000"/>
              </a:solidFill>
              <a:latin typeface="KG Second Chances Solid" panose="02000000000000000000" pitchFamily="2" charset="0"/>
            </a:endParaRPr>
          </a:p>
        </p:txBody>
      </p:sp>
      <p:sp>
        <p:nvSpPr>
          <p:cNvPr id="15" name="Rectangle 14"/>
          <p:cNvSpPr/>
          <p:nvPr/>
        </p:nvSpPr>
        <p:spPr>
          <a:xfrm>
            <a:off x="130629" y="1393371"/>
            <a:ext cx="11959772" cy="5230971"/>
          </a:xfrm>
          <a:prstGeom prst="rect">
            <a:avLst/>
          </a:prstGeom>
          <a:pattFill prst="horzBrick">
            <a:fgClr>
              <a:schemeClr val="bg2">
                <a:lumMod val="75000"/>
              </a:schemeClr>
            </a:fgClr>
            <a:bgClr>
              <a:schemeClr val="bg1"/>
            </a:bgClr>
          </a:patt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rot="20693291">
            <a:off x="3633514" y="3225344"/>
            <a:ext cx="4839786" cy="1015663"/>
          </a:xfrm>
          <a:prstGeom prst="rect">
            <a:avLst/>
          </a:prstGeom>
          <a:noFill/>
        </p:spPr>
        <p:txBody>
          <a:bodyPr wrap="none" lIns="91440" tIns="45720" rIns="91440" bIns="45720">
            <a:spAutoFit/>
          </a:bodyPr>
          <a:lstStyle/>
          <a:p>
            <a:pPr algn="ctr"/>
            <a:r>
              <a:rPr lang="en-US" sz="6000" b="0" cap="none" spc="0" dirty="0" smtClean="0">
                <a:ln w="0"/>
                <a:solidFill>
                  <a:schemeClr val="tx1"/>
                </a:solidFill>
                <a:effectLst>
                  <a:outerShdw blurRad="38100" dist="19050" dir="2700000" algn="tl" rotWithShape="0">
                    <a:schemeClr val="dk1">
                      <a:alpha val="40000"/>
                    </a:schemeClr>
                  </a:outerShdw>
                </a:effectLst>
                <a:latin typeface="Sketchy" panose="02000603000000000000" pitchFamily="2" charset="0"/>
                <a:ea typeface="Sketchy" panose="02000603000000000000" pitchFamily="2" charset="0"/>
              </a:rPr>
              <a:t>Aids &amp; Famine</a:t>
            </a:r>
            <a:endParaRPr lang="en-US" sz="6000" b="0" cap="none" spc="0" dirty="0">
              <a:ln w="0"/>
              <a:solidFill>
                <a:schemeClr val="tx1"/>
              </a:solidFill>
              <a:effectLst>
                <a:outerShdw blurRad="38100" dist="19050" dir="2700000" algn="tl" rotWithShape="0">
                  <a:schemeClr val="dk1">
                    <a:alpha val="40000"/>
                  </a:schemeClr>
                </a:outerShdw>
              </a:effectLst>
              <a:latin typeface="Sketchy" panose="02000603000000000000" pitchFamily="2" charset="0"/>
              <a:ea typeface="Sketchy" panose="02000603000000000000" pitchFamily="2" charset="0"/>
            </a:endParaRPr>
          </a:p>
        </p:txBody>
      </p:sp>
    </p:spTree>
    <p:extLst>
      <p:ext uri="{BB962C8B-B14F-4D97-AF65-F5344CB8AC3E}">
        <p14:creationId xmlns:p14="http://schemas.microsoft.com/office/powerpoint/2010/main" val="35496668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79135" y="365760"/>
            <a:ext cx="10972800" cy="6126480"/>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770575" y="457200"/>
            <a:ext cx="10789920" cy="5943600"/>
          </a:xfrm>
          <a:prstGeom prst="rect">
            <a:avLst/>
          </a:prstGeom>
          <a:noFill/>
          <a:ln w="38100" cap="rnd">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813690" y="457200"/>
            <a:ext cx="6564619" cy="1446550"/>
          </a:xfrm>
          <a:prstGeom prst="rect">
            <a:avLst/>
          </a:prstGeom>
          <a:noFill/>
        </p:spPr>
        <p:txBody>
          <a:bodyPr wrap="none" lIns="91440" tIns="45720" rIns="91440" bIns="45720">
            <a:spAutoFit/>
          </a:bodyPr>
          <a:lstStyle/>
          <a:p>
            <a:pPr algn="ctr"/>
            <a:r>
              <a:rPr lang="en-US" sz="8800" b="1" cap="none" spc="0" dirty="0" smtClean="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Thank You!</a:t>
            </a:r>
            <a:endParaRPr lang="en-US" sz="8800" b="1" cap="none" spc="0"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1" name="TextBox 10"/>
          <p:cNvSpPr txBox="1"/>
          <p:nvPr/>
        </p:nvSpPr>
        <p:spPr>
          <a:xfrm>
            <a:off x="16406" y="656807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2" name="TextBox 1"/>
          <p:cNvSpPr txBox="1"/>
          <p:nvPr/>
        </p:nvSpPr>
        <p:spPr>
          <a:xfrm>
            <a:off x="1009726" y="1728171"/>
            <a:ext cx="10550769" cy="5393784"/>
          </a:xfrm>
          <a:prstGeom prst="rect">
            <a:avLst/>
          </a:prstGeom>
          <a:noFill/>
        </p:spPr>
        <p:txBody>
          <a:bodyPr wrap="square" rtlCol="0">
            <a:spAutoFit/>
          </a:bodyPr>
          <a:lstStyle/>
          <a:p>
            <a:endParaRPr lang="en-US" sz="1050" dirty="0">
              <a:latin typeface="KBScaredStraight" panose="02000603000000000000" pitchFamily="2" charset="0"/>
              <a:ea typeface="KBScaredStraight" panose="02000603000000000000" pitchFamily="2" charset="0"/>
              <a:cs typeface="Arial" panose="020B0604020202020204" pitchFamily="34" charset="0"/>
            </a:endParaRPr>
          </a:p>
          <a:p>
            <a:r>
              <a:rPr lang="en-US" dirty="0" smtClean="0">
                <a:latin typeface="KBScaredStraight" panose="02000603000000000000" pitchFamily="2" charset="0"/>
                <a:ea typeface="KBScaredStraight" panose="02000603000000000000" pitchFamily="2" charset="0"/>
                <a:cs typeface="Arial" panose="020B0604020202020204" pitchFamily="34" charset="0"/>
              </a:rPr>
              <a:t>Thank </a:t>
            </a:r>
            <a:r>
              <a:rPr lang="en-US" dirty="0">
                <a:latin typeface="KBScaredStraight" panose="02000603000000000000" pitchFamily="2" charset="0"/>
                <a:ea typeface="KBScaredStraight" panose="02000603000000000000" pitchFamily="2" charset="0"/>
                <a:cs typeface="Arial" panose="020B0604020202020204" pitchFamily="34" charset="0"/>
              </a:rPr>
              <a:t>you so much for downloading this file. I sincerely hope you find it helpful and that your students </a:t>
            </a:r>
            <a:r>
              <a:rPr lang="en-US" dirty="0" smtClean="0">
                <a:latin typeface="KBScaredStraight" panose="02000603000000000000" pitchFamily="2" charset="0"/>
                <a:ea typeface="KBScaredStraight" panose="02000603000000000000" pitchFamily="2" charset="0"/>
                <a:cs typeface="Arial" panose="020B0604020202020204" pitchFamily="34" charset="0"/>
              </a:rPr>
              <a:t>learn a lot from it! </a:t>
            </a:r>
            <a:r>
              <a:rPr lang="en-US" dirty="0">
                <a:latin typeface="KBScaredStraight" panose="02000603000000000000" pitchFamily="2" charset="0"/>
                <a:ea typeface="KBScaredStraight" panose="02000603000000000000" pitchFamily="2" charset="0"/>
                <a:cs typeface="Arial" panose="020B0604020202020204" pitchFamily="34" charset="0"/>
              </a:rPr>
              <a:t>I look forward to reading your feedback in my store.</a:t>
            </a:r>
          </a:p>
          <a:p>
            <a:endParaRPr lang="en-US" dirty="0" smtClean="0">
              <a:latin typeface="KBScaredStraight" panose="02000603000000000000" pitchFamily="2" charset="0"/>
              <a:ea typeface="KBScaredStraight" panose="02000603000000000000" pitchFamily="2" charset="0"/>
              <a:cs typeface="Arial" panose="020B0604020202020204" pitchFamily="34" charset="0"/>
            </a:endParaRPr>
          </a:p>
          <a:p>
            <a:r>
              <a:rPr lang="en-US" dirty="0">
                <a:latin typeface="KBScaredStraight" panose="02000603000000000000" pitchFamily="2" charset="0"/>
                <a:ea typeface="KBScaredStraight" panose="02000603000000000000" pitchFamily="2" charset="0"/>
                <a:cs typeface="Arial" panose="020B0604020202020204" pitchFamily="34" charset="0"/>
              </a:rPr>
              <a:t>If you like this file, you might want to check out some of my other products that </a:t>
            </a:r>
            <a:r>
              <a:rPr lang="en-US" dirty="0" smtClean="0">
                <a:latin typeface="KBScaredStraight" panose="02000603000000000000" pitchFamily="2" charset="0"/>
                <a:ea typeface="KBScaredStraight" panose="02000603000000000000" pitchFamily="2" charset="0"/>
                <a:cs typeface="Arial" panose="020B0604020202020204" pitchFamily="34" charset="0"/>
              </a:rPr>
              <a:t>teach social studies topics in </a:t>
            </a:r>
            <a:r>
              <a:rPr lang="en-US" dirty="0">
                <a:latin typeface="KBScaredStraight" panose="02000603000000000000" pitchFamily="2" charset="0"/>
                <a:ea typeface="KBScaredStraight" panose="02000603000000000000" pitchFamily="2" charset="0"/>
                <a:cs typeface="Arial" panose="020B0604020202020204" pitchFamily="34" charset="0"/>
              </a:rPr>
              <a:t>creative, engaging, and hands-on ways.</a:t>
            </a: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smtClean="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smtClean="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a:latin typeface="KBScaredStraight" panose="02000603000000000000" pitchFamily="2" charset="0"/>
              <a:ea typeface="KBScaredStraight" panose="02000603000000000000" pitchFamily="2" charset="0"/>
              <a:cs typeface="Arial" panose="020B0604020202020204" pitchFamily="34" charset="0"/>
            </a:endParaRPr>
          </a:p>
          <a:p>
            <a:r>
              <a:rPr lang="en-US" dirty="0" smtClean="0">
                <a:latin typeface="KBScaredStraight" panose="02000603000000000000" pitchFamily="2" charset="0"/>
                <a:ea typeface="KBScaredStraight" panose="02000603000000000000" pitchFamily="2" charset="0"/>
                <a:cs typeface="Arial" panose="020B0604020202020204" pitchFamily="34" charset="0"/>
              </a:rPr>
              <a:t>Best </a:t>
            </a:r>
            <a:r>
              <a:rPr lang="en-US" dirty="0">
                <a:latin typeface="KBScaredStraight" panose="02000603000000000000" pitchFamily="2" charset="0"/>
                <a:ea typeface="KBScaredStraight" panose="02000603000000000000" pitchFamily="2" charset="0"/>
                <a:cs typeface="Arial" panose="020B0604020202020204" pitchFamily="34" charset="0"/>
              </a:rPr>
              <a:t>of luck to you </a:t>
            </a:r>
            <a:r>
              <a:rPr lang="en-US" dirty="0" smtClean="0">
                <a:latin typeface="KBScaredStraight" panose="02000603000000000000" pitchFamily="2" charset="0"/>
                <a:ea typeface="KBScaredStraight" panose="02000603000000000000" pitchFamily="2" charset="0"/>
                <a:cs typeface="Arial" panose="020B0604020202020204" pitchFamily="34" charset="0"/>
              </a:rPr>
              <a:t>this school year,</a:t>
            </a:r>
          </a:p>
          <a:p>
            <a:r>
              <a:rPr lang="en-US" sz="3600" dirty="0" smtClean="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endParaRPr lang="en-US" sz="3600" dirty="0">
              <a:solidFill>
                <a:srgbClr val="0AB5AC"/>
              </a:solidFill>
              <a:latin typeface="KG Eyes Wide Open" panose="02000506000000020004"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9223" y="475488"/>
            <a:ext cx="1492656" cy="1463040"/>
          </a:xfrm>
          <a:prstGeom prst="rect">
            <a:avLst/>
          </a:prstGeom>
        </p:spPr>
      </p:pic>
      <p:pic>
        <p:nvPicPr>
          <p:cNvPr id="10" name="Picture 9">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8324" y="3538728"/>
            <a:ext cx="2003773" cy="2651760"/>
          </a:xfrm>
          <a:prstGeom prst="rect">
            <a:avLst/>
          </a:prstGeom>
          <a:ln w="38100">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5557" y="3952046"/>
            <a:ext cx="2743200" cy="1781448"/>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7425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8249864" y="3092402"/>
            <a:ext cx="6790962" cy="646331"/>
          </a:xfrm>
          <a:prstGeom prst="rect">
            <a:avLst/>
          </a:prstGeom>
          <a:noFill/>
        </p:spPr>
        <p:txBody>
          <a:bodyPr wrap="none" lIns="91440" tIns="45720" rIns="91440" bIns="45720">
            <a:spAutoFit/>
          </a:bodyPr>
          <a:lstStyle/>
          <a:p>
            <a:pPr algn="ctr"/>
            <a:r>
              <a:rPr lang="en-US" sz="3600" b="1" dirty="0" smtClean="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AIDS &amp; Famine</a:t>
            </a:r>
            <a:r>
              <a:rPr lang="en-US" sz="3600" b="1" cap="none" spc="0" dirty="0" smtClean="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 CLOZE Notes</a:t>
            </a:r>
          </a:p>
        </p:txBody>
      </p:sp>
      <p:sp>
        <p:nvSpPr>
          <p:cNvPr id="6" name="TextBox 5"/>
          <p:cNvSpPr txBox="1"/>
          <p:nvPr/>
        </p:nvSpPr>
        <p:spPr>
          <a:xfrm rot="5400000">
            <a:off x="-5235724" y="-9941936"/>
            <a:ext cx="6400800" cy="26715006"/>
          </a:xfrm>
          <a:prstGeom prst="rect">
            <a:avLst/>
          </a:prstGeom>
          <a:noFill/>
        </p:spPr>
        <p:txBody>
          <a:bodyPr wrap="square" rtlCol="0">
            <a:spAutoFit/>
          </a:bodyPr>
          <a:lstStyle/>
          <a:p>
            <a:r>
              <a:rPr lang="en-US" sz="1400" b="1" dirty="0" smtClean="0">
                <a:latin typeface="KBScaredStraight" panose="02000603000000000000" pitchFamily="2" charset="0"/>
                <a:ea typeface="KBScaredStraight" panose="02000603000000000000" pitchFamily="2" charset="0"/>
              </a:rPr>
              <a:t>AIDS</a:t>
            </a: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Acquired Immunodeficiency Syndrome (AIDS) is a </a:t>
            </a:r>
            <a:r>
              <a:rPr lang="en-US" sz="1400" dirty="0" smtClean="0">
                <a:ea typeface="KBScaredStraight" panose="02000603000000000000" pitchFamily="2" charset="0"/>
              </a:rPr>
              <a:t>________________</a:t>
            </a:r>
            <a:r>
              <a:rPr lang="en-US" sz="1400" dirty="0" smtClean="0">
                <a:latin typeface="KBScaredStraight" panose="02000603000000000000" pitchFamily="2" charset="0"/>
                <a:ea typeface="KBScaredStraight" panose="02000603000000000000" pitchFamily="2" charset="0"/>
              </a:rPr>
              <a:t>that </a:t>
            </a:r>
            <a:r>
              <a:rPr lang="en-US" sz="1400" dirty="0">
                <a:latin typeface="KBScaredStraight" panose="02000603000000000000" pitchFamily="2" charset="0"/>
                <a:ea typeface="KBScaredStraight" panose="02000603000000000000" pitchFamily="2" charset="0"/>
              </a:rPr>
              <a:t>is spread through blood and other bodily fluids.</a:t>
            </a: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It </a:t>
            </a:r>
            <a:r>
              <a:rPr lang="en-US" sz="1400" dirty="0">
                <a:latin typeface="KBScaredStraight" panose="02000603000000000000" pitchFamily="2" charset="0"/>
                <a:ea typeface="KBScaredStraight" panose="02000603000000000000" pitchFamily="2" charset="0"/>
              </a:rPr>
              <a:t>attacks and destroys the </a:t>
            </a:r>
            <a:r>
              <a:rPr lang="en-US" sz="1400" dirty="0" smtClean="0">
                <a:ea typeface="KBScaredStraight" panose="02000603000000000000" pitchFamily="2" charset="0"/>
              </a:rPr>
              <a:t>_____________________________</a:t>
            </a:r>
            <a:r>
              <a:rPr lang="en-US" sz="1400" dirty="0" smtClean="0">
                <a:latin typeface="KBScaredStraight" panose="02000603000000000000" pitchFamily="2" charset="0"/>
                <a:ea typeface="KBScaredStraight" panose="02000603000000000000" pitchFamily="2" charset="0"/>
              </a:rPr>
              <a:t>, </a:t>
            </a:r>
            <a:r>
              <a:rPr lang="en-US" sz="1400" dirty="0">
                <a:latin typeface="KBScaredStraight" panose="02000603000000000000" pitchFamily="2" charset="0"/>
                <a:ea typeface="KBScaredStraight" panose="02000603000000000000" pitchFamily="2" charset="0"/>
              </a:rPr>
              <a:t>leaving the victim unable to fight off </a:t>
            </a:r>
            <a:r>
              <a:rPr lang="en-US" sz="1400" dirty="0">
                <a:ea typeface="KBScaredStraight" panose="02000603000000000000" pitchFamily="2" charset="0"/>
              </a:rPr>
              <a:t>________________</a:t>
            </a:r>
            <a:r>
              <a:rPr lang="en-US" sz="1400" dirty="0" smtClean="0"/>
              <a:t>. </a:t>
            </a:r>
          </a:p>
          <a:p>
            <a:pPr marL="171450" indent="-171450">
              <a:buFont typeface="Arial" panose="020B0604020202020204" pitchFamily="34" charset="0"/>
              <a:buChar char="•"/>
            </a:pPr>
            <a:endParaRPr lang="en-US" sz="1400" dirty="0"/>
          </a:p>
          <a:p>
            <a:r>
              <a:rPr lang="en-US" sz="1400" b="1" dirty="0" smtClean="0"/>
              <a:t>AIDS in Africa</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About </a:t>
            </a:r>
            <a:r>
              <a:rPr lang="en-US" sz="1400" dirty="0" smtClean="0">
                <a:ea typeface="KBScaredStraight" panose="02000603000000000000" pitchFamily="2" charset="0"/>
              </a:rPr>
              <a:t>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across </a:t>
            </a:r>
            <a:r>
              <a:rPr lang="en-US" sz="1400" dirty="0">
                <a:solidFill>
                  <a:sysClr val="windowText" lastClr="000000"/>
                </a:solidFill>
                <a:latin typeface="KBScaredStraight" panose="02000603000000000000" pitchFamily="2" charset="0"/>
                <a:ea typeface="KBScaredStraight" panose="02000603000000000000" pitchFamily="2" charset="0"/>
              </a:rPr>
              <a:t>the continent have AIDS, and 1.5 million have </a:t>
            </a:r>
            <a:r>
              <a:rPr lang="en-US" sz="1400" dirty="0" smtClean="0">
                <a:solidFill>
                  <a:sysClr val="windowText" lastClr="000000"/>
                </a:solidFill>
                <a:latin typeface="KBScaredStraight" panose="02000603000000000000" pitchFamily="2" charset="0"/>
                <a:ea typeface="KBScaredStraight" panose="02000603000000000000" pitchFamily="2" charset="0"/>
              </a:rPr>
              <a:t>died.</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These </a:t>
            </a:r>
            <a:r>
              <a:rPr lang="en-US" sz="1400" dirty="0">
                <a:solidFill>
                  <a:sysClr val="windowText" lastClr="000000"/>
                </a:solidFill>
                <a:latin typeface="KBScaredStraight" panose="02000603000000000000" pitchFamily="2" charset="0"/>
                <a:ea typeface="KBScaredStraight" panose="02000603000000000000" pitchFamily="2" charset="0"/>
              </a:rPr>
              <a:t>deaths have created over </a:t>
            </a:r>
            <a:r>
              <a:rPr lang="en-US" sz="1400" dirty="0" smtClean="0">
                <a:ea typeface="KBScaredStraight" panose="02000603000000000000" pitchFamily="2" charset="0"/>
              </a:rPr>
              <a:t>__________________________________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No Cure</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Scientists haven’t been able to find a vaccine or </a:t>
            </a:r>
            <a:r>
              <a:rPr lang="en-US" sz="1400" dirty="0" smtClean="0">
                <a:ea typeface="KBScaredStraight" panose="02000603000000000000" pitchFamily="2" charset="0"/>
              </a:rPr>
              <a:t>_______________________________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 </a:t>
            </a:r>
            <a:endParaRPr lang="en-US" sz="14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There </a:t>
            </a:r>
            <a:r>
              <a:rPr lang="en-US" sz="1400" dirty="0">
                <a:latin typeface="KBScaredStraight" panose="02000603000000000000" pitchFamily="2" charset="0"/>
                <a:ea typeface="KBScaredStraight" panose="02000603000000000000" pitchFamily="2" charset="0"/>
              </a:rPr>
              <a:t>are drugs that can </a:t>
            </a:r>
            <a:r>
              <a:rPr lang="en-US" sz="1400" dirty="0" smtClean="0">
                <a:ea typeface="KBScaredStraight" panose="02000603000000000000" pitchFamily="2" charset="0"/>
              </a:rPr>
              <a:t>_____________________ </a:t>
            </a:r>
            <a:r>
              <a:rPr lang="en-US" sz="1400" dirty="0" smtClean="0">
                <a:latin typeface="KBScaredStraight" panose="02000603000000000000" pitchFamily="2" charset="0"/>
                <a:ea typeface="KBScaredStraight" panose="02000603000000000000" pitchFamily="2" charset="0"/>
              </a:rPr>
              <a:t>the </a:t>
            </a:r>
            <a:r>
              <a:rPr lang="en-US" sz="1400" dirty="0">
                <a:latin typeface="KBScaredStraight" panose="02000603000000000000" pitchFamily="2" charset="0"/>
                <a:ea typeface="KBScaredStraight" panose="02000603000000000000" pitchFamily="2" charset="0"/>
              </a:rPr>
              <a:t>progress of the disease called antiretroviral drugs (AVTs), but they are </a:t>
            </a:r>
            <a:r>
              <a:rPr lang="en-US" sz="1400" dirty="0" smtClean="0">
                <a:latin typeface="KBScaredStraight" panose="02000603000000000000" pitchFamily="2" charset="0"/>
                <a:ea typeface="KBScaredStraight" panose="02000603000000000000" pitchFamily="2" charset="0"/>
              </a:rPr>
              <a:t>expensive </a:t>
            </a:r>
            <a:r>
              <a:rPr lang="en-US" sz="1400" dirty="0">
                <a:latin typeface="KBScaredStraight" panose="02000603000000000000" pitchFamily="2" charset="0"/>
                <a:ea typeface="KBScaredStraight" panose="02000603000000000000" pitchFamily="2" charset="0"/>
              </a:rPr>
              <a:t>and many patients can’t afford them</a:t>
            </a:r>
            <a:r>
              <a:rPr lang="en-US" sz="1400" dirty="0" smtClean="0">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r>
              <a:rPr lang="en-US" sz="1400" b="1" dirty="0" smtClean="0">
                <a:latin typeface="KBScaredStraight" panose="02000603000000000000" pitchFamily="2" charset="0"/>
                <a:ea typeface="KBScaredStraight" panose="02000603000000000000" pitchFamily="2" charset="0"/>
              </a:rPr>
              <a:t>Epidemic</a:t>
            </a: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Poor healthcare systems, poverty, and lack of </a:t>
            </a:r>
            <a:r>
              <a:rPr lang="en-US" sz="1400" dirty="0" smtClean="0">
                <a:ea typeface="KBScaredStraight" panose="02000603000000000000" pitchFamily="2" charset="0"/>
              </a:rPr>
              <a:t>__________________________</a:t>
            </a:r>
            <a:r>
              <a:rPr lang="en-US" sz="1400" dirty="0" smtClean="0">
                <a:latin typeface="KBScaredStraight" panose="02000603000000000000" pitchFamily="2" charset="0"/>
                <a:ea typeface="KBScaredStraight" panose="02000603000000000000" pitchFamily="2" charset="0"/>
              </a:rPr>
              <a:t>, </a:t>
            </a:r>
            <a:r>
              <a:rPr lang="en-US" sz="1400" dirty="0">
                <a:latin typeface="KBScaredStraight" panose="02000603000000000000" pitchFamily="2" charset="0"/>
                <a:ea typeface="KBScaredStraight" panose="02000603000000000000" pitchFamily="2" charset="0"/>
              </a:rPr>
              <a:t>as well as ignorance about the disease and its causes and prevention, contribute to the number of AIDS cases. </a:t>
            </a:r>
            <a:endParaRPr lang="en-US" sz="14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The situation has gotten even worse as a result of </a:t>
            </a:r>
            <a:r>
              <a:rPr lang="en-US" sz="1400" dirty="0">
                <a:ea typeface="KBScaredStraight" panose="02000603000000000000" pitchFamily="2" charset="0"/>
              </a:rPr>
              <a:t>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and </a:t>
            </a:r>
            <a:r>
              <a:rPr lang="en-US" sz="1400" dirty="0">
                <a:solidFill>
                  <a:sysClr val="windowText" lastClr="000000"/>
                </a:solidFill>
                <a:latin typeface="KBScaredStraight" panose="02000603000000000000" pitchFamily="2" charset="0"/>
                <a:ea typeface="KBScaredStraight" panose="02000603000000000000" pitchFamily="2" charset="0"/>
              </a:rPr>
              <a:t>weak educational and </a:t>
            </a:r>
            <a:r>
              <a:rPr lang="en-US" sz="1400" dirty="0" smtClean="0">
                <a:ea typeface="KBScaredStraight" panose="02000603000000000000" pitchFamily="2" charset="0"/>
              </a:rPr>
              <a:t>_______________________________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 </a:t>
            </a:r>
            <a:endParaRPr lang="en-US" sz="14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The epidemic now places a </a:t>
            </a:r>
            <a:r>
              <a:rPr lang="en-US" sz="1400" dirty="0">
                <a:ea typeface="KBScaredStraight" panose="02000603000000000000" pitchFamily="2" charset="0"/>
              </a:rPr>
              <a:t>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on </a:t>
            </a:r>
            <a:r>
              <a:rPr lang="en-US" sz="1400" dirty="0">
                <a:solidFill>
                  <a:sysClr val="windowText" lastClr="000000"/>
                </a:solidFill>
                <a:latin typeface="KBScaredStraight" panose="02000603000000000000" pitchFamily="2" charset="0"/>
                <a:ea typeface="KBScaredStraight" panose="02000603000000000000" pitchFamily="2" charset="0"/>
              </a:rPr>
              <a:t>the healthcare systems on countries that barely have enough resources to </a:t>
            </a:r>
            <a:r>
              <a:rPr lang="en-US" sz="1400" dirty="0" smtClean="0">
                <a:ea typeface="KBScaredStraight" panose="02000603000000000000" pitchFamily="2" charset="0"/>
              </a:rPr>
              <a:t>_______________________________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a:t>
            </a:r>
            <a:endParaRPr lang="en-US" sz="14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Few </a:t>
            </a:r>
            <a:r>
              <a:rPr lang="en-US" sz="1400" dirty="0">
                <a:solidFill>
                  <a:sysClr val="windowText" lastClr="000000"/>
                </a:solidFill>
                <a:latin typeface="KBScaredStraight" panose="02000603000000000000" pitchFamily="2" charset="0"/>
                <a:ea typeface="KBScaredStraight" panose="02000603000000000000" pitchFamily="2" charset="0"/>
              </a:rPr>
              <a:t>African countries have the resources to </a:t>
            </a:r>
            <a:r>
              <a:rPr lang="en-US" sz="1400" dirty="0" smtClean="0">
                <a:ea typeface="KBScaredStraight" panose="02000603000000000000" pitchFamily="2" charset="0"/>
              </a:rPr>
              <a:t>_____________________________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Government Stability</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AIDS has become an epidemic in Africa because the </a:t>
            </a:r>
            <a:r>
              <a:rPr lang="en-US" sz="1400" dirty="0">
                <a:ea typeface="KBScaredStraight" panose="02000603000000000000" pitchFamily="2" charset="0"/>
              </a:rPr>
              <a:t>________________ </a:t>
            </a:r>
            <a:r>
              <a:rPr lang="en-US" sz="1400" dirty="0" smtClean="0">
                <a:ea typeface="KBScaredStraight" panose="02000603000000000000" pitchFamily="2" charset="0"/>
              </a:rPr>
              <a:t>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by </a:t>
            </a:r>
            <a:r>
              <a:rPr lang="en-US" sz="1400" dirty="0">
                <a:solidFill>
                  <a:sysClr val="windowText" lastClr="000000"/>
                </a:solidFill>
                <a:latin typeface="KBScaredStraight" panose="02000603000000000000" pitchFamily="2" charset="0"/>
                <a:ea typeface="KBScaredStraight" panose="02000603000000000000" pitchFamily="2" charset="0"/>
              </a:rPr>
              <a:t>the lack of stability in African governments.</a:t>
            </a: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A </a:t>
            </a:r>
            <a:r>
              <a:rPr lang="en-US" sz="1400" dirty="0">
                <a:latin typeface="KBScaredStraight" panose="02000603000000000000" pitchFamily="2" charset="0"/>
                <a:ea typeface="KBScaredStraight" panose="02000603000000000000" pitchFamily="2" charset="0"/>
              </a:rPr>
              <a:t>country’s government stability has a </a:t>
            </a:r>
            <a:r>
              <a:rPr lang="en-US" sz="1400" dirty="0" smtClean="0">
                <a:ea typeface="KBScaredStraight" panose="02000603000000000000" pitchFamily="2" charset="0"/>
              </a:rPr>
              <a:t>____________________ </a:t>
            </a:r>
            <a:r>
              <a:rPr lang="en-US" sz="1400" dirty="0" smtClean="0">
                <a:latin typeface="KBScaredStraight" panose="02000603000000000000" pitchFamily="2" charset="0"/>
                <a:ea typeface="KBScaredStraight" panose="02000603000000000000" pitchFamily="2" charset="0"/>
              </a:rPr>
              <a:t>on </a:t>
            </a:r>
            <a:r>
              <a:rPr lang="en-US" sz="1400" dirty="0">
                <a:latin typeface="KBScaredStraight" panose="02000603000000000000" pitchFamily="2" charset="0"/>
                <a:ea typeface="KBScaredStraight" panose="02000603000000000000" pitchFamily="2" charset="0"/>
              </a:rPr>
              <a:t>the distribution of resources to combat AIDS. </a:t>
            </a:r>
            <a:endParaRPr lang="en-US" sz="14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South Africa</a:t>
            </a: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AIDS took hold in South Africa just as </a:t>
            </a:r>
            <a:r>
              <a:rPr lang="en-US" sz="1400" dirty="0" smtClean="0">
                <a:ea typeface="KBScaredStraight" panose="02000603000000000000" pitchFamily="2" charset="0"/>
              </a:rPr>
              <a:t>______________________________ </a:t>
            </a:r>
            <a:r>
              <a:rPr lang="en-US" sz="1400" dirty="0" smtClean="0">
                <a:latin typeface="KBScaredStraight" panose="02000603000000000000" pitchFamily="2" charset="0"/>
                <a:ea typeface="KBScaredStraight" panose="02000603000000000000" pitchFamily="2" charset="0"/>
              </a:rPr>
              <a:t>and </a:t>
            </a:r>
            <a:r>
              <a:rPr lang="en-US" sz="1400" dirty="0">
                <a:latin typeface="KBScaredStraight" panose="02000603000000000000" pitchFamily="2" charset="0"/>
                <a:ea typeface="KBScaredStraight" panose="02000603000000000000" pitchFamily="2" charset="0"/>
              </a:rPr>
              <a:t>the country’s focus was on </a:t>
            </a:r>
            <a:r>
              <a:rPr lang="en-US" sz="1400" dirty="0">
                <a:ea typeface="KBScaredStraight" panose="02000603000000000000" pitchFamily="2" charset="0"/>
              </a:rPr>
              <a:t>______________________________ </a:t>
            </a:r>
            <a:r>
              <a:rPr lang="en-US" sz="1400" dirty="0" smtClean="0">
                <a:latin typeface="KBScaredStraight" panose="02000603000000000000" pitchFamily="2" charset="0"/>
                <a:ea typeface="KBScaredStraight" panose="02000603000000000000" pitchFamily="2" charset="0"/>
              </a:rPr>
              <a:t>during </a:t>
            </a:r>
            <a:r>
              <a:rPr lang="en-US" sz="1400" dirty="0">
                <a:latin typeface="KBScaredStraight" panose="02000603000000000000" pitchFamily="2" charset="0"/>
                <a:ea typeface="KBScaredStraight" panose="02000603000000000000" pitchFamily="2" charset="0"/>
              </a:rPr>
              <a:t>the early stages of the AIDS epidemic. </a:t>
            </a:r>
            <a:endParaRPr lang="en-US" sz="14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r>
              <a:rPr lang="en-US" sz="1400" b="1" dirty="0" smtClean="0">
                <a:latin typeface="KBScaredStraight" panose="02000603000000000000" pitchFamily="2" charset="0"/>
                <a:ea typeface="KBScaredStraight" panose="02000603000000000000" pitchFamily="2" charset="0"/>
              </a:rPr>
              <a:t>Zimbabwe</a:t>
            </a: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Zimbabwe has one of the </a:t>
            </a:r>
            <a:r>
              <a:rPr lang="en-US" sz="1400" dirty="0">
                <a:ea typeface="KBScaredStraight" panose="02000603000000000000" pitchFamily="2" charset="0"/>
              </a:rPr>
              <a:t>______________________________ </a:t>
            </a:r>
            <a:r>
              <a:rPr lang="en-US" sz="1400" dirty="0" smtClean="0">
                <a:latin typeface="KBScaredStraight" panose="02000603000000000000" pitchFamily="2" charset="0"/>
                <a:ea typeface="KBScaredStraight" panose="02000603000000000000" pitchFamily="2" charset="0"/>
              </a:rPr>
              <a:t>of </a:t>
            </a:r>
            <a:r>
              <a:rPr lang="en-US" sz="1400" dirty="0">
                <a:latin typeface="KBScaredStraight" panose="02000603000000000000" pitchFamily="2" charset="0"/>
                <a:ea typeface="KBScaredStraight" panose="02000603000000000000" pitchFamily="2" charset="0"/>
              </a:rPr>
              <a:t>HIV/AIDS in the world.  </a:t>
            </a: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The </a:t>
            </a:r>
            <a:r>
              <a:rPr lang="en-US" sz="1400" dirty="0">
                <a:latin typeface="KBScaredStraight" panose="02000603000000000000" pitchFamily="2" charset="0"/>
                <a:ea typeface="KBScaredStraight" panose="02000603000000000000" pitchFamily="2" charset="0"/>
              </a:rPr>
              <a:t>country also has </a:t>
            </a:r>
            <a:r>
              <a:rPr lang="en-US" sz="1400" dirty="0" smtClean="0">
                <a:ea typeface="KBScaredStraight" panose="02000603000000000000" pitchFamily="2" charset="0"/>
              </a:rPr>
              <a:t>__________________________________________________________ </a:t>
            </a:r>
            <a:r>
              <a:rPr lang="en-US" sz="1400" dirty="0">
                <a:ea typeface="KBScaredStraight" panose="02000603000000000000" pitchFamily="2" charset="0"/>
              </a:rPr>
              <a:t>______________________________ </a:t>
            </a:r>
            <a:r>
              <a:rPr lang="en-US" sz="1400" dirty="0" smtClean="0">
                <a:latin typeface="KBScaredStraight" panose="02000603000000000000" pitchFamily="2" charset="0"/>
                <a:ea typeface="KBScaredStraight" panose="02000603000000000000" pitchFamily="2" charset="0"/>
              </a:rPr>
              <a:t>—</a:t>
            </a:r>
            <a:r>
              <a:rPr lang="en-US" sz="1400" dirty="0">
                <a:latin typeface="KBScaredStraight" panose="02000603000000000000" pitchFamily="2" charset="0"/>
                <a:ea typeface="KBScaredStraight" panose="02000603000000000000" pitchFamily="2" charset="0"/>
              </a:rPr>
              <a:t>which has made the situation worse.  </a:t>
            </a:r>
            <a:endParaRPr lang="en-US" sz="1400" dirty="0" smtClean="0">
              <a:latin typeface="KBScaredStraight" panose="02000603000000000000" pitchFamily="2" charset="0"/>
              <a:ea typeface="KBScaredStraight" panose="02000603000000000000" pitchFamily="2" charset="0"/>
            </a:endParaRPr>
          </a:p>
          <a:p>
            <a:endParaRPr lang="en-US" sz="1400" dirty="0" smtClean="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p>
          <a:p>
            <a:endParaRPr lang="en-US" sz="1200" dirty="0"/>
          </a:p>
          <a:p>
            <a:endParaRPr lang="en-US" sz="1200" dirty="0"/>
          </a:p>
          <a:p>
            <a:endParaRPr lang="en-US" sz="12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0" lvl="1"/>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pPr marL="0" lvl="1"/>
            <a:endParaRPr lang="en-US" sz="1200" dirty="0">
              <a:solidFill>
                <a:sysClr val="windowText" lastClr="000000"/>
              </a:solidFill>
              <a:latin typeface="KBScaredStraight" panose="02000603000000000000" pitchFamily="2" charset="0"/>
              <a:ea typeface="KBScaredStraight" panose="02000603000000000000" pitchFamily="2" charset="0"/>
            </a:endParaRPr>
          </a:p>
          <a:p>
            <a:pPr marL="0" lvl="1"/>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0" lvl="1"/>
            <a:endParaRPr lang="en-US" sz="1200" dirty="0" smtClean="0">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0" lvl="1"/>
            <a:endParaRPr lang="en-US" sz="1200" dirty="0" smtClean="0">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0" lvl="1"/>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dirty="0" smtClean="0">
              <a:latin typeface="KBScaredStraight" panose="02000603000000000000" pitchFamily="2" charset="0"/>
              <a:ea typeface="KBScaredStraight" panose="02000603000000000000" pitchFamily="2" charset="0"/>
            </a:endParaRPr>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7" name="TextBox 6"/>
          <p:cNvSpPr txBox="1"/>
          <p:nvPr/>
        </p:nvSpPr>
        <p:spPr>
          <a:xfrm rot="5400000">
            <a:off x="-1188127" y="1188123"/>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8" name="Rectangle 7"/>
          <p:cNvSpPr/>
          <p:nvPr/>
        </p:nvSpPr>
        <p:spPr>
          <a:xfrm>
            <a:off x="276998" y="123732"/>
            <a:ext cx="11728762" cy="6583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42825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91082" y="228600"/>
            <a:ext cx="11548906" cy="6400800"/>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09666" y="344773"/>
            <a:ext cx="11302583" cy="6126480"/>
          </a:xfrm>
          <a:prstGeom prst="rect">
            <a:avLst/>
          </a:prstGeom>
          <a:noFill/>
          <a:ln w="38100" cap="rnd">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889097" y="457200"/>
            <a:ext cx="6413807" cy="1200329"/>
          </a:xfrm>
          <a:prstGeom prst="rect">
            <a:avLst/>
          </a:prstGeom>
          <a:noFill/>
        </p:spPr>
        <p:txBody>
          <a:bodyPr wrap="none" lIns="91440" tIns="45720" rIns="91440" bIns="45720">
            <a:spAutoFit/>
          </a:bodyPr>
          <a:lstStyle/>
          <a:p>
            <a:pPr algn="ctr"/>
            <a:r>
              <a:rPr lang="en-US" sz="7200" b="1" cap="none" spc="0" dirty="0" smtClean="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Terms of Use</a:t>
            </a:r>
            <a:endParaRPr lang="en-US" sz="7200" b="1" cap="none" spc="0"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1" name="TextBox 10"/>
          <p:cNvSpPr txBox="1"/>
          <p:nvPr/>
        </p:nvSpPr>
        <p:spPr>
          <a:xfrm>
            <a:off x="0" y="6611523"/>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1643" y="431442"/>
            <a:ext cx="1306074" cy="1280160"/>
          </a:xfrm>
          <a:prstGeom prst="rect">
            <a:avLst/>
          </a:prstGeom>
        </p:spPr>
      </p:pic>
      <p:sp>
        <p:nvSpPr>
          <p:cNvPr id="2" name="TextBox 1"/>
          <p:cNvSpPr txBox="1"/>
          <p:nvPr/>
        </p:nvSpPr>
        <p:spPr>
          <a:xfrm>
            <a:off x="656823" y="1663776"/>
            <a:ext cx="11155426" cy="5786199"/>
          </a:xfrm>
          <a:prstGeom prst="rect">
            <a:avLst/>
          </a:prstGeom>
          <a:noFill/>
        </p:spPr>
        <p:txBody>
          <a:bodyPr wrap="square" rtlCol="0">
            <a:spAutoFit/>
          </a:bodyPr>
          <a:lstStyle/>
          <a:p>
            <a:r>
              <a:rPr lang="en-US" sz="1600" dirty="0" smtClean="0">
                <a:latin typeface="KBScaredStraight" panose="02000603000000000000" pitchFamily="2" charset="0"/>
                <a:ea typeface="KBScaredStraight" panose="02000603000000000000" pitchFamily="2" charset="0"/>
                <a:cs typeface="Arial" panose="020B0604020202020204" pitchFamily="34" charset="0"/>
              </a:rPr>
              <a:t>© 2014 Brain Wrinkles. Your download includes a limited use license from Brain Wrinkles. The purchaser may use the resource for </a:t>
            </a:r>
            <a:r>
              <a:rPr lang="en-US" sz="1600" b="1" dirty="0" smtClean="0">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personal classroom use only</a:t>
            </a:r>
            <a:r>
              <a:rPr lang="en-US" sz="1600" dirty="0" smtClean="0">
                <a:latin typeface="KBScaredStraight" panose="02000603000000000000" pitchFamily="2" charset="0"/>
                <a:ea typeface="KBScaredStraight" panose="02000603000000000000" pitchFamily="2" charset="0"/>
                <a:cs typeface="Arial" panose="020B0604020202020204" pitchFamily="34" charset="0"/>
              </a:rPr>
              <a:t>. The license is not transferable to another person. Other teachers should purchase their own license through my store. </a:t>
            </a:r>
          </a:p>
          <a:p>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r>
              <a:rPr lang="en-US" sz="1600" dirty="0" smtClean="0">
                <a:latin typeface="KBScaredStraight" panose="02000603000000000000" pitchFamily="2" charset="0"/>
                <a:ea typeface="KBScaredStraight" panose="02000603000000000000" pitchFamily="2" charset="0"/>
                <a:cs typeface="Arial" panose="020B0604020202020204" pitchFamily="34" charset="0"/>
              </a:rPr>
              <a:t>This resource is </a:t>
            </a:r>
            <a:r>
              <a:rPr lang="en-US" sz="1600" b="1" u="sng" dirty="0" smtClean="0">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not</a:t>
            </a:r>
            <a:r>
              <a:rPr lang="en-US" sz="1600" dirty="0" smtClean="0">
                <a:solidFill>
                  <a:srgbClr val="3FBBEE"/>
                </a:solidFill>
                <a:latin typeface="KBScaredStraight" panose="02000603000000000000" pitchFamily="2" charset="0"/>
                <a:ea typeface="KBScaredStraight" panose="02000603000000000000" pitchFamily="2" charset="0"/>
                <a:cs typeface="Arial" panose="020B0604020202020204" pitchFamily="34" charset="0"/>
              </a:rPr>
              <a:t> </a:t>
            </a:r>
            <a:r>
              <a:rPr lang="en-US" sz="1600" dirty="0" smtClean="0">
                <a:latin typeface="KBScaredStraight" panose="02000603000000000000" pitchFamily="2" charset="0"/>
                <a:ea typeface="KBScaredStraight" panose="02000603000000000000" pitchFamily="2" charset="0"/>
                <a:cs typeface="Arial" panose="020B0604020202020204" pitchFamily="34" charset="0"/>
              </a:rPr>
              <a:t>to be used:</a:t>
            </a:r>
          </a:p>
          <a:p>
            <a:pPr marL="285750" indent="-285750">
              <a:buFont typeface="Arial" panose="020B0604020202020204" pitchFamily="34" charset="0"/>
              <a:buChar char="•"/>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By an entire grade level, school, or district without purchasing the proper number of licenses. For school/district licenses at a discount, please contact me.</a:t>
            </a:r>
          </a:p>
          <a:p>
            <a:pPr marL="285750" indent="-285750">
              <a:buFont typeface="Arial" panose="020B0604020202020204" pitchFamily="34" charset="0"/>
              <a:buChar char="•"/>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As part of a product listed for sale or for free by another individual.</a:t>
            </a:r>
          </a:p>
          <a:p>
            <a:pPr marL="285750" indent="-285750">
              <a:buFont typeface="Arial" panose="020B0604020202020204" pitchFamily="34" charset="0"/>
              <a:buChar char="•"/>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On shared databases.</a:t>
            </a:r>
          </a:p>
          <a:p>
            <a:pPr marL="285750" indent="-285750">
              <a:buFont typeface="Arial" panose="020B0604020202020204" pitchFamily="34" charset="0"/>
              <a:buChar char="•"/>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Online in any way other than on password-protected website for student use only. </a:t>
            </a:r>
          </a:p>
          <a:p>
            <a:endParaRPr lang="en-US" sz="500" dirty="0" smtClean="0">
              <a:latin typeface="KBScaredStraight" panose="02000603000000000000" pitchFamily="2" charset="0"/>
              <a:ea typeface="KBScaredStraight" panose="02000603000000000000" pitchFamily="2" charset="0"/>
              <a:cs typeface="Arial" panose="020B0604020202020204" pitchFamily="34" charset="0"/>
            </a:endParaRPr>
          </a:p>
          <a:p>
            <a:r>
              <a:rPr lang="en-US" sz="1200" dirty="0" smtClean="0">
                <a:latin typeface="KBScaredStraight" panose="02000603000000000000" pitchFamily="2" charset="0"/>
                <a:ea typeface="KBScaredStraight" panose="02000603000000000000" pitchFamily="2" charset="0"/>
                <a:cs typeface="Arial" panose="020B0604020202020204" pitchFamily="34" charset="0"/>
              </a:rPr>
              <a:t>© </a:t>
            </a:r>
            <a:r>
              <a:rPr lang="en-US" sz="1200" dirty="0">
                <a:latin typeface="KBScaredStraight" panose="02000603000000000000" pitchFamily="2" charset="0"/>
                <a:ea typeface="KBScaredStraight" panose="02000603000000000000" pitchFamily="2" charset="0"/>
                <a:cs typeface="Arial" panose="020B0604020202020204" pitchFamily="34" charset="0"/>
              </a:rPr>
              <a:t>Copyright 2014. Brain Wrinkles. All rights reserved. Permission is granted to copy pages specifically designed for student or teacher use by the </a:t>
            </a:r>
            <a:r>
              <a:rPr lang="en-US" sz="1200" b="1" dirty="0">
                <a:latin typeface="KBScaredStraight" panose="02000603000000000000" pitchFamily="2" charset="0"/>
                <a:ea typeface="KBScaredStraight" panose="02000603000000000000" pitchFamily="2" charset="0"/>
                <a:cs typeface="Arial" panose="020B0604020202020204" pitchFamily="34" charset="0"/>
              </a:rPr>
              <a:t>original purchaser </a:t>
            </a:r>
            <a:r>
              <a:rPr lang="en-US" sz="1200" dirty="0">
                <a:latin typeface="KBScaredStraight" panose="02000603000000000000" pitchFamily="2" charset="0"/>
                <a:ea typeface="KBScaredStraight" panose="02000603000000000000" pitchFamily="2" charset="0"/>
                <a:cs typeface="Arial" panose="020B0604020202020204" pitchFamily="34" charset="0"/>
              </a:rPr>
              <a:t>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r>
              <a:rPr lang="en-US" sz="1200" dirty="0" smtClean="0">
                <a:latin typeface="KBScaredStraight" panose="02000603000000000000" pitchFamily="2" charset="0"/>
                <a:ea typeface="KBScaredStraight" panose="02000603000000000000" pitchFamily="2" charset="0"/>
                <a:cs typeface="Arial" panose="020B0604020202020204" pitchFamily="34" charset="0"/>
              </a:rPr>
              <a:t>).</a:t>
            </a:r>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dirty="0" smtClean="0">
              <a:latin typeface="KBScaredStraight" panose="02000603000000000000" pitchFamily="2" charset="0"/>
              <a:ea typeface="KBScaredStraight" panose="02000603000000000000" pitchFamily="2" charset="0"/>
              <a:cs typeface="Arial" panose="020B0604020202020204" pitchFamily="34" charset="0"/>
            </a:endParaRPr>
          </a:p>
          <a:p>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r>
              <a:rPr lang="en-US" sz="1600" dirty="0" smtClean="0">
                <a:latin typeface="KBScaredStraight" panose="02000603000000000000" pitchFamily="2" charset="0"/>
                <a:ea typeface="KBScaredStraight" panose="02000603000000000000" pitchFamily="2" charset="0"/>
                <a:cs typeface="Arial" panose="020B0604020202020204" pitchFamily="34" charset="0"/>
              </a:rPr>
              <a:t>Thank you,</a:t>
            </a:r>
          </a:p>
          <a:p>
            <a:r>
              <a:rPr lang="en-US" sz="3600" dirty="0" smtClean="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endParaRPr lang="en-US" sz="3600" dirty="0">
              <a:solidFill>
                <a:srgbClr val="0AB5AC"/>
              </a:solidFill>
              <a:latin typeface="KG Eyes Wide Open" panose="02000506000000020004"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p:txBody>
      </p:sp>
      <p:pic>
        <p:nvPicPr>
          <p:cNvPr id="14" name="Picture 13">
            <a:hlinkClick r:id="rId5"/>
          </p:cNvPr>
          <p:cNvPicPr>
            <a:picLocks noChangeAspect="1"/>
          </p:cNvPicPr>
          <p:nvPr/>
        </p:nvPicPr>
        <p:blipFill>
          <a:blip r:embed="rId6"/>
          <a:stretch>
            <a:fillRect/>
          </a:stretch>
        </p:blipFill>
        <p:spPr>
          <a:xfrm>
            <a:off x="9753797" y="5317234"/>
            <a:ext cx="1119010" cy="1097280"/>
          </a:xfrm>
          <a:prstGeom prst="rect">
            <a:avLst/>
          </a:prstGeom>
        </p:spPr>
      </p:pic>
      <p:sp>
        <p:nvSpPr>
          <p:cNvPr id="4" name="TextBox 3"/>
          <p:cNvSpPr txBox="1"/>
          <p:nvPr/>
        </p:nvSpPr>
        <p:spPr>
          <a:xfrm>
            <a:off x="6312633" y="5121995"/>
            <a:ext cx="5450087" cy="276999"/>
          </a:xfrm>
          <a:prstGeom prst="rect">
            <a:avLst/>
          </a:prstGeom>
          <a:noFill/>
        </p:spPr>
        <p:txBody>
          <a:bodyPr wrap="square" rtlCol="0">
            <a:spAutoFit/>
          </a:bodyPr>
          <a:lstStyle/>
          <a:p>
            <a:pPr algn="ctr"/>
            <a:r>
              <a:rPr lang="en-US" sz="1200" dirty="0" smtClean="0">
                <a:latin typeface="KBScaredStraight" panose="02000603000000000000" pitchFamily="2" charset="0"/>
                <a:ea typeface="KBScaredStraight" panose="02000603000000000000" pitchFamily="2" charset="0"/>
              </a:rPr>
              <a:t>Clipart, fonts, &amp; digital papers for this product were purchased from:</a:t>
            </a:r>
            <a:endParaRPr lang="en-US" sz="1200" dirty="0">
              <a:latin typeface="KBScaredStraight" panose="02000603000000000000" pitchFamily="2" charset="0"/>
              <a:ea typeface="KBScaredStraight" panose="02000603000000000000" pitchFamily="2" charset="0"/>
            </a:endParaRPr>
          </a:p>
        </p:txBody>
      </p:sp>
      <p:pic>
        <p:nvPicPr>
          <p:cNvPr id="12" name="Picture 11">
            <a:hlinkClick r:id="rId7"/>
          </p:cNvPr>
          <p:cNvPicPr>
            <a:picLocks noChangeAspect="1"/>
          </p:cNvPicPr>
          <p:nvPr/>
        </p:nvPicPr>
        <p:blipFill>
          <a:blip r:embed="rId8"/>
          <a:stretch>
            <a:fillRect/>
          </a:stretch>
        </p:blipFill>
        <p:spPr>
          <a:xfrm>
            <a:off x="10815308" y="5490766"/>
            <a:ext cx="921328" cy="914400"/>
          </a:xfrm>
          <a:prstGeom prst="rect">
            <a:avLst/>
          </a:prstGeom>
        </p:spPr>
      </p:pic>
      <p:pic>
        <p:nvPicPr>
          <p:cNvPr id="15" name="Picture 14">
            <a:hlinkClick r:id="rId9"/>
          </p:cNvPr>
          <p:cNvPicPr/>
          <p:nvPr/>
        </p:nvPicPr>
        <p:blipFill>
          <a:blip r:embed="rId10" cstate="print">
            <a:extLst>
              <a:ext uri="{28A0092B-C50C-407E-A947-70E740481C1C}">
                <a14:useLocalDpi xmlns:a14="http://schemas.microsoft.com/office/drawing/2010/main" val="0"/>
              </a:ext>
            </a:extLst>
          </a:blip>
          <a:stretch>
            <a:fillRect/>
          </a:stretch>
        </p:blipFill>
        <p:spPr>
          <a:xfrm>
            <a:off x="8439450" y="5584360"/>
            <a:ext cx="1196454" cy="772259"/>
          </a:xfrm>
          <a:prstGeom prst="rect">
            <a:avLst/>
          </a:prstGeom>
          <a:ln>
            <a:noFill/>
          </a:ln>
          <a:effectLst>
            <a:outerShdw blurRad="292100" dist="139700" dir="2700000" algn="tl" rotWithShape="0">
              <a:srgbClr val="333333">
                <a:alpha val="65000"/>
              </a:srgbClr>
            </a:outerShdw>
          </a:effectLst>
        </p:spPr>
      </p:pic>
      <p:pic>
        <p:nvPicPr>
          <p:cNvPr id="16" name="Picture 15">
            <a:hlinkClick r:id="rId11"/>
          </p:cNvPr>
          <p:cNvPicPr>
            <a:picLocks noChangeAspect="1"/>
          </p:cNvPicPr>
          <p:nvPr/>
        </p:nvPicPr>
        <p:blipFill>
          <a:blip r:embed="rId12"/>
          <a:stretch>
            <a:fillRect/>
          </a:stretch>
        </p:blipFill>
        <p:spPr>
          <a:xfrm>
            <a:off x="7406466" y="5501661"/>
            <a:ext cx="914400" cy="914400"/>
          </a:xfrm>
          <a:prstGeom prst="rect">
            <a:avLst/>
          </a:prstGeom>
        </p:spPr>
      </p:pic>
      <p:pic>
        <p:nvPicPr>
          <p:cNvPr id="8" name="Picture 7">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67024" y="5489524"/>
            <a:ext cx="898769" cy="914400"/>
          </a:xfrm>
          <a:prstGeom prst="rect">
            <a:avLst/>
          </a:prstGeom>
        </p:spPr>
      </p:pic>
    </p:spTree>
    <p:extLst>
      <p:ext uri="{BB962C8B-B14F-4D97-AF65-F5344CB8AC3E}">
        <p14:creationId xmlns:p14="http://schemas.microsoft.com/office/powerpoint/2010/main" val="1123775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8134497" y="3072316"/>
            <a:ext cx="6790962" cy="646331"/>
          </a:xfrm>
          <a:prstGeom prst="rect">
            <a:avLst/>
          </a:prstGeom>
          <a:noFill/>
        </p:spPr>
        <p:txBody>
          <a:bodyPr wrap="none" lIns="91440" tIns="45720" rIns="91440" bIns="45720">
            <a:spAutoFit/>
          </a:bodyPr>
          <a:lstStyle/>
          <a:p>
            <a:pPr algn="ctr"/>
            <a:r>
              <a:rPr lang="en-US" sz="3600" b="1" dirty="0" smtClean="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AIDS &amp; Famine</a:t>
            </a:r>
            <a:r>
              <a:rPr lang="en-US" sz="3600" b="1" cap="none" spc="0" dirty="0" smtClean="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 CLOZE Notes</a:t>
            </a:r>
          </a:p>
        </p:txBody>
      </p:sp>
      <p:sp>
        <p:nvSpPr>
          <p:cNvPr id="6" name="TextBox 5"/>
          <p:cNvSpPr txBox="1"/>
          <p:nvPr/>
        </p:nvSpPr>
        <p:spPr>
          <a:xfrm rot="5400000">
            <a:off x="1142994" y="-3309346"/>
            <a:ext cx="6400800" cy="13449836"/>
          </a:xfrm>
          <a:prstGeom prst="rect">
            <a:avLst/>
          </a:prstGeom>
          <a:noFill/>
        </p:spPr>
        <p:txBody>
          <a:bodyPr wrap="square" rtlCol="0">
            <a:spAutoFit/>
          </a:bodyPr>
          <a:lstStyle/>
          <a:p>
            <a:pPr marL="171450" indent="-17145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r>
              <a:rPr lang="en-US" sz="1400" b="1" dirty="0">
                <a:latin typeface="KBScaredStraight" panose="02000603000000000000" pitchFamily="2" charset="0"/>
                <a:ea typeface="KBScaredStraight" panose="02000603000000000000" pitchFamily="2" charset="0"/>
              </a:rPr>
              <a:t>Nigeria</a:t>
            </a: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In the 1990s, Nigeria’s government began to make AIDS a priority and began to focus on </a:t>
            </a:r>
            <a:r>
              <a:rPr lang="en-US" sz="1400" dirty="0">
                <a:ea typeface="KBScaredStraight" panose="02000603000000000000" pitchFamily="2" charset="0"/>
              </a:rPr>
              <a:t>__________________________________________________________ </a:t>
            </a:r>
            <a:r>
              <a:rPr lang="en-US" sz="1400" dirty="0">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The nation still struggles, but the government is trying to </a:t>
            </a:r>
            <a:r>
              <a:rPr lang="en-US" sz="1400" dirty="0">
                <a:ea typeface="KBScaredStraight" panose="02000603000000000000" pitchFamily="2" charset="0"/>
              </a:rPr>
              <a:t>______________________________ </a:t>
            </a:r>
            <a:r>
              <a:rPr lang="en-US" sz="1400" dirty="0">
                <a:latin typeface="KBScaredStraight" panose="02000603000000000000" pitchFamily="2" charset="0"/>
                <a:ea typeface="KBScaredStraight" panose="02000603000000000000" pitchFamily="2" charset="0"/>
              </a:rPr>
              <a:t>about prevention. </a:t>
            </a: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a:solidFill>
                  <a:sysClr val="windowText" lastClr="000000"/>
                </a:solidFill>
                <a:latin typeface="KBScaredStraight" panose="02000603000000000000" pitchFamily="2" charset="0"/>
                <a:ea typeface="KBScaredStraight" panose="02000603000000000000" pitchFamily="2" charset="0"/>
              </a:rPr>
              <a:t>Botswana</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Botswana has maintained a </a:t>
            </a:r>
            <a:r>
              <a:rPr lang="en-US" sz="1400" dirty="0">
                <a:ea typeface="KBScaredStraight" panose="02000603000000000000" pitchFamily="2" charset="0"/>
              </a:rPr>
              <a:t>___________________________________ </a:t>
            </a:r>
            <a:r>
              <a:rPr lang="en-US" sz="1400" dirty="0">
                <a:solidFill>
                  <a:sysClr val="windowText" lastClr="000000"/>
                </a:solidFill>
                <a:latin typeface="KBScaredStraight" panose="02000603000000000000" pitchFamily="2" charset="0"/>
                <a:ea typeface="KBScaredStraight" panose="02000603000000000000" pitchFamily="2" charset="0"/>
              </a:rPr>
              <a:t>since the country gained independence in 1966.</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As a result, Botswana has the </a:t>
            </a:r>
            <a:r>
              <a:rPr lang="en-US" sz="1400" dirty="0">
                <a:ea typeface="KBScaredStraight" panose="02000603000000000000" pitchFamily="2" charset="0"/>
              </a:rPr>
              <a:t>______________________________ </a:t>
            </a:r>
            <a:r>
              <a:rPr lang="en-US" sz="1400" dirty="0">
                <a:solidFill>
                  <a:sysClr val="windowText" lastClr="000000"/>
                </a:solidFill>
                <a:latin typeface="KBScaredStraight" panose="02000603000000000000" pitchFamily="2" charset="0"/>
                <a:ea typeface="KBScaredStraight" panose="02000603000000000000" pitchFamily="2" charset="0"/>
              </a:rPr>
              <a:t>treat AIDS patients.</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Botswana’s government has provided </a:t>
            </a:r>
            <a:r>
              <a:rPr lang="en-US" sz="1400" dirty="0">
                <a:ea typeface="KBScaredStraight" panose="02000603000000000000" pitchFamily="2" charset="0"/>
              </a:rPr>
              <a:t>_____________________________________ </a:t>
            </a:r>
            <a:r>
              <a:rPr lang="en-US" sz="1400" dirty="0">
                <a:solidFill>
                  <a:sysClr val="windowText" lastClr="000000"/>
                </a:solidFill>
                <a:latin typeface="KBScaredStraight" panose="02000603000000000000" pitchFamily="2" charset="0"/>
                <a:ea typeface="KBScaredStraight" panose="02000603000000000000" pitchFamily="2" charset="0"/>
              </a:rPr>
              <a:t>for its citizens.</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It was also the first country to offer the necessary drug therapy for </a:t>
            </a:r>
            <a:r>
              <a:rPr lang="en-US" sz="1400" dirty="0">
                <a:ea typeface="KBScaredStraight" panose="02000603000000000000" pitchFamily="2" charset="0"/>
              </a:rPr>
              <a:t>_________________________________________ .</a:t>
            </a:r>
            <a:endParaRPr lang="en-US" sz="1400" b="1" dirty="0">
              <a:solidFill>
                <a:sysClr val="windowText" lastClr="000000"/>
              </a:solidFill>
              <a:latin typeface="KBScaredStraight" panose="02000603000000000000" pitchFamily="2" charset="0"/>
              <a:ea typeface="KBScaredStraight" panose="02000603000000000000" pitchFamily="2" charset="0"/>
            </a:endParaRPr>
          </a:p>
          <a:p>
            <a:endParaRPr lang="en-US" sz="1400" b="1" dirty="0" smtClean="0">
              <a:latin typeface="KBScaredStraight" panose="02000603000000000000" pitchFamily="2" charset="0"/>
              <a:ea typeface="KBScaredStraight" panose="02000603000000000000" pitchFamily="2" charset="0"/>
            </a:endParaRPr>
          </a:p>
          <a:p>
            <a:r>
              <a:rPr lang="en-US" sz="1400" b="1" dirty="0" smtClean="0">
                <a:latin typeface="KBScaredStraight" panose="02000603000000000000" pitchFamily="2" charset="0"/>
                <a:ea typeface="KBScaredStraight" panose="02000603000000000000" pitchFamily="2" charset="0"/>
              </a:rPr>
              <a:t>Famine</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Along with AIDS, </a:t>
            </a:r>
            <a:r>
              <a:rPr lang="en-US" sz="1400" dirty="0" smtClean="0">
                <a:ea typeface="KBScaredStraight" panose="02000603000000000000" pitchFamily="2" charset="0"/>
              </a:rPr>
              <a:t>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is </a:t>
            </a:r>
            <a:r>
              <a:rPr lang="en-US" sz="1400" dirty="0">
                <a:solidFill>
                  <a:sysClr val="windowText" lastClr="000000"/>
                </a:solidFill>
                <a:latin typeface="KBScaredStraight" panose="02000603000000000000" pitchFamily="2" charset="0"/>
                <a:ea typeface="KBScaredStraight" panose="02000603000000000000" pitchFamily="2" charset="0"/>
              </a:rPr>
              <a:t>one of Africa’s biggest problems.</a:t>
            </a: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Famine </a:t>
            </a:r>
            <a:r>
              <a:rPr lang="en-US" sz="1400" dirty="0">
                <a:latin typeface="KBScaredStraight" panose="02000603000000000000" pitchFamily="2" charset="0"/>
                <a:ea typeface="KBScaredStraight" panose="02000603000000000000" pitchFamily="2" charset="0"/>
              </a:rPr>
              <a:t>occurs when a region does not have </a:t>
            </a:r>
            <a:r>
              <a:rPr lang="en-US" sz="1400" dirty="0">
                <a:ea typeface="KBScaredStraight" panose="02000603000000000000" pitchFamily="2" charset="0"/>
              </a:rPr>
              <a:t>____________________________</a:t>
            </a:r>
            <a:r>
              <a:rPr lang="en-US" sz="1400" dirty="0" smtClean="0">
                <a:latin typeface="KBScaredStraight" panose="02000603000000000000" pitchFamily="2" charset="0"/>
                <a:ea typeface="KBScaredStraight" panose="02000603000000000000" pitchFamily="2" charset="0"/>
              </a:rPr>
              <a:t>for </a:t>
            </a:r>
            <a:r>
              <a:rPr lang="en-US" sz="1400" dirty="0">
                <a:latin typeface="KBScaredStraight" panose="02000603000000000000" pitchFamily="2" charset="0"/>
                <a:ea typeface="KBScaredStraight" panose="02000603000000000000" pitchFamily="2" charset="0"/>
              </a:rPr>
              <a:t>a long period of time. </a:t>
            </a: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People </a:t>
            </a:r>
            <a:r>
              <a:rPr lang="en-US" sz="1400" dirty="0">
                <a:latin typeface="KBScaredStraight" panose="02000603000000000000" pitchFamily="2" charset="0"/>
                <a:ea typeface="KBScaredStraight" panose="02000603000000000000" pitchFamily="2" charset="0"/>
              </a:rPr>
              <a:t>who are starving can die from </a:t>
            </a:r>
            <a:r>
              <a:rPr lang="en-US" sz="1400" dirty="0">
                <a:ea typeface="KBScaredStraight" panose="02000603000000000000" pitchFamily="2" charset="0"/>
              </a:rPr>
              <a:t>__________________</a:t>
            </a:r>
            <a:r>
              <a:rPr lang="en-US" sz="1400" dirty="0" smtClean="0">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r>
              <a:rPr lang="en-US" sz="1400" b="1" dirty="0" smtClean="0">
                <a:latin typeface="KBScaredStraight" panose="02000603000000000000" pitchFamily="2" charset="0"/>
                <a:ea typeface="KBScaredStraight" panose="02000603000000000000" pitchFamily="2" charset="0"/>
              </a:rPr>
              <a:t>Climate</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Many African countries face </a:t>
            </a:r>
            <a:r>
              <a:rPr lang="en-US" sz="1400" dirty="0">
                <a:ea typeface="KBScaredStraight" panose="02000603000000000000" pitchFamily="2" charset="0"/>
              </a:rPr>
              <a:t>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because </a:t>
            </a:r>
            <a:r>
              <a:rPr lang="en-US" sz="1400" dirty="0">
                <a:solidFill>
                  <a:sysClr val="windowText" lastClr="000000"/>
                </a:solidFill>
                <a:latin typeface="KBScaredStraight" panose="02000603000000000000" pitchFamily="2" charset="0"/>
                <a:ea typeface="KBScaredStraight" panose="02000603000000000000" pitchFamily="2" charset="0"/>
              </a:rPr>
              <a:t>of climate changes.</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Repeated </a:t>
            </a:r>
            <a:r>
              <a:rPr lang="en-US" sz="1400" dirty="0">
                <a:solidFill>
                  <a:sysClr val="windowText" lastClr="000000"/>
                </a:solidFill>
                <a:latin typeface="KBScaredStraight" panose="02000603000000000000" pitchFamily="2" charset="0"/>
                <a:ea typeface="KBScaredStraight" panose="02000603000000000000" pitchFamily="2" charset="0"/>
              </a:rPr>
              <a:t>drought has plagued Africa since the </a:t>
            </a:r>
            <a:r>
              <a:rPr lang="en-US" sz="1400" dirty="0">
                <a:ea typeface="KBScaredStraight" panose="02000603000000000000" pitchFamily="2" charset="0"/>
              </a:rPr>
              <a:t>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a:t>
            </a:r>
            <a:endParaRPr lang="en-US" sz="14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Soil </a:t>
            </a:r>
            <a:r>
              <a:rPr lang="en-US" sz="1400" dirty="0">
                <a:solidFill>
                  <a:sysClr val="windowText" lastClr="000000"/>
                </a:solidFill>
                <a:latin typeface="KBScaredStraight" panose="02000603000000000000" pitchFamily="2" charset="0"/>
                <a:ea typeface="KBScaredStraight" panose="02000603000000000000" pitchFamily="2" charset="0"/>
              </a:rPr>
              <a:t>infertility and erosion have decreased the </a:t>
            </a:r>
            <a:r>
              <a:rPr lang="en-US" sz="1400" dirty="0" smtClean="0">
                <a:ea typeface="KBScaredStraight" panose="02000603000000000000" pitchFamily="2" charset="0"/>
              </a:rPr>
              <a:t>________________________________________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Government Stability</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The </a:t>
            </a:r>
            <a:r>
              <a:rPr lang="en-US" sz="1400" dirty="0">
                <a:solidFill>
                  <a:sysClr val="windowText" lastClr="000000"/>
                </a:solidFill>
                <a:latin typeface="KBScaredStraight" panose="02000603000000000000" pitchFamily="2" charset="0"/>
                <a:ea typeface="KBScaredStraight" panose="02000603000000000000" pitchFamily="2" charset="0"/>
              </a:rPr>
              <a:t>stability of a country’s government directly impacts the country’s ability to </a:t>
            </a:r>
            <a:r>
              <a:rPr lang="en-US" sz="1400" dirty="0">
                <a:ea typeface="KBScaredStraight" panose="02000603000000000000" pitchFamily="2" charset="0"/>
              </a:rPr>
              <a:t>____________________________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to </a:t>
            </a:r>
            <a:r>
              <a:rPr lang="en-US" sz="1400" dirty="0">
                <a:solidFill>
                  <a:sysClr val="windowText" lastClr="000000"/>
                </a:solidFill>
                <a:latin typeface="KBScaredStraight" panose="02000603000000000000" pitchFamily="2" charset="0"/>
                <a:ea typeface="KBScaredStraight" panose="02000603000000000000" pitchFamily="2" charset="0"/>
              </a:rPr>
              <a:t>prevent famine.</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Civil </a:t>
            </a:r>
            <a:r>
              <a:rPr lang="en-US" sz="1400" dirty="0">
                <a:solidFill>
                  <a:sysClr val="windowText" lastClr="000000"/>
                </a:solidFill>
                <a:latin typeface="KBScaredStraight" panose="02000603000000000000" pitchFamily="2" charset="0"/>
                <a:ea typeface="KBScaredStraight" panose="02000603000000000000" pitchFamily="2" charset="0"/>
              </a:rPr>
              <a:t>wars </a:t>
            </a:r>
            <a:r>
              <a:rPr lang="en-US" sz="1400" b="1" dirty="0">
                <a:solidFill>
                  <a:sysClr val="windowText" lastClr="000000"/>
                </a:solidFill>
                <a:latin typeface="KBScaredStraight" panose="02000603000000000000" pitchFamily="2" charset="0"/>
                <a:ea typeface="KBScaredStraight" panose="02000603000000000000" pitchFamily="2" charset="0"/>
              </a:rPr>
              <a:t>interrupt daily life </a:t>
            </a:r>
            <a:r>
              <a:rPr lang="en-US" sz="1400" dirty="0">
                <a:solidFill>
                  <a:sysClr val="windowText" lastClr="000000"/>
                </a:solidFill>
                <a:latin typeface="KBScaredStraight" panose="02000603000000000000" pitchFamily="2" charset="0"/>
                <a:ea typeface="KBScaredStraight" panose="02000603000000000000" pitchFamily="2" charset="0"/>
              </a:rPr>
              <a:t>for most people, including farmers, which causes </a:t>
            </a:r>
            <a:r>
              <a:rPr lang="en-US" sz="1400" dirty="0">
                <a:ea typeface="KBScaredStraight" panose="02000603000000000000" pitchFamily="2" charset="0"/>
              </a:rPr>
              <a:t>____________________________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a:t>
            </a:r>
            <a:endParaRPr lang="en-US" sz="14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Some </a:t>
            </a:r>
            <a:r>
              <a:rPr lang="en-US" sz="1400" dirty="0">
                <a:solidFill>
                  <a:sysClr val="windowText" lastClr="000000"/>
                </a:solidFill>
                <a:latin typeface="KBScaredStraight" panose="02000603000000000000" pitchFamily="2" charset="0"/>
                <a:ea typeface="KBScaredStraight" panose="02000603000000000000" pitchFamily="2" charset="0"/>
              </a:rPr>
              <a:t>governments have </a:t>
            </a:r>
            <a:r>
              <a:rPr lang="en-US" sz="1400" dirty="0">
                <a:ea typeface="KBScaredStraight" panose="02000603000000000000" pitchFamily="2" charset="0"/>
              </a:rPr>
              <a:t>____________________________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instead </a:t>
            </a:r>
            <a:r>
              <a:rPr lang="en-US" sz="1400" dirty="0">
                <a:solidFill>
                  <a:sysClr val="windowText" lastClr="000000"/>
                </a:solidFill>
                <a:latin typeface="KBScaredStraight" panose="02000603000000000000" pitchFamily="2" charset="0"/>
                <a:ea typeface="KBScaredStraight" panose="02000603000000000000" pitchFamily="2" charset="0"/>
              </a:rPr>
              <a:t>of </a:t>
            </a:r>
            <a:r>
              <a:rPr lang="en-US" sz="1400" dirty="0">
                <a:ea typeface="KBScaredStraight" panose="02000603000000000000" pitchFamily="2" charset="0"/>
              </a:rPr>
              <a:t>____________________________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for </a:t>
            </a:r>
            <a:r>
              <a:rPr lang="en-US" sz="1400" dirty="0">
                <a:solidFill>
                  <a:sysClr val="windowText" lastClr="000000"/>
                </a:solidFill>
                <a:latin typeface="KBScaredStraight" panose="02000603000000000000" pitchFamily="2" charset="0"/>
                <a:ea typeface="KBScaredStraight" panose="02000603000000000000" pitchFamily="2" charset="0"/>
              </a:rPr>
              <a:t>their people.</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Other </a:t>
            </a:r>
            <a:r>
              <a:rPr lang="en-US" sz="1400" dirty="0">
                <a:solidFill>
                  <a:sysClr val="windowText" lastClr="000000"/>
                </a:solidFill>
                <a:latin typeface="KBScaredStraight" panose="02000603000000000000" pitchFamily="2" charset="0"/>
                <a:ea typeface="KBScaredStraight" panose="02000603000000000000" pitchFamily="2" charset="0"/>
              </a:rPr>
              <a:t>governments have used </a:t>
            </a:r>
            <a:r>
              <a:rPr lang="en-US" sz="1400" dirty="0">
                <a:ea typeface="KBScaredStraight" panose="02000603000000000000" pitchFamily="2" charset="0"/>
              </a:rPr>
              <a:t>____________________________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by </a:t>
            </a:r>
            <a:r>
              <a:rPr lang="en-US" sz="1400" dirty="0">
                <a:solidFill>
                  <a:sysClr val="windowText" lastClr="000000"/>
                </a:solidFill>
                <a:latin typeface="KBScaredStraight" panose="02000603000000000000" pitchFamily="2" charset="0"/>
                <a:ea typeface="KBScaredStraight" panose="02000603000000000000" pitchFamily="2" charset="0"/>
              </a:rPr>
              <a:t>denying food shipments to political enemies.</a:t>
            </a: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b="1" dirty="0" smtClean="0">
              <a:latin typeface="KBScaredStraight" panose="02000603000000000000" pitchFamily="2" charset="0"/>
              <a:ea typeface="KBScaredStraight" panose="02000603000000000000" pitchFamily="2" charset="0"/>
            </a:endParaRPr>
          </a:p>
          <a:p>
            <a:endParaRPr lang="en-US" sz="1200" b="1"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0" lvl="1"/>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dirty="0" smtClean="0">
              <a:latin typeface="KBScaredStraight" panose="02000603000000000000" pitchFamily="2" charset="0"/>
              <a:ea typeface="KBScaredStraight" panose="02000603000000000000" pitchFamily="2" charset="0"/>
            </a:endParaRPr>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7" name="TextBox 6"/>
          <p:cNvSpPr txBox="1"/>
          <p:nvPr/>
        </p:nvSpPr>
        <p:spPr>
          <a:xfrm rot="5400000">
            <a:off x="-1188127" y="1188123"/>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8" name="Rectangle 7"/>
          <p:cNvSpPr/>
          <p:nvPr/>
        </p:nvSpPr>
        <p:spPr>
          <a:xfrm>
            <a:off x="276998" y="123732"/>
            <a:ext cx="11728762" cy="6583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5208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8069199" y="2815406"/>
            <a:ext cx="6790963" cy="1200329"/>
          </a:xfrm>
          <a:prstGeom prst="rect">
            <a:avLst/>
          </a:prstGeom>
          <a:noFill/>
        </p:spPr>
        <p:txBody>
          <a:bodyPr wrap="none" lIns="91440" tIns="45720" rIns="91440" bIns="45720">
            <a:spAutoFit/>
          </a:bodyPr>
          <a:lstStyle/>
          <a:p>
            <a:pPr algn="ctr"/>
            <a:r>
              <a:rPr lang="en-US" sz="3600" b="1" dirty="0" smtClean="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AIDS &amp; Famine</a:t>
            </a:r>
            <a:r>
              <a:rPr lang="en-US" sz="3600" b="1" cap="none" spc="0" dirty="0" smtClean="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 CLOZE Notes</a:t>
            </a:r>
          </a:p>
          <a:p>
            <a:pPr algn="ctr"/>
            <a:r>
              <a:rPr lang="en-US" sz="3600" b="1" dirty="0" smtClean="0">
                <a:ln w="3810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rPr>
              <a:t>KEY</a:t>
            </a:r>
            <a:endParaRPr lang="en-US" sz="3600" b="1" cap="none" spc="0" dirty="0" smtClean="0">
              <a:ln w="3810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4905635" y="-9310991"/>
            <a:ext cx="6400800" cy="25453122"/>
          </a:xfrm>
          <a:prstGeom prst="rect">
            <a:avLst/>
          </a:prstGeom>
          <a:noFill/>
        </p:spPr>
        <p:txBody>
          <a:bodyPr wrap="square" rtlCol="0">
            <a:spAutoFit/>
          </a:bodyPr>
          <a:lstStyle/>
          <a:p>
            <a:r>
              <a:rPr lang="en-US" sz="1400" b="1" dirty="0" smtClean="0">
                <a:latin typeface="KBScaredStraight" panose="02000603000000000000" pitchFamily="2" charset="0"/>
                <a:ea typeface="KBScaredStraight" panose="02000603000000000000" pitchFamily="2" charset="0"/>
              </a:rPr>
              <a:t>AIDS</a:t>
            </a: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Acquired Immunodeficiency Syndrome (AIDS) is a </a:t>
            </a:r>
            <a:r>
              <a:rPr lang="en-US" sz="1400" b="1" dirty="0">
                <a:solidFill>
                  <a:srgbClr val="FF0000"/>
                </a:solidFill>
                <a:latin typeface="KBScaredStraight" panose="02000603000000000000" pitchFamily="2" charset="0"/>
                <a:ea typeface="KBScaredStraight" panose="02000603000000000000" pitchFamily="2" charset="0"/>
              </a:rPr>
              <a:t>disease</a:t>
            </a:r>
            <a:r>
              <a:rPr lang="en-US" sz="1400" dirty="0">
                <a:latin typeface="KBScaredStraight" panose="02000603000000000000" pitchFamily="2" charset="0"/>
                <a:ea typeface="KBScaredStraight" panose="02000603000000000000" pitchFamily="2" charset="0"/>
              </a:rPr>
              <a:t> that is spread through blood and other bodily fluids.</a:t>
            </a: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It </a:t>
            </a:r>
            <a:r>
              <a:rPr lang="en-US" sz="1400" dirty="0">
                <a:latin typeface="KBScaredStraight" panose="02000603000000000000" pitchFamily="2" charset="0"/>
                <a:ea typeface="KBScaredStraight" panose="02000603000000000000" pitchFamily="2" charset="0"/>
              </a:rPr>
              <a:t>attacks and destroys the </a:t>
            </a:r>
            <a:r>
              <a:rPr lang="en-US" sz="1400" b="1" dirty="0">
                <a:solidFill>
                  <a:srgbClr val="FF0000"/>
                </a:solidFill>
                <a:latin typeface="KBScaredStraight" panose="02000603000000000000" pitchFamily="2" charset="0"/>
                <a:ea typeface="KBScaredStraight" panose="02000603000000000000" pitchFamily="2" charset="0"/>
              </a:rPr>
              <a:t>immune system</a:t>
            </a:r>
            <a:r>
              <a:rPr lang="en-US" sz="1400" dirty="0">
                <a:latin typeface="KBScaredStraight" panose="02000603000000000000" pitchFamily="2" charset="0"/>
                <a:ea typeface="KBScaredStraight" panose="02000603000000000000" pitchFamily="2" charset="0"/>
              </a:rPr>
              <a:t>, leaving the victim unable to fight off </a:t>
            </a:r>
            <a:r>
              <a:rPr lang="en-US" sz="1400" b="1" dirty="0">
                <a:solidFill>
                  <a:srgbClr val="FF0000"/>
                </a:solidFill>
                <a:latin typeface="KBScaredStraight" panose="02000603000000000000" pitchFamily="2" charset="0"/>
                <a:ea typeface="KBScaredStraight" panose="02000603000000000000" pitchFamily="2" charset="0"/>
              </a:rPr>
              <a:t>infections</a:t>
            </a:r>
            <a:r>
              <a:rPr lang="en-US" sz="1400" dirty="0"/>
              <a:t>. </a:t>
            </a:r>
            <a:endParaRPr lang="en-US" sz="1400" dirty="0" smtClean="0"/>
          </a:p>
          <a:p>
            <a:pPr marL="171450" indent="-171450">
              <a:buFont typeface="Arial" panose="020B0604020202020204" pitchFamily="34" charset="0"/>
              <a:buChar char="•"/>
            </a:pPr>
            <a:endParaRPr lang="en-US" sz="1400" dirty="0"/>
          </a:p>
          <a:p>
            <a:r>
              <a:rPr lang="en-US" sz="1400" b="1" dirty="0" smtClean="0"/>
              <a:t>AIDS in Africa</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About </a:t>
            </a:r>
            <a:r>
              <a:rPr lang="en-US" sz="1400" b="1" dirty="0">
                <a:solidFill>
                  <a:srgbClr val="FF0000"/>
                </a:solidFill>
                <a:latin typeface="KBScaredStraight" panose="02000603000000000000" pitchFamily="2" charset="0"/>
                <a:ea typeface="KBScaredStraight" panose="02000603000000000000" pitchFamily="2" charset="0"/>
              </a:rPr>
              <a:t>23 million people </a:t>
            </a:r>
            <a:r>
              <a:rPr lang="en-US" sz="1400" dirty="0">
                <a:solidFill>
                  <a:sysClr val="windowText" lastClr="000000"/>
                </a:solidFill>
                <a:latin typeface="KBScaredStraight" panose="02000603000000000000" pitchFamily="2" charset="0"/>
                <a:ea typeface="KBScaredStraight" panose="02000603000000000000" pitchFamily="2" charset="0"/>
              </a:rPr>
              <a:t>across the continent have AIDS, and 1.5 million have </a:t>
            </a:r>
            <a:r>
              <a:rPr lang="en-US" sz="1400" dirty="0" smtClean="0">
                <a:solidFill>
                  <a:sysClr val="windowText" lastClr="000000"/>
                </a:solidFill>
                <a:latin typeface="KBScaredStraight" panose="02000603000000000000" pitchFamily="2" charset="0"/>
                <a:ea typeface="KBScaredStraight" panose="02000603000000000000" pitchFamily="2" charset="0"/>
              </a:rPr>
              <a:t>died.</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These </a:t>
            </a:r>
            <a:r>
              <a:rPr lang="en-US" sz="1400" dirty="0">
                <a:solidFill>
                  <a:sysClr val="windowText" lastClr="000000"/>
                </a:solidFill>
                <a:latin typeface="KBScaredStraight" panose="02000603000000000000" pitchFamily="2" charset="0"/>
                <a:ea typeface="KBScaredStraight" panose="02000603000000000000" pitchFamily="2" charset="0"/>
              </a:rPr>
              <a:t>deaths have created over </a:t>
            </a:r>
            <a:r>
              <a:rPr lang="en-US" sz="1400" b="1" dirty="0">
                <a:solidFill>
                  <a:srgbClr val="FF0000"/>
                </a:solidFill>
                <a:latin typeface="KBScaredStraight" panose="02000603000000000000" pitchFamily="2" charset="0"/>
                <a:ea typeface="KBScaredStraight" panose="02000603000000000000" pitchFamily="2" charset="0"/>
              </a:rPr>
              <a:t>11 million orphans</a:t>
            </a:r>
            <a:r>
              <a:rPr lang="en-US" sz="14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No Cure</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Scientists haven’t been able to find a vaccine or </a:t>
            </a:r>
            <a:r>
              <a:rPr lang="en-US" sz="1400" b="1" dirty="0">
                <a:solidFill>
                  <a:srgbClr val="FF0000"/>
                </a:solidFill>
                <a:latin typeface="KBScaredStraight" panose="02000603000000000000" pitchFamily="2" charset="0"/>
                <a:ea typeface="KBScaredStraight" panose="02000603000000000000" pitchFamily="2" charset="0"/>
              </a:rPr>
              <a:t>prevent the HIV infection</a:t>
            </a:r>
            <a:r>
              <a:rPr lang="en-US" sz="1400" dirty="0">
                <a:solidFill>
                  <a:sysClr val="windowText" lastClr="000000"/>
                </a:solidFill>
                <a:latin typeface="KBScaredStraight" panose="02000603000000000000" pitchFamily="2" charset="0"/>
                <a:ea typeface="KBScaredStraight" panose="02000603000000000000" pitchFamily="2" charset="0"/>
              </a:rPr>
              <a:t>. </a:t>
            </a: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There </a:t>
            </a:r>
            <a:r>
              <a:rPr lang="en-US" sz="1400" dirty="0">
                <a:latin typeface="KBScaredStraight" panose="02000603000000000000" pitchFamily="2" charset="0"/>
                <a:ea typeface="KBScaredStraight" panose="02000603000000000000" pitchFamily="2" charset="0"/>
              </a:rPr>
              <a:t>are drugs that can </a:t>
            </a:r>
            <a:r>
              <a:rPr lang="en-US" sz="1400" b="1" dirty="0">
                <a:solidFill>
                  <a:srgbClr val="FF0000"/>
                </a:solidFill>
                <a:latin typeface="KBScaredStraight" panose="02000603000000000000" pitchFamily="2" charset="0"/>
                <a:ea typeface="KBScaredStraight" panose="02000603000000000000" pitchFamily="2" charset="0"/>
              </a:rPr>
              <a:t>slow down </a:t>
            </a:r>
            <a:r>
              <a:rPr lang="en-US" sz="1400" dirty="0">
                <a:latin typeface="KBScaredStraight" panose="02000603000000000000" pitchFamily="2" charset="0"/>
                <a:ea typeface="KBScaredStraight" panose="02000603000000000000" pitchFamily="2" charset="0"/>
              </a:rPr>
              <a:t>the progress of the disease called antiretroviral drugs (AVTs), but they are expensive and many patients can’t afford them</a:t>
            </a:r>
            <a:r>
              <a:rPr lang="en-US" sz="1400" dirty="0" smtClean="0">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r>
              <a:rPr lang="en-US" sz="1400" b="1" dirty="0" smtClean="0">
                <a:latin typeface="KBScaredStraight" panose="02000603000000000000" pitchFamily="2" charset="0"/>
                <a:ea typeface="KBScaredStraight" panose="02000603000000000000" pitchFamily="2" charset="0"/>
              </a:rPr>
              <a:t>Epidemic</a:t>
            </a: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Poor healthcare systems, poverty, and lack of </a:t>
            </a:r>
            <a:r>
              <a:rPr lang="en-US" sz="1400" b="1" dirty="0">
                <a:solidFill>
                  <a:srgbClr val="FF0000"/>
                </a:solidFill>
                <a:latin typeface="KBScaredStraight" panose="02000603000000000000" pitchFamily="2" charset="0"/>
                <a:ea typeface="KBScaredStraight" panose="02000603000000000000" pitchFamily="2" charset="0"/>
              </a:rPr>
              <a:t>government organization</a:t>
            </a:r>
            <a:r>
              <a:rPr lang="en-US" sz="1400" dirty="0">
                <a:latin typeface="KBScaredStraight" panose="02000603000000000000" pitchFamily="2" charset="0"/>
                <a:ea typeface="KBScaredStraight" panose="02000603000000000000" pitchFamily="2" charset="0"/>
              </a:rPr>
              <a:t>, as well as ignorance about the disease and its causes and prevention, contribute to the number of AIDS cases. </a:t>
            </a:r>
            <a:endParaRPr lang="en-US" sz="14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The situation has gotten even worse as a result of </a:t>
            </a:r>
            <a:r>
              <a:rPr lang="en-US" sz="1400" b="1" dirty="0">
                <a:solidFill>
                  <a:srgbClr val="FF0000"/>
                </a:solidFill>
                <a:latin typeface="KBScaredStraight" panose="02000603000000000000" pitchFamily="2" charset="0"/>
                <a:ea typeface="KBScaredStraight" panose="02000603000000000000" pitchFamily="2" charset="0"/>
              </a:rPr>
              <a:t>poverty</a:t>
            </a:r>
            <a:r>
              <a:rPr lang="en-US" sz="1400" dirty="0">
                <a:solidFill>
                  <a:sysClr val="windowText" lastClr="000000"/>
                </a:solidFill>
                <a:latin typeface="KBScaredStraight" panose="02000603000000000000" pitchFamily="2" charset="0"/>
                <a:ea typeface="KBScaredStraight" panose="02000603000000000000" pitchFamily="2" charset="0"/>
              </a:rPr>
              <a:t> and weak educational and </a:t>
            </a:r>
            <a:r>
              <a:rPr lang="en-US" sz="1400" b="1" dirty="0">
                <a:solidFill>
                  <a:srgbClr val="FF0000"/>
                </a:solidFill>
                <a:latin typeface="KBScaredStraight" panose="02000603000000000000" pitchFamily="2" charset="0"/>
                <a:ea typeface="KBScaredStraight" panose="02000603000000000000" pitchFamily="2" charset="0"/>
              </a:rPr>
              <a:t>public health services</a:t>
            </a:r>
            <a:r>
              <a:rPr lang="en-US" sz="1400" dirty="0">
                <a:solidFill>
                  <a:sysClr val="windowText" lastClr="000000"/>
                </a:solidFill>
                <a:latin typeface="KBScaredStraight" panose="02000603000000000000" pitchFamily="2" charset="0"/>
                <a:ea typeface="KBScaredStraight" panose="02000603000000000000" pitchFamily="2" charset="0"/>
              </a:rPr>
              <a:t>. </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The epidemic now places a </a:t>
            </a:r>
            <a:r>
              <a:rPr lang="en-US" sz="1400" b="1" dirty="0">
                <a:solidFill>
                  <a:srgbClr val="FF0000"/>
                </a:solidFill>
                <a:latin typeface="KBScaredStraight" panose="02000603000000000000" pitchFamily="2" charset="0"/>
                <a:ea typeface="KBScaredStraight" panose="02000603000000000000" pitchFamily="2" charset="0"/>
              </a:rPr>
              <a:t>huge burden </a:t>
            </a:r>
            <a:r>
              <a:rPr lang="en-US" sz="1400" dirty="0">
                <a:solidFill>
                  <a:sysClr val="windowText" lastClr="000000"/>
                </a:solidFill>
                <a:latin typeface="KBScaredStraight" panose="02000603000000000000" pitchFamily="2" charset="0"/>
                <a:ea typeface="KBScaredStraight" panose="02000603000000000000" pitchFamily="2" charset="0"/>
              </a:rPr>
              <a:t>on the healthcare systems on countries that barely have enough resources to </a:t>
            </a:r>
            <a:r>
              <a:rPr lang="en-US" sz="1400" b="1" dirty="0">
                <a:solidFill>
                  <a:srgbClr val="FF0000"/>
                </a:solidFill>
                <a:latin typeface="KBScaredStraight" panose="02000603000000000000" pitchFamily="2" charset="0"/>
                <a:ea typeface="KBScaredStraight" panose="02000603000000000000" pitchFamily="2" charset="0"/>
              </a:rPr>
              <a:t>handle basic care</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Few </a:t>
            </a:r>
            <a:r>
              <a:rPr lang="en-US" sz="1400" dirty="0">
                <a:solidFill>
                  <a:sysClr val="windowText" lastClr="000000"/>
                </a:solidFill>
                <a:latin typeface="KBScaredStraight" panose="02000603000000000000" pitchFamily="2" charset="0"/>
                <a:ea typeface="KBScaredStraight" panose="02000603000000000000" pitchFamily="2" charset="0"/>
              </a:rPr>
              <a:t>African countries have the resources to </a:t>
            </a:r>
            <a:r>
              <a:rPr lang="en-US" sz="1400" b="1" dirty="0">
                <a:solidFill>
                  <a:srgbClr val="FF0000"/>
                </a:solidFill>
                <a:latin typeface="KBScaredStraight" panose="02000603000000000000" pitchFamily="2" charset="0"/>
                <a:ea typeface="KBScaredStraight" panose="02000603000000000000" pitchFamily="2" charset="0"/>
              </a:rPr>
              <a:t>treat AIDS patients</a:t>
            </a:r>
            <a:r>
              <a:rPr lang="en-US" sz="14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Government Stability</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AIDS has become an epidemic in Africa because the </a:t>
            </a:r>
            <a:r>
              <a:rPr lang="en-US" sz="1400" b="1" dirty="0">
                <a:solidFill>
                  <a:srgbClr val="FF0000"/>
                </a:solidFill>
                <a:latin typeface="KBScaredStraight" panose="02000603000000000000" pitchFamily="2" charset="0"/>
                <a:ea typeface="KBScaredStraight" panose="02000603000000000000" pitchFamily="2" charset="0"/>
              </a:rPr>
              <a:t>spread of the disease was overshadowed </a:t>
            </a:r>
            <a:r>
              <a:rPr lang="en-US" sz="1400" dirty="0">
                <a:solidFill>
                  <a:sysClr val="windowText" lastClr="000000"/>
                </a:solidFill>
                <a:latin typeface="KBScaredStraight" panose="02000603000000000000" pitchFamily="2" charset="0"/>
                <a:ea typeface="KBScaredStraight" panose="02000603000000000000" pitchFamily="2" charset="0"/>
              </a:rPr>
              <a:t>by the lack of stability in African governments.</a:t>
            </a: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A </a:t>
            </a:r>
            <a:r>
              <a:rPr lang="en-US" sz="1400" dirty="0">
                <a:latin typeface="KBScaredStraight" panose="02000603000000000000" pitchFamily="2" charset="0"/>
                <a:ea typeface="KBScaredStraight" panose="02000603000000000000" pitchFamily="2" charset="0"/>
              </a:rPr>
              <a:t>country’s government stability has a </a:t>
            </a:r>
            <a:r>
              <a:rPr lang="en-US" sz="1400" b="1" dirty="0">
                <a:solidFill>
                  <a:srgbClr val="FF0000"/>
                </a:solidFill>
                <a:latin typeface="KBScaredStraight" panose="02000603000000000000" pitchFamily="2" charset="0"/>
                <a:ea typeface="KBScaredStraight" panose="02000603000000000000" pitchFamily="2" charset="0"/>
              </a:rPr>
              <a:t>huge impact </a:t>
            </a:r>
            <a:r>
              <a:rPr lang="en-US" sz="1400" dirty="0">
                <a:latin typeface="KBScaredStraight" panose="02000603000000000000" pitchFamily="2" charset="0"/>
                <a:ea typeface="KBScaredStraight" panose="02000603000000000000" pitchFamily="2" charset="0"/>
              </a:rPr>
              <a:t>on the distribution of resources to combat AIDS. </a:t>
            </a:r>
            <a:endParaRPr lang="en-US" sz="14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South Africa</a:t>
            </a: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AIDS took hold in South Africa just as </a:t>
            </a:r>
            <a:r>
              <a:rPr lang="en-US" sz="1400" b="1" dirty="0">
                <a:solidFill>
                  <a:srgbClr val="FF0000"/>
                </a:solidFill>
                <a:latin typeface="KBScaredStraight" panose="02000603000000000000" pitchFamily="2" charset="0"/>
                <a:ea typeface="KBScaredStraight" panose="02000603000000000000" pitchFamily="2" charset="0"/>
              </a:rPr>
              <a:t>Apartheid was ending </a:t>
            </a:r>
            <a:r>
              <a:rPr lang="en-US" sz="1400" dirty="0">
                <a:latin typeface="KBScaredStraight" panose="02000603000000000000" pitchFamily="2" charset="0"/>
                <a:ea typeface="KBScaredStraight" panose="02000603000000000000" pitchFamily="2" charset="0"/>
              </a:rPr>
              <a:t>and the country’s focus was on </a:t>
            </a:r>
            <a:r>
              <a:rPr lang="en-US" sz="1400" b="1" dirty="0">
                <a:solidFill>
                  <a:srgbClr val="FF0000"/>
                </a:solidFill>
                <a:latin typeface="KBScaredStraight" panose="02000603000000000000" pitchFamily="2" charset="0"/>
                <a:ea typeface="KBScaredStraight" panose="02000603000000000000" pitchFamily="2" charset="0"/>
              </a:rPr>
              <a:t>stabilizing the country </a:t>
            </a:r>
            <a:r>
              <a:rPr lang="en-US" sz="1400" dirty="0">
                <a:latin typeface="KBScaredStraight" panose="02000603000000000000" pitchFamily="2" charset="0"/>
                <a:ea typeface="KBScaredStraight" panose="02000603000000000000" pitchFamily="2" charset="0"/>
              </a:rPr>
              <a:t>during the early stages of the AIDS epidemic. </a:t>
            </a:r>
            <a:endParaRPr lang="en-US" sz="14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r>
              <a:rPr lang="en-US" sz="1400" b="1" dirty="0" smtClean="0">
                <a:latin typeface="KBScaredStraight" panose="02000603000000000000" pitchFamily="2" charset="0"/>
                <a:ea typeface="KBScaredStraight" panose="02000603000000000000" pitchFamily="2" charset="0"/>
              </a:rPr>
              <a:t>Zimbabwe</a:t>
            </a: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Zimbabwe has one of the </a:t>
            </a:r>
            <a:r>
              <a:rPr lang="en-US" sz="1400" b="1" dirty="0">
                <a:solidFill>
                  <a:srgbClr val="FF0000"/>
                </a:solidFill>
                <a:latin typeface="KBScaredStraight" panose="02000603000000000000" pitchFamily="2" charset="0"/>
                <a:ea typeface="KBScaredStraight" panose="02000603000000000000" pitchFamily="2" charset="0"/>
              </a:rPr>
              <a:t>highest rates </a:t>
            </a:r>
            <a:r>
              <a:rPr lang="en-US" sz="1400" dirty="0">
                <a:latin typeface="KBScaredStraight" panose="02000603000000000000" pitchFamily="2" charset="0"/>
                <a:ea typeface="KBScaredStraight" panose="02000603000000000000" pitchFamily="2" charset="0"/>
              </a:rPr>
              <a:t>of HIV/AIDS in the world.  </a:t>
            </a: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The </a:t>
            </a:r>
            <a:r>
              <a:rPr lang="en-US" sz="1400" dirty="0">
                <a:latin typeface="KBScaredStraight" panose="02000603000000000000" pitchFamily="2" charset="0"/>
                <a:ea typeface="KBScaredStraight" panose="02000603000000000000" pitchFamily="2" charset="0"/>
              </a:rPr>
              <a:t>country also has </a:t>
            </a:r>
            <a:r>
              <a:rPr lang="en-US" sz="1400" b="1" dirty="0">
                <a:solidFill>
                  <a:srgbClr val="FF0000"/>
                </a:solidFill>
                <a:latin typeface="KBScaredStraight" panose="02000603000000000000" pitchFamily="2" charset="0"/>
                <a:ea typeface="KBScaredStraight" panose="02000603000000000000" pitchFamily="2" charset="0"/>
              </a:rPr>
              <a:t>government corruption, civil unrest, and a suspicion of outside </a:t>
            </a:r>
            <a:r>
              <a:rPr lang="en-US" sz="1400" b="1" dirty="0" smtClean="0">
                <a:solidFill>
                  <a:srgbClr val="FF0000"/>
                </a:solidFill>
                <a:latin typeface="KBScaredStraight" panose="02000603000000000000" pitchFamily="2" charset="0"/>
                <a:ea typeface="KBScaredStraight" panose="02000603000000000000" pitchFamily="2" charset="0"/>
              </a:rPr>
              <a:t>help</a:t>
            </a:r>
            <a:r>
              <a:rPr lang="en-US" sz="1400" dirty="0" smtClean="0">
                <a:latin typeface="KBScaredStraight" panose="02000603000000000000" pitchFamily="2" charset="0"/>
                <a:ea typeface="KBScaredStraight" panose="02000603000000000000" pitchFamily="2" charset="0"/>
              </a:rPr>
              <a:t> —</a:t>
            </a:r>
            <a:r>
              <a:rPr lang="en-US" sz="1400" dirty="0">
                <a:latin typeface="KBScaredStraight" panose="02000603000000000000" pitchFamily="2" charset="0"/>
                <a:ea typeface="KBScaredStraight" panose="02000603000000000000" pitchFamily="2" charset="0"/>
              </a:rPr>
              <a:t>which has made the situation worse.  </a:t>
            </a:r>
            <a:endParaRPr lang="en-US" sz="1400" dirty="0" smtClean="0">
              <a:latin typeface="KBScaredStraight" panose="02000603000000000000" pitchFamily="2" charset="0"/>
              <a:ea typeface="KBScaredStraight" panose="02000603000000000000" pitchFamily="2" charset="0"/>
            </a:endParaRPr>
          </a:p>
          <a:p>
            <a:endParaRPr lang="en-US" sz="1400" dirty="0">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p>
          <a:p>
            <a:endParaRPr lang="en-US" sz="1200" dirty="0"/>
          </a:p>
          <a:p>
            <a:endParaRPr lang="en-US" sz="1200" dirty="0"/>
          </a:p>
          <a:p>
            <a:endParaRPr lang="en-US" sz="12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0" lvl="1"/>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pPr marL="0" lvl="1"/>
            <a:endParaRPr lang="en-US" sz="1200" dirty="0">
              <a:solidFill>
                <a:sysClr val="windowText" lastClr="000000"/>
              </a:solidFill>
              <a:latin typeface="KBScaredStraight" panose="02000603000000000000" pitchFamily="2" charset="0"/>
              <a:ea typeface="KBScaredStraight" panose="02000603000000000000" pitchFamily="2" charset="0"/>
            </a:endParaRPr>
          </a:p>
          <a:p>
            <a:pPr marL="0" lvl="1"/>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0" lvl="1"/>
            <a:endParaRPr lang="en-US" sz="1200" dirty="0" smtClean="0">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0" lvl="1"/>
            <a:endParaRPr lang="en-US" sz="1200" dirty="0" smtClean="0">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0" lvl="1"/>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dirty="0" smtClean="0">
              <a:latin typeface="KBScaredStraight" panose="02000603000000000000" pitchFamily="2" charset="0"/>
              <a:ea typeface="KBScaredStraight" panose="02000603000000000000" pitchFamily="2" charset="0"/>
            </a:endParaRPr>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7" name="TextBox 6"/>
          <p:cNvSpPr txBox="1"/>
          <p:nvPr/>
        </p:nvSpPr>
        <p:spPr>
          <a:xfrm rot="5400000">
            <a:off x="-1188127" y="1188123"/>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8" name="Rectangle 7"/>
          <p:cNvSpPr/>
          <p:nvPr/>
        </p:nvSpPr>
        <p:spPr>
          <a:xfrm>
            <a:off x="276998" y="123732"/>
            <a:ext cx="11728762" cy="6583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1106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8069199" y="2815406"/>
            <a:ext cx="6790963" cy="1200329"/>
          </a:xfrm>
          <a:prstGeom prst="rect">
            <a:avLst/>
          </a:prstGeom>
          <a:noFill/>
        </p:spPr>
        <p:txBody>
          <a:bodyPr wrap="none" lIns="91440" tIns="45720" rIns="91440" bIns="45720">
            <a:spAutoFit/>
          </a:bodyPr>
          <a:lstStyle/>
          <a:p>
            <a:pPr algn="ctr"/>
            <a:r>
              <a:rPr lang="en-US" sz="3600" b="1" dirty="0" smtClean="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AIDS &amp; Famine</a:t>
            </a:r>
            <a:r>
              <a:rPr lang="en-US" sz="3600" b="1" cap="none" spc="0" dirty="0" smtClean="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 CLOZE Notes</a:t>
            </a:r>
          </a:p>
          <a:p>
            <a:pPr algn="ctr"/>
            <a:r>
              <a:rPr lang="en-US" sz="3600" b="1" dirty="0" smtClean="0">
                <a:ln w="3810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rPr>
              <a:t>KEY</a:t>
            </a:r>
            <a:endParaRPr lang="en-US" sz="3600" b="1" cap="none" spc="0" dirty="0" smtClean="0">
              <a:ln w="3810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1667488" y="-2770739"/>
            <a:ext cx="6400800" cy="12372618"/>
          </a:xfrm>
          <a:prstGeom prst="rect">
            <a:avLst/>
          </a:prstGeom>
          <a:noFill/>
        </p:spPr>
        <p:txBody>
          <a:bodyPr wrap="square" rtlCol="0">
            <a:spAutoFit/>
          </a:bodyPr>
          <a:lstStyle/>
          <a:p>
            <a:r>
              <a:rPr lang="en-US" sz="1400" b="1" dirty="0" smtClean="0">
                <a:latin typeface="KBScaredStraight" panose="02000603000000000000" pitchFamily="2" charset="0"/>
                <a:ea typeface="KBScaredStraight" panose="02000603000000000000" pitchFamily="2" charset="0"/>
              </a:rPr>
              <a:t>Nigeria</a:t>
            </a:r>
            <a:endParaRPr lang="en-US" sz="1400" b="1" dirty="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In the 1990s, Nigeria’s government began to make AIDS a priority and began to focus on </a:t>
            </a:r>
            <a:r>
              <a:rPr lang="en-US" sz="1400" b="1" dirty="0">
                <a:solidFill>
                  <a:srgbClr val="FF0000"/>
                </a:solidFill>
                <a:latin typeface="KBScaredStraight" panose="02000603000000000000" pitchFamily="2" charset="0"/>
                <a:ea typeface="KBScaredStraight" panose="02000603000000000000" pitchFamily="2" charset="0"/>
              </a:rPr>
              <a:t>prevention, treatment and care</a:t>
            </a:r>
            <a:r>
              <a:rPr lang="en-US" sz="1400" dirty="0">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The nation still struggles, but the government is trying to </a:t>
            </a:r>
            <a:r>
              <a:rPr lang="en-US" sz="1400" b="1" dirty="0">
                <a:solidFill>
                  <a:srgbClr val="FF0000"/>
                </a:solidFill>
                <a:latin typeface="KBScaredStraight" panose="02000603000000000000" pitchFamily="2" charset="0"/>
                <a:ea typeface="KBScaredStraight" panose="02000603000000000000" pitchFamily="2" charset="0"/>
              </a:rPr>
              <a:t>educate its citizens </a:t>
            </a:r>
            <a:r>
              <a:rPr lang="en-US" sz="1400" dirty="0">
                <a:latin typeface="KBScaredStraight" panose="02000603000000000000" pitchFamily="2" charset="0"/>
                <a:ea typeface="KBScaredStraight" panose="02000603000000000000" pitchFamily="2" charset="0"/>
              </a:rPr>
              <a:t>about prevention. </a:t>
            </a: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a:solidFill>
                  <a:sysClr val="windowText" lastClr="000000"/>
                </a:solidFill>
                <a:latin typeface="KBScaredStraight" panose="02000603000000000000" pitchFamily="2" charset="0"/>
                <a:ea typeface="KBScaredStraight" panose="02000603000000000000" pitchFamily="2" charset="0"/>
              </a:rPr>
              <a:t>Botswana</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Botswana has maintained a </a:t>
            </a:r>
            <a:r>
              <a:rPr lang="en-US" sz="1400" b="1" dirty="0">
                <a:solidFill>
                  <a:srgbClr val="FF0000"/>
                </a:solidFill>
                <a:latin typeface="KBScaredStraight" panose="02000603000000000000" pitchFamily="2" charset="0"/>
                <a:ea typeface="KBScaredStraight" panose="02000603000000000000" pitchFamily="2" charset="0"/>
              </a:rPr>
              <a:t>stable democratic government </a:t>
            </a:r>
            <a:r>
              <a:rPr lang="en-US" sz="1400" dirty="0">
                <a:solidFill>
                  <a:sysClr val="windowText" lastClr="000000"/>
                </a:solidFill>
                <a:latin typeface="KBScaredStraight" panose="02000603000000000000" pitchFamily="2" charset="0"/>
                <a:ea typeface="KBScaredStraight" panose="02000603000000000000" pitchFamily="2" charset="0"/>
              </a:rPr>
              <a:t>since the country gained independence in 1966.</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As a result, Botswana has the </a:t>
            </a:r>
            <a:r>
              <a:rPr lang="en-US" sz="1400" b="1" dirty="0">
                <a:solidFill>
                  <a:srgbClr val="FF0000"/>
                </a:solidFill>
                <a:latin typeface="KBScaredStraight" panose="02000603000000000000" pitchFamily="2" charset="0"/>
                <a:ea typeface="KBScaredStraight" panose="02000603000000000000" pitchFamily="2" charset="0"/>
              </a:rPr>
              <a:t>resources to help </a:t>
            </a:r>
            <a:r>
              <a:rPr lang="en-US" sz="1400" dirty="0">
                <a:solidFill>
                  <a:sysClr val="windowText" lastClr="000000"/>
                </a:solidFill>
                <a:latin typeface="KBScaredStraight" panose="02000603000000000000" pitchFamily="2" charset="0"/>
                <a:ea typeface="KBScaredStraight" panose="02000603000000000000" pitchFamily="2" charset="0"/>
              </a:rPr>
              <a:t>treat AIDS patients.</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Botswana’s government has provided </a:t>
            </a:r>
            <a:r>
              <a:rPr lang="en-US" sz="1400" b="1" dirty="0">
                <a:solidFill>
                  <a:srgbClr val="FF0000"/>
                </a:solidFill>
                <a:latin typeface="KBScaredStraight" panose="02000603000000000000" pitchFamily="2" charset="0"/>
                <a:ea typeface="KBScaredStraight" panose="02000603000000000000" pitchFamily="2" charset="0"/>
              </a:rPr>
              <a:t>education and prevention training </a:t>
            </a:r>
            <a:r>
              <a:rPr lang="en-US" sz="1400" dirty="0">
                <a:solidFill>
                  <a:sysClr val="windowText" lastClr="000000"/>
                </a:solidFill>
                <a:latin typeface="KBScaredStraight" panose="02000603000000000000" pitchFamily="2" charset="0"/>
                <a:ea typeface="KBScaredStraight" panose="02000603000000000000" pitchFamily="2" charset="0"/>
              </a:rPr>
              <a:t>for its citizens.</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It was also the first country to offer the necessary drug therapy for </a:t>
            </a:r>
            <a:r>
              <a:rPr lang="en-US" sz="1400" b="1" dirty="0">
                <a:solidFill>
                  <a:srgbClr val="FF0000"/>
                </a:solidFill>
                <a:latin typeface="KBScaredStraight" panose="02000603000000000000" pitchFamily="2" charset="0"/>
                <a:ea typeface="KBScaredStraight" panose="02000603000000000000" pitchFamily="2" charset="0"/>
              </a:rPr>
              <a:t>free to infected people.</a:t>
            </a:r>
          </a:p>
          <a:p>
            <a:endParaRPr lang="en-US" sz="1400" b="1" dirty="0" smtClean="0">
              <a:latin typeface="KBScaredStraight" panose="02000603000000000000" pitchFamily="2" charset="0"/>
              <a:ea typeface="KBScaredStraight" panose="02000603000000000000" pitchFamily="2" charset="0"/>
            </a:endParaRPr>
          </a:p>
          <a:p>
            <a:r>
              <a:rPr lang="en-US" sz="1400" b="1" dirty="0" smtClean="0">
                <a:latin typeface="KBScaredStraight" panose="02000603000000000000" pitchFamily="2" charset="0"/>
                <a:ea typeface="KBScaredStraight" panose="02000603000000000000" pitchFamily="2" charset="0"/>
              </a:rPr>
              <a:t>Famine</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Along with AIDS, </a:t>
            </a:r>
            <a:r>
              <a:rPr lang="en-US" sz="1400" b="1" dirty="0">
                <a:solidFill>
                  <a:srgbClr val="FF0000"/>
                </a:solidFill>
                <a:latin typeface="KBScaredStraight" panose="02000603000000000000" pitchFamily="2" charset="0"/>
                <a:ea typeface="KBScaredStraight" panose="02000603000000000000" pitchFamily="2" charset="0"/>
              </a:rPr>
              <a:t>famine</a:t>
            </a:r>
            <a:r>
              <a:rPr lang="en-US" sz="1400" dirty="0">
                <a:solidFill>
                  <a:sysClr val="windowText" lastClr="000000"/>
                </a:solidFill>
                <a:latin typeface="KBScaredStraight" panose="02000603000000000000" pitchFamily="2" charset="0"/>
                <a:ea typeface="KBScaredStraight" panose="02000603000000000000" pitchFamily="2" charset="0"/>
              </a:rPr>
              <a:t> is one of Africa’s biggest problems.</a:t>
            </a: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Famine </a:t>
            </a:r>
            <a:r>
              <a:rPr lang="en-US" sz="1400" dirty="0">
                <a:latin typeface="KBScaredStraight" panose="02000603000000000000" pitchFamily="2" charset="0"/>
                <a:ea typeface="KBScaredStraight" panose="02000603000000000000" pitchFamily="2" charset="0"/>
              </a:rPr>
              <a:t>occurs when a region does not have </a:t>
            </a:r>
            <a:r>
              <a:rPr lang="en-US" sz="1400" b="1" dirty="0">
                <a:solidFill>
                  <a:srgbClr val="FF0000"/>
                </a:solidFill>
                <a:latin typeface="KBScaredStraight" panose="02000603000000000000" pitchFamily="2" charset="0"/>
                <a:ea typeface="KBScaredStraight" panose="02000603000000000000" pitchFamily="2" charset="0"/>
              </a:rPr>
              <a:t>enough food </a:t>
            </a:r>
            <a:r>
              <a:rPr lang="en-US" sz="1400" dirty="0">
                <a:latin typeface="KBScaredStraight" panose="02000603000000000000" pitchFamily="2" charset="0"/>
                <a:ea typeface="KBScaredStraight" panose="02000603000000000000" pitchFamily="2" charset="0"/>
              </a:rPr>
              <a:t>for a long period of time. </a:t>
            </a: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People </a:t>
            </a:r>
            <a:r>
              <a:rPr lang="en-US" sz="1400" dirty="0">
                <a:latin typeface="KBScaredStraight" panose="02000603000000000000" pitchFamily="2" charset="0"/>
                <a:ea typeface="KBScaredStraight" panose="02000603000000000000" pitchFamily="2" charset="0"/>
              </a:rPr>
              <a:t>who are starving can die from </a:t>
            </a:r>
            <a:r>
              <a:rPr lang="en-US" sz="1400" b="1" dirty="0">
                <a:solidFill>
                  <a:srgbClr val="FF0000"/>
                </a:solidFill>
                <a:latin typeface="KBScaredStraight" panose="02000603000000000000" pitchFamily="2" charset="0"/>
                <a:ea typeface="KBScaredStraight" panose="02000603000000000000" pitchFamily="2" charset="0"/>
              </a:rPr>
              <a:t>malnutrition</a:t>
            </a:r>
            <a:r>
              <a:rPr lang="en-US" sz="1400" dirty="0" smtClean="0">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r>
              <a:rPr lang="en-US" sz="1400" b="1" dirty="0" smtClean="0">
                <a:latin typeface="KBScaredStraight" panose="02000603000000000000" pitchFamily="2" charset="0"/>
                <a:ea typeface="KBScaredStraight" panose="02000603000000000000" pitchFamily="2" charset="0"/>
              </a:rPr>
              <a:t>Climate</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Many African countries face </a:t>
            </a:r>
            <a:r>
              <a:rPr lang="en-US" sz="1400" b="1" dirty="0">
                <a:solidFill>
                  <a:srgbClr val="FF0000"/>
                </a:solidFill>
                <a:latin typeface="KBScaredStraight" panose="02000603000000000000" pitchFamily="2" charset="0"/>
                <a:ea typeface="KBScaredStraight" panose="02000603000000000000" pitchFamily="2" charset="0"/>
              </a:rPr>
              <a:t>drought</a:t>
            </a:r>
            <a:r>
              <a:rPr lang="en-US" sz="1400" dirty="0">
                <a:solidFill>
                  <a:sysClr val="windowText" lastClr="000000"/>
                </a:solidFill>
                <a:latin typeface="KBScaredStraight" panose="02000603000000000000" pitchFamily="2" charset="0"/>
                <a:ea typeface="KBScaredStraight" panose="02000603000000000000" pitchFamily="2" charset="0"/>
              </a:rPr>
              <a:t> because of climate changes.</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Repeated </a:t>
            </a:r>
            <a:r>
              <a:rPr lang="en-US" sz="1400" dirty="0">
                <a:solidFill>
                  <a:sysClr val="windowText" lastClr="000000"/>
                </a:solidFill>
                <a:latin typeface="KBScaredStraight" panose="02000603000000000000" pitchFamily="2" charset="0"/>
                <a:ea typeface="KBScaredStraight" panose="02000603000000000000" pitchFamily="2" charset="0"/>
              </a:rPr>
              <a:t>drought has plagued Africa since the </a:t>
            </a:r>
            <a:r>
              <a:rPr lang="en-US" sz="1400" b="1" dirty="0">
                <a:solidFill>
                  <a:srgbClr val="FF0000"/>
                </a:solidFill>
                <a:latin typeface="KBScaredStraight" panose="02000603000000000000" pitchFamily="2" charset="0"/>
                <a:ea typeface="KBScaredStraight" panose="02000603000000000000" pitchFamily="2" charset="0"/>
              </a:rPr>
              <a:t>1970s</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Soil </a:t>
            </a:r>
            <a:r>
              <a:rPr lang="en-US" sz="1400" dirty="0">
                <a:solidFill>
                  <a:sysClr val="windowText" lastClr="000000"/>
                </a:solidFill>
                <a:latin typeface="KBScaredStraight" panose="02000603000000000000" pitchFamily="2" charset="0"/>
                <a:ea typeface="KBScaredStraight" panose="02000603000000000000" pitchFamily="2" charset="0"/>
              </a:rPr>
              <a:t>infertility and erosion have decreased the </a:t>
            </a:r>
            <a:r>
              <a:rPr lang="en-US" sz="1400" b="1" dirty="0">
                <a:solidFill>
                  <a:srgbClr val="FF0000"/>
                </a:solidFill>
                <a:latin typeface="KBScaredStraight" panose="02000603000000000000" pitchFamily="2" charset="0"/>
                <a:ea typeface="KBScaredStraight" panose="02000603000000000000" pitchFamily="2" charset="0"/>
              </a:rPr>
              <a:t>amount of crops grown</a:t>
            </a:r>
            <a:r>
              <a:rPr lang="en-US" sz="14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Government Stability</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The </a:t>
            </a:r>
            <a:r>
              <a:rPr lang="en-US" sz="1400" dirty="0">
                <a:solidFill>
                  <a:sysClr val="windowText" lastClr="000000"/>
                </a:solidFill>
                <a:latin typeface="KBScaredStraight" panose="02000603000000000000" pitchFamily="2" charset="0"/>
                <a:ea typeface="KBScaredStraight" panose="02000603000000000000" pitchFamily="2" charset="0"/>
              </a:rPr>
              <a:t>stability of a country’s government directly impacts the country’s ability to </a:t>
            </a:r>
            <a:r>
              <a:rPr lang="en-US" sz="1400" b="1" dirty="0">
                <a:solidFill>
                  <a:srgbClr val="FF0000"/>
                </a:solidFill>
                <a:latin typeface="KBScaredStraight" panose="02000603000000000000" pitchFamily="2" charset="0"/>
                <a:ea typeface="KBScaredStraight" panose="02000603000000000000" pitchFamily="2" charset="0"/>
              </a:rPr>
              <a:t>provide enough food </a:t>
            </a:r>
            <a:r>
              <a:rPr lang="en-US" sz="1400" dirty="0">
                <a:solidFill>
                  <a:sysClr val="windowText" lastClr="000000"/>
                </a:solidFill>
                <a:latin typeface="KBScaredStraight" panose="02000603000000000000" pitchFamily="2" charset="0"/>
                <a:ea typeface="KBScaredStraight" panose="02000603000000000000" pitchFamily="2" charset="0"/>
              </a:rPr>
              <a:t>to prevent famine.</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Civil </a:t>
            </a:r>
            <a:r>
              <a:rPr lang="en-US" sz="1400" dirty="0">
                <a:solidFill>
                  <a:sysClr val="windowText" lastClr="000000"/>
                </a:solidFill>
                <a:latin typeface="KBScaredStraight" panose="02000603000000000000" pitchFamily="2" charset="0"/>
                <a:ea typeface="KBScaredStraight" panose="02000603000000000000" pitchFamily="2" charset="0"/>
              </a:rPr>
              <a:t>wars </a:t>
            </a:r>
            <a:r>
              <a:rPr lang="en-US" sz="1400" b="1" dirty="0">
                <a:solidFill>
                  <a:sysClr val="windowText" lastClr="000000"/>
                </a:solidFill>
                <a:latin typeface="KBScaredStraight" panose="02000603000000000000" pitchFamily="2" charset="0"/>
                <a:ea typeface="KBScaredStraight" panose="02000603000000000000" pitchFamily="2" charset="0"/>
              </a:rPr>
              <a:t>interrupt daily life </a:t>
            </a:r>
            <a:r>
              <a:rPr lang="en-US" sz="1400" dirty="0">
                <a:solidFill>
                  <a:sysClr val="windowText" lastClr="000000"/>
                </a:solidFill>
                <a:latin typeface="KBScaredStraight" panose="02000603000000000000" pitchFamily="2" charset="0"/>
                <a:ea typeface="KBScaredStraight" panose="02000603000000000000" pitchFamily="2" charset="0"/>
              </a:rPr>
              <a:t>for most people, including farmers, which causes </a:t>
            </a:r>
            <a:r>
              <a:rPr lang="en-US" sz="1400" b="1" dirty="0">
                <a:solidFill>
                  <a:srgbClr val="FF0000"/>
                </a:solidFill>
                <a:latin typeface="KBScaredStraight" panose="02000603000000000000" pitchFamily="2" charset="0"/>
                <a:ea typeface="KBScaredStraight" panose="02000603000000000000" pitchFamily="2" charset="0"/>
              </a:rPr>
              <a:t>food shortages</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Some </a:t>
            </a:r>
            <a:r>
              <a:rPr lang="en-US" sz="1400" dirty="0">
                <a:solidFill>
                  <a:sysClr val="windowText" lastClr="000000"/>
                </a:solidFill>
                <a:latin typeface="KBScaredStraight" panose="02000603000000000000" pitchFamily="2" charset="0"/>
                <a:ea typeface="KBScaredStraight" panose="02000603000000000000" pitchFamily="2" charset="0"/>
              </a:rPr>
              <a:t>governments have </a:t>
            </a:r>
            <a:r>
              <a:rPr lang="en-US" sz="1400" b="1" dirty="0">
                <a:solidFill>
                  <a:srgbClr val="FF0000"/>
                </a:solidFill>
                <a:latin typeface="KBScaredStraight" panose="02000603000000000000" pitchFamily="2" charset="0"/>
                <a:ea typeface="KBScaredStraight" panose="02000603000000000000" pitchFamily="2" charset="0"/>
              </a:rPr>
              <a:t>built armies </a:t>
            </a:r>
            <a:r>
              <a:rPr lang="en-US" sz="1400" dirty="0">
                <a:solidFill>
                  <a:sysClr val="windowText" lastClr="000000"/>
                </a:solidFill>
                <a:latin typeface="KBScaredStraight" panose="02000603000000000000" pitchFamily="2" charset="0"/>
                <a:ea typeface="KBScaredStraight" panose="02000603000000000000" pitchFamily="2" charset="0"/>
              </a:rPr>
              <a:t>instead of </a:t>
            </a:r>
            <a:r>
              <a:rPr lang="en-US" sz="1400" b="1" dirty="0">
                <a:solidFill>
                  <a:srgbClr val="FF0000"/>
                </a:solidFill>
                <a:latin typeface="KBScaredStraight" panose="02000603000000000000" pitchFamily="2" charset="0"/>
                <a:ea typeface="KBScaredStraight" panose="02000603000000000000" pitchFamily="2" charset="0"/>
              </a:rPr>
              <a:t>investing in food </a:t>
            </a:r>
            <a:r>
              <a:rPr lang="en-US" sz="1400" dirty="0">
                <a:solidFill>
                  <a:sysClr val="windowText" lastClr="000000"/>
                </a:solidFill>
                <a:latin typeface="KBScaredStraight" panose="02000603000000000000" pitchFamily="2" charset="0"/>
                <a:ea typeface="KBScaredStraight" panose="02000603000000000000" pitchFamily="2" charset="0"/>
              </a:rPr>
              <a:t>for their people.</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Other </a:t>
            </a:r>
            <a:r>
              <a:rPr lang="en-US" sz="1400" dirty="0">
                <a:solidFill>
                  <a:sysClr val="windowText" lastClr="000000"/>
                </a:solidFill>
                <a:latin typeface="KBScaredStraight" panose="02000603000000000000" pitchFamily="2" charset="0"/>
                <a:ea typeface="KBScaredStraight" panose="02000603000000000000" pitchFamily="2" charset="0"/>
              </a:rPr>
              <a:t>governments have used </a:t>
            </a:r>
            <a:r>
              <a:rPr lang="en-US" sz="1400" b="1" dirty="0">
                <a:solidFill>
                  <a:srgbClr val="FF0000"/>
                </a:solidFill>
                <a:latin typeface="KBScaredStraight" panose="02000603000000000000" pitchFamily="2" charset="0"/>
                <a:ea typeface="KBScaredStraight" panose="02000603000000000000" pitchFamily="2" charset="0"/>
              </a:rPr>
              <a:t>food as a weapon </a:t>
            </a:r>
            <a:r>
              <a:rPr lang="en-US" sz="1400" dirty="0">
                <a:solidFill>
                  <a:sysClr val="windowText" lastClr="000000"/>
                </a:solidFill>
                <a:latin typeface="KBScaredStraight" panose="02000603000000000000" pitchFamily="2" charset="0"/>
                <a:ea typeface="KBScaredStraight" panose="02000603000000000000" pitchFamily="2" charset="0"/>
              </a:rPr>
              <a:t>by denying food shipments to political enemies</a:t>
            </a:r>
            <a:r>
              <a:rPr lang="en-US" sz="1200" dirty="0">
                <a:solidFill>
                  <a:sysClr val="windowText" lastClr="000000"/>
                </a:solidFill>
                <a:latin typeface="KBScaredStraight" panose="02000603000000000000" pitchFamily="2" charset="0"/>
                <a:ea typeface="KBScaredStraight" panose="02000603000000000000" pitchFamily="2" charset="0"/>
              </a:rPr>
              <a:t>.</a:t>
            </a: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b="1" dirty="0" smtClean="0">
              <a:latin typeface="KBScaredStraight" panose="02000603000000000000" pitchFamily="2" charset="0"/>
              <a:ea typeface="KBScaredStraight" panose="02000603000000000000" pitchFamily="2" charset="0"/>
            </a:endParaRPr>
          </a:p>
          <a:p>
            <a:endParaRPr lang="en-US" sz="1200" b="1"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0" lvl="1"/>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dirty="0" smtClean="0">
              <a:latin typeface="KBScaredStraight" panose="02000603000000000000" pitchFamily="2" charset="0"/>
              <a:ea typeface="KBScaredStraight" panose="02000603000000000000" pitchFamily="2" charset="0"/>
            </a:endParaRPr>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7" name="TextBox 6"/>
          <p:cNvSpPr txBox="1"/>
          <p:nvPr/>
        </p:nvSpPr>
        <p:spPr>
          <a:xfrm rot="5400000">
            <a:off x="-1188127" y="1188123"/>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8" name="Rectangle 7"/>
          <p:cNvSpPr/>
          <p:nvPr/>
        </p:nvSpPr>
        <p:spPr>
          <a:xfrm>
            <a:off x="276998" y="123732"/>
            <a:ext cx="11728762" cy="6583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1310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5400000">
            <a:off x="2668524" y="-2665476"/>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251636" y="-411480"/>
            <a:ext cx="7680960" cy="7680960"/>
          </a:xfrm>
          <a:prstGeom prst="ellipse">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p:cNvSpPr/>
          <p:nvPr/>
        </p:nvSpPr>
        <p:spPr>
          <a:xfrm>
            <a:off x="2438398" y="-228600"/>
            <a:ext cx="7315200" cy="7315200"/>
          </a:xfrm>
          <a:prstGeom prst="ellipse">
            <a:avLst/>
          </a:prstGeom>
          <a:solidFill>
            <a:srgbClr val="CF131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213664" y="2616265"/>
            <a:ext cx="9756902" cy="1631216"/>
          </a:xfrm>
          <a:prstGeom prst="rect">
            <a:avLst/>
          </a:prstGeom>
          <a:noFill/>
        </p:spPr>
        <p:txBody>
          <a:bodyPr wrap="none" lIns="91440" tIns="45720" rIns="91440" bIns="45720">
            <a:spAutoFit/>
          </a:bodyPr>
          <a:lstStyle/>
          <a:p>
            <a:pPr algn="ctr"/>
            <a:r>
              <a:rPr lang="en-US" sz="10000" b="1" cap="none" spc="0" dirty="0" smtClean="0">
                <a:ln w="57150">
                  <a:solidFill>
                    <a:sysClr val="windowText" lastClr="000000"/>
                  </a:solidFill>
                  <a:prstDash val="solid"/>
                </a:ln>
                <a:solidFill>
                  <a:srgbClr val="FFFFFF"/>
                </a:solidFill>
                <a:effectLst>
                  <a:glow rad="139700">
                    <a:srgbClr val="67999A"/>
                  </a:glow>
                  <a:outerShdw blurRad="38100" dist="22860" dir="5400000" algn="tl" rotWithShape="0">
                    <a:srgbClr val="000000">
                      <a:alpha val="30000"/>
                    </a:srgbClr>
                  </a:outerShdw>
                </a:effectLst>
                <a:latin typeface="KG Second Chances Solid" panose="02000000000000000000" pitchFamily="2" charset="0"/>
              </a:rPr>
              <a:t>Aids &amp; Famine</a:t>
            </a:r>
            <a:endParaRPr lang="en-US" sz="10000" b="1" cap="none" spc="0" dirty="0">
              <a:ln w="57150">
                <a:solidFill>
                  <a:sysClr val="windowText" lastClr="000000"/>
                </a:solidFill>
                <a:prstDash val="solid"/>
              </a:ln>
              <a:solidFill>
                <a:srgbClr val="FFFFFF"/>
              </a:solidFill>
              <a:effectLst>
                <a:glow rad="139700">
                  <a:srgbClr val="67999A"/>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10381" y="4191980"/>
            <a:ext cx="10686197" cy="1323439"/>
          </a:xfrm>
          <a:prstGeom prst="rect">
            <a:avLst/>
          </a:prstGeom>
          <a:noFill/>
        </p:spPr>
        <p:txBody>
          <a:bodyPr wrap="square" rtlCol="0">
            <a:spAutoFit/>
          </a:bodyPr>
          <a:lstStyle/>
          <a:p>
            <a:pPr algn="ctr"/>
            <a:r>
              <a:rPr lang="en-US" sz="8000" dirty="0" smtClean="0">
                <a:solidFill>
                  <a:sysClr val="windowText" lastClr="000000"/>
                </a:solidFill>
                <a:latin typeface="KG Eyes Wide Open" panose="02000506000000020004" pitchFamily="2" charset="0"/>
              </a:rPr>
              <a:t>Across Africa</a:t>
            </a:r>
            <a:endParaRPr lang="en-US" sz="8000" dirty="0">
              <a:solidFill>
                <a:sysClr val="windowText" lastClr="000000"/>
              </a:solidFill>
              <a:latin typeface="KG Eyes Wide Open" panose="02000506000000020004" pitchFamily="2" charset="0"/>
            </a:endParaRPr>
          </a:p>
        </p:txBody>
      </p:sp>
      <p:sp>
        <p:nvSpPr>
          <p:cNvPr id="8" name="Rectangle 7"/>
          <p:cNvSpPr/>
          <p:nvPr/>
        </p:nvSpPr>
        <p:spPr>
          <a:xfrm>
            <a:off x="-3884"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13" name="TextBox 12"/>
          <p:cNvSpPr txBox="1"/>
          <p:nvPr/>
        </p:nvSpPr>
        <p:spPr>
          <a:xfrm>
            <a:off x="718853" y="1405461"/>
            <a:ext cx="10686197" cy="1323439"/>
          </a:xfrm>
          <a:prstGeom prst="rect">
            <a:avLst/>
          </a:prstGeom>
          <a:noFill/>
        </p:spPr>
        <p:txBody>
          <a:bodyPr wrap="square" rtlCol="0">
            <a:spAutoFit/>
          </a:bodyPr>
          <a:lstStyle/>
          <a:p>
            <a:pPr algn="ctr"/>
            <a:r>
              <a:rPr lang="en-US" sz="8000" dirty="0" smtClean="0">
                <a:solidFill>
                  <a:sysClr val="windowText" lastClr="000000"/>
                </a:solidFill>
                <a:latin typeface="KG Eyes Wide Open" panose="02000506000000020004" pitchFamily="2" charset="0"/>
              </a:rPr>
              <a:t>Combating</a:t>
            </a:r>
            <a:endParaRPr lang="en-US" sz="8000" dirty="0">
              <a:solidFill>
                <a:sysClr val="windowText" lastClr="000000"/>
              </a:solidFill>
              <a:latin typeface="KG Eyes Wide Open" panose="02000506000000020004"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79912">
            <a:off x="510484" y="180842"/>
            <a:ext cx="1834533" cy="27432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67999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504191" y="36185"/>
            <a:ext cx="3175870"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AIDS</a:t>
            </a:r>
            <a:endParaRPr lang="en-US" sz="96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6" y="1642030"/>
            <a:ext cx="10207427" cy="5693866"/>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Acquired </a:t>
            </a:r>
            <a:r>
              <a:rPr lang="en-US" sz="3200" dirty="0">
                <a:latin typeface="KBScaredStraight" panose="02000603000000000000" pitchFamily="2" charset="0"/>
                <a:ea typeface="KBScaredStraight" panose="02000603000000000000" pitchFamily="2" charset="0"/>
              </a:rPr>
              <a:t>Immunodeficiency </a:t>
            </a:r>
            <a:r>
              <a:rPr lang="en-US" sz="3200" dirty="0" smtClean="0">
                <a:latin typeface="KBScaredStraight" panose="02000603000000000000" pitchFamily="2" charset="0"/>
                <a:ea typeface="KBScaredStraight" panose="02000603000000000000" pitchFamily="2" charset="0"/>
              </a:rPr>
              <a:t>Syndrome (AIDS) is a </a:t>
            </a:r>
            <a:r>
              <a:rPr lang="en-US" sz="3200" dirty="0">
                <a:latin typeface="KBScaredStraight" panose="02000603000000000000" pitchFamily="2" charset="0"/>
                <a:ea typeface="KBScaredStraight" panose="02000603000000000000" pitchFamily="2" charset="0"/>
              </a:rPr>
              <a:t>d</a:t>
            </a:r>
            <a:r>
              <a:rPr lang="en-US" sz="3200" dirty="0" smtClean="0">
                <a:latin typeface="KBScaredStraight" panose="02000603000000000000" pitchFamily="2" charset="0"/>
                <a:ea typeface="KBScaredStraight" panose="02000603000000000000" pitchFamily="2" charset="0"/>
              </a:rPr>
              <a:t>isease </a:t>
            </a:r>
            <a:r>
              <a:rPr lang="en-US" sz="3200" dirty="0">
                <a:latin typeface="KBScaredStraight" panose="02000603000000000000" pitchFamily="2" charset="0"/>
                <a:ea typeface="KBScaredStraight" panose="02000603000000000000" pitchFamily="2" charset="0"/>
              </a:rPr>
              <a:t>that is spread through blood and other </a:t>
            </a:r>
            <a:r>
              <a:rPr lang="en-US" sz="3200" dirty="0" smtClean="0">
                <a:latin typeface="KBScaredStraight" panose="02000603000000000000" pitchFamily="2" charset="0"/>
                <a:ea typeface="KBScaredStraight" panose="02000603000000000000" pitchFamily="2" charset="0"/>
              </a:rPr>
              <a:t>bodily fluids.</a:t>
            </a:r>
          </a:p>
          <a:p>
            <a:pPr marL="571500" indent="-5715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It attacks and destroys </a:t>
            </a:r>
            <a:r>
              <a:rPr lang="en-US" sz="3200" dirty="0">
                <a:latin typeface="KBScaredStraight" panose="02000603000000000000" pitchFamily="2" charset="0"/>
                <a:ea typeface="KBScaredStraight" panose="02000603000000000000" pitchFamily="2" charset="0"/>
              </a:rPr>
              <a:t>the immune </a:t>
            </a:r>
            <a:r>
              <a:rPr lang="en-US" sz="3200" dirty="0" smtClean="0">
                <a:latin typeface="KBScaredStraight" panose="02000603000000000000" pitchFamily="2" charset="0"/>
                <a:ea typeface="KBScaredStraight" panose="02000603000000000000" pitchFamily="2" charset="0"/>
              </a:rPr>
              <a:t>system, leaving the </a:t>
            </a:r>
            <a:r>
              <a:rPr lang="en-US" sz="3200" dirty="0">
                <a:latin typeface="KBScaredStraight" panose="02000603000000000000" pitchFamily="2" charset="0"/>
                <a:ea typeface="KBScaredStraight" panose="02000603000000000000" pitchFamily="2" charset="0"/>
              </a:rPr>
              <a:t>victim unable to fight off </a:t>
            </a:r>
            <a:r>
              <a:rPr lang="en-US" sz="3200" dirty="0" smtClean="0">
                <a:latin typeface="KBScaredStraight" panose="02000603000000000000" pitchFamily="2" charset="0"/>
                <a:ea typeface="KBScaredStraight" panose="02000603000000000000" pitchFamily="2" charset="0"/>
              </a:rPr>
              <a:t>infections</a:t>
            </a:r>
            <a:r>
              <a:rPr lang="en-US" sz="3600" dirty="0" smtClean="0"/>
              <a:t>. </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Today, 34 million people worldwide are living with HIV/AIDS, and two-thirds of those people are in sub-Saharan Africa.</a:t>
            </a:r>
          </a:p>
          <a:p>
            <a:pPr marL="571500" indent="-571500">
              <a:buFont typeface="Arial" panose="020B0604020202020204" pitchFamily="34" charset="0"/>
              <a:buChar char="•"/>
            </a:pPr>
            <a:endParaRPr lang="en-US" sz="3600"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371692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7109</TotalTime>
  <Words>2670</Words>
  <Application>Microsoft Office PowerPoint</Application>
  <PresentationFormat>Widescreen</PresentationFormat>
  <Paragraphs>570</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KBScaredStraight</vt:lpstr>
      <vt:lpstr>KG Eyes Wide Open</vt:lpstr>
      <vt:lpstr>KG Second Chances Solid</vt:lpstr>
      <vt:lpstr>Sketchy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Stephanie Hosch</cp:lastModifiedBy>
  <cp:revision>169</cp:revision>
  <dcterms:created xsi:type="dcterms:W3CDTF">2014-07-30T01:34:37Z</dcterms:created>
  <dcterms:modified xsi:type="dcterms:W3CDTF">2016-08-25T18:37:22Z</dcterms:modified>
</cp:coreProperties>
</file>