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355" y="589026"/>
            <a:ext cx="7981289" cy="936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2044" y="3344545"/>
            <a:ext cx="6699910" cy="1852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62801"/>
            <a:ext cx="112077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8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18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8697849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9779" y="2996183"/>
            <a:ext cx="5522976" cy="1804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0448" y="3040379"/>
            <a:ext cx="5434584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4140" y="2996183"/>
            <a:ext cx="1292352" cy="1804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4808" y="3040379"/>
            <a:ext cx="1203960" cy="1716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1341" y="3499230"/>
            <a:ext cx="4390389" cy="6022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9606" y="4483861"/>
            <a:ext cx="683387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5" dirty="0">
                <a:latin typeface="Times New Roman"/>
                <a:cs typeface="Times New Roman"/>
              </a:rPr>
              <a:t>Autocracy, </a:t>
            </a:r>
            <a:r>
              <a:rPr sz="3600" spc="-10" dirty="0">
                <a:latin typeface="Times New Roman"/>
                <a:cs typeface="Times New Roman"/>
              </a:rPr>
              <a:t>Oligarchy, </a:t>
            </a:r>
            <a:r>
              <a:rPr sz="3600" spc="-254" dirty="0">
                <a:latin typeface="Times New Roman"/>
                <a:cs typeface="Times New Roman"/>
              </a:rPr>
              <a:t>&amp;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Democracy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29355" y="1193291"/>
            <a:ext cx="3337560" cy="1804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0023" y="1237488"/>
            <a:ext cx="3249168" cy="1716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8300" y="1193291"/>
            <a:ext cx="1292352" cy="1804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8967" y="1237488"/>
            <a:ext cx="1203960" cy="1716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2200" y="2107692"/>
            <a:ext cx="4898136" cy="1804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2867" y="2151888"/>
            <a:ext cx="4809744" cy="1716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1720" y="2107692"/>
            <a:ext cx="1292352" cy="1804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52388" y="2151888"/>
            <a:ext cx="1203960" cy="1716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4727" y="1715389"/>
            <a:ext cx="1976120" cy="564515"/>
          </a:xfrm>
          <a:custGeom>
            <a:avLst/>
            <a:gdLst/>
            <a:ahLst/>
            <a:cxnLst/>
            <a:rect l="l" t="t" r="r" b="b"/>
            <a:pathLst>
              <a:path w="1976120" h="564514">
                <a:moveTo>
                  <a:pt x="1456944" y="150240"/>
                </a:moveTo>
                <a:lnTo>
                  <a:pt x="1400254" y="162813"/>
                </a:lnTo>
                <a:lnTo>
                  <a:pt x="1355089" y="200533"/>
                </a:lnTo>
                <a:lnTo>
                  <a:pt x="1334680" y="232822"/>
                </a:lnTo>
                <a:lnTo>
                  <a:pt x="1320117" y="270065"/>
                </a:lnTo>
                <a:lnTo>
                  <a:pt x="1311388" y="312261"/>
                </a:lnTo>
                <a:lnTo>
                  <a:pt x="1308481" y="359410"/>
                </a:lnTo>
                <a:lnTo>
                  <a:pt x="1311382" y="406913"/>
                </a:lnTo>
                <a:lnTo>
                  <a:pt x="1320069" y="448833"/>
                </a:lnTo>
                <a:lnTo>
                  <a:pt x="1334519" y="485157"/>
                </a:lnTo>
                <a:lnTo>
                  <a:pt x="1376302" y="536950"/>
                </a:lnTo>
                <a:lnTo>
                  <a:pt x="1431825" y="561004"/>
                </a:lnTo>
                <a:lnTo>
                  <a:pt x="1465707" y="564007"/>
                </a:lnTo>
                <a:lnTo>
                  <a:pt x="1490638" y="562199"/>
                </a:lnTo>
                <a:lnTo>
                  <a:pt x="1534644" y="547772"/>
                </a:lnTo>
                <a:lnTo>
                  <a:pt x="1570551" y="518866"/>
                </a:lnTo>
                <a:lnTo>
                  <a:pt x="1591499" y="485901"/>
                </a:lnTo>
                <a:lnTo>
                  <a:pt x="1466469" y="485901"/>
                </a:lnTo>
                <a:lnTo>
                  <a:pt x="1452629" y="484284"/>
                </a:lnTo>
                <a:lnTo>
                  <a:pt x="1417447" y="460121"/>
                </a:lnTo>
                <a:lnTo>
                  <a:pt x="1397962" y="409436"/>
                </a:lnTo>
                <a:lnTo>
                  <a:pt x="1396364" y="387223"/>
                </a:lnTo>
                <a:lnTo>
                  <a:pt x="1610995" y="387223"/>
                </a:lnTo>
                <a:lnTo>
                  <a:pt x="1611376" y="375412"/>
                </a:lnTo>
                <a:lnTo>
                  <a:pt x="1608633" y="323214"/>
                </a:lnTo>
                <a:lnTo>
                  <a:pt x="1397889" y="323214"/>
                </a:lnTo>
                <a:lnTo>
                  <a:pt x="1398893" y="302424"/>
                </a:lnTo>
                <a:lnTo>
                  <a:pt x="1416431" y="254508"/>
                </a:lnTo>
                <a:lnTo>
                  <a:pt x="1449149" y="231773"/>
                </a:lnTo>
                <a:lnTo>
                  <a:pt x="1462151" y="230250"/>
                </a:lnTo>
                <a:lnTo>
                  <a:pt x="1583248" y="230250"/>
                </a:lnTo>
                <a:lnTo>
                  <a:pt x="1566037" y="201675"/>
                </a:lnTo>
                <a:lnTo>
                  <a:pt x="1544437" y="179173"/>
                </a:lnTo>
                <a:lnTo>
                  <a:pt x="1519062" y="163099"/>
                </a:lnTo>
                <a:lnTo>
                  <a:pt x="1489902" y="153455"/>
                </a:lnTo>
                <a:lnTo>
                  <a:pt x="1456944" y="150240"/>
                </a:lnTo>
                <a:close/>
              </a:path>
              <a:path w="1976120" h="564514">
                <a:moveTo>
                  <a:pt x="1521714" y="429260"/>
                </a:moveTo>
                <a:lnTo>
                  <a:pt x="1513117" y="454023"/>
                </a:lnTo>
                <a:lnTo>
                  <a:pt x="1501044" y="471725"/>
                </a:lnTo>
                <a:lnTo>
                  <a:pt x="1485495" y="482355"/>
                </a:lnTo>
                <a:lnTo>
                  <a:pt x="1466469" y="485901"/>
                </a:lnTo>
                <a:lnTo>
                  <a:pt x="1591499" y="485901"/>
                </a:lnTo>
                <a:lnTo>
                  <a:pt x="1597169" y="474670"/>
                </a:lnTo>
                <a:lnTo>
                  <a:pt x="1606931" y="446786"/>
                </a:lnTo>
                <a:lnTo>
                  <a:pt x="1521714" y="429260"/>
                </a:lnTo>
                <a:close/>
              </a:path>
              <a:path w="1976120" h="564514">
                <a:moveTo>
                  <a:pt x="1583248" y="230250"/>
                </a:moveTo>
                <a:lnTo>
                  <a:pt x="1462151" y="230250"/>
                </a:lnTo>
                <a:lnTo>
                  <a:pt x="1474559" y="231705"/>
                </a:lnTo>
                <a:lnTo>
                  <a:pt x="1486074" y="236077"/>
                </a:lnTo>
                <a:lnTo>
                  <a:pt x="1514693" y="266690"/>
                </a:lnTo>
                <a:lnTo>
                  <a:pt x="1526159" y="323214"/>
                </a:lnTo>
                <a:lnTo>
                  <a:pt x="1608633" y="323214"/>
                </a:lnTo>
                <a:lnTo>
                  <a:pt x="1608542" y="321476"/>
                </a:lnTo>
                <a:lnTo>
                  <a:pt x="1600041" y="274542"/>
                </a:lnTo>
                <a:lnTo>
                  <a:pt x="1585872" y="234608"/>
                </a:lnTo>
                <a:lnTo>
                  <a:pt x="1583248" y="230250"/>
                </a:lnTo>
                <a:close/>
              </a:path>
              <a:path w="1976120" h="564514">
                <a:moveTo>
                  <a:pt x="1258783" y="243966"/>
                </a:moveTo>
                <a:lnTo>
                  <a:pt x="1152017" y="243966"/>
                </a:lnTo>
                <a:lnTo>
                  <a:pt x="1143970" y="254283"/>
                </a:lnTo>
                <a:lnTo>
                  <a:pt x="1133935" y="267541"/>
                </a:lnTo>
                <a:lnTo>
                  <a:pt x="1121923" y="283775"/>
                </a:lnTo>
                <a:lnTo>
                  <a:pt x="1107948" y="303022"/>
                </a:lnTo>
                <a:lnTo>
                  <a:pt x="986409" y="473201"/>
                </a:lnTo>
                <a:lnTo>
                  <a:pt x="986409" y="554736"/>
                </a:lnTo>
                <a:lnTo>
                  <a:pt x="1275969" y="554736"/>
                </a:lnTo>
                <a:lnTo>
                  <a:pt x="1275969" y="465455"/>
                </a:lnTo>
                <a:lnTo>
                  <a:pt x="1098803" y="465455"/>
                </a:lnTo>
                <a:lnTo>
                  <a:pt x="1142364" y="407670"/>
                </a:lnTo>
                <a:lnTo>
                  <a:pt x="1258783" y="243966"/>
                </a:lnTo>
                <a:close/>
              </a:path>
              <a:path w="1976120" h="564514">
                <a:moveTo>
                  <a:pt x="1275969" y="462788"/>
                </a:moveTo>
                <a:lnTo>
                  <a:pt x="1143127" y="462788"/>
                </a:lnTo>
                <a:lnTo>
                  <a:pt x="1137130" y="462954"/>
                </a:lnTo>
                <a:lnTo>
                  <a:pt x="1127728" y="463454"/>
                </a:lnTo>
                <a:lnTo>
                  <a:pt x="1098803" y="465455"/>
                </a:lnTo>
                <a:lnTo>
                  <a:pt x="1275969" y="465455"/>
                </a:lnTo>
                <a:lnTo>
                  <a:pt x="1275969" y="462788"/>
                </a:lnTo>
                <a:close/>
              </a:path>
              <a:path w="1976120" h="564514">
                <a:moveTo>
                  <a:pt x="1266189" y="159512"/>
                </a:moveTo>
                <a:lnTo>
                  <a:pt x="998347" y="159512"/>
                </a:lnTo>
                <a:lnTo>
                  <a:pt x="998347" y="246252"/>
                </a:lnTo>
                <a:lnTo>
                  <a:pt x="1112520" y="245490"/>
                </a:lnTo>
                <a:lnTo>
                  <a:pt x="1152017" y="243966"/>
                </a:lnTo>
                <a:lnTo>
                  <a:pt x="1258783" y="243966"/>
                </a:lnTo>
                <a:lnTo>
                  <a:pt x="1266189" y="233552"/>
                </a:lnTo>
                <a:lnTo>
                  <a:pt x="1266189" y="159512"/>
                </a:lnTo>
                <a:close/>
              </a:path>
              <a:path w="1976120" h="564514">
                <a:moveTo>
                  <a:pt x="933196" y="159512"/>
                </a:moveTo>
                <a:lnTo>
                  <a:pt x="847344" y="159512"/>
                </a:lnTo>
                <a:lnTo>
                  <a:pt x="847344" y="554736"/>
                </a:lnTo>
                <a:lnTo>
                  <a:pt x="933196" y="554736"/>
                </a:lnTo>
                <a:lnTo>
                  <a:pt x="933196" y="159512"/>
                </a:lnTo>
                <a:close/>
              </a:path>
              <a:path w="1976120" h="564514">
                <a:moveTo>
                  <a:pt x="552196" y="159512"/>
                </a:moveTo>
                <a:lnTo>
                  <a:pt x="466344" y="159512"/>
                </a:lnTo>
                <a:lnTo>
                  <a:pt x="466344" y="554736"/>
                </a:lnTo>
                <a:lnTo>
                  <a:pt x="552196" y="554736"/>
                </a:lnTo>
                <a:lnTo>
                  <a:pt x="552196" y="159512"/>
                </a:lnTo>
                <a:close/>
              </a:path>
              <a:path w="1976120" h="564514">
                <a:moveTo>
                  <a:pt x="1759839" y="159512"/>
                </a:moveTo>
                <a:lnTo>
                  <a:pt x="1680210" y="159512"/>
                </a:lnTo>
                <a:lnTo>
                  <a:pt x="1680210" y="554736"/>
                </a:lnTo>
                <a:lnTo>
                  <a:pt x="1766189" y="554736"/>
                </a:lnTo>
                <a:lnTo>
                  <a:pt x="1766189" y="375538"/>
                </a:lnTo>
                <a:lnTo>
                  <a:pt x="1766619" y="344175"/>
                </a:lnTo>
                <a:lnTo>
                  <a:pt x="1770100" y="297832"/>
                </a:lnTo>
                <a:lnTo>
                  <a:pt x="1782873" y="260858"/>
                </a:lnTo>
                <a:lnTo>
                  <a:pt x="1816258" y="233759"/>
                </a:lnTo>
                <a:lnTo>
                  <a:pt x="1836801" y="230250"/>
                </a:lnTo>
                <a:lnTo>
                  <a:pt x="1968288" y="230250"/>
                </a:lnTo>
                <a:lnTo>
                  <a:pt x="1965706" y="220090"/>
                </a:lnTo>
                <a:lnTo>
                  <a:pt x="1964584" y="217297"/>
                </a:lnTo>
                <a:lnTo>
                  <a:pt x="1759839" y="217297"/>
                </a:lnTo>
                <a:lnTo>
                  <a:pt x="1759839" y="159512"/>
                </a:lnTo>
                <a:close/>
              </a:path>
              <a:path w="1976120" h="564514">
                <a:moveTo>
                  <a:pt x="1968288" y="230250"/>
                </a:moveTo>
                <a:lnTo>
                  <a:pt x="1836801" y="230250"/>
                </a:lnTo>
                <a:lnTo>
                  <a:pt x="1844966" y="230919"/>
                </a:lnTo>
                <a:lnTo>
                  <a:pt x="1852691" y="232933"/>
                </a:lnTo>
                <a:lnTo>
                  <a:pt x="1881882" y="262530"/>
                </a:lnTo>
                <a:lnTo>
                  <a:pt x="1888458" y="302228"/>
                </a:lnTo>
                <a:lnTo>
                  <a:pt x="1889543" y="344175"/>
                </a:lnTo>
                <a:lnTo>
                  <a:pt x="1889633" y="554736"/>
                </a:lnTo>
                <a:lnTo>
                  <a:pt x="1975612" y="554736"/>
                </a:lnTo>
                <a:lnTo>
                  <a:pt x="1975612" y="308863"/>
                </a:lnTo>
                <a:lnTo>
                  <a:pt x="1974992" y="281527"/>
                </a:lnTo>
                <a:lnTo>
                  <a:pt x="1973135" y="257619"/>
                </a:lnTo>
                <a:lnTo>
                  <a:pt x="1970039" y="237140"/>
                </a:lnTo>
                <a:lnTo>
                  <a:pt x="1968288" y="230250"/>
                </a:lnTo>
                <a:close/>
              </a:path>
              <a:path w="1976120" h="564514">
                <a:moveTo>
                  <a:pt x="1866646" y="150240"/>
                </a:moveTo>
                <a:lnTo>
                  <a:pt x="1821283" y="159670"/>
                </a:lnTo>
                <a:lnTo>
                  <a:pt x="1782381" y="187960"/>
                </a:lnTo>
                <a:lnTo>
                  <a:pt x="1759839" y="217297"/>
                </a:lnTo>
                <a:lnTo>
                  <a:pt x="1964584" y="217297"/>
                </a:lnTo>
                <a:lnTo>
                  <a:pt x="1941970" y="180300"/>
                </a:lnTo>
                <a:lnTo>
                  <a:pt x="1901237" y="155162"/>
                </a:lnTo>
                <a:lnTo>
                  <a:pt x="1866646" y="150240"/>
                </a:lnTo>
                <a:close/>
              </a:path>
              <a:path w="1976120" h="564514">
                <a:moveTo>
                  <a:pt x="729742" y="242950"/>
                </a:moveTo>
                <a:lnTo>
                  <a:pt x="643763" y="242950"/>
                </a:lnTo>
                <a:lnTo>
                  <a:pt x="643874" y="425634"/>
                </a:lnTo>
                <a:lnTo>
                  <a:pt x="645080" y="470550"/>
                </a:lnTo>
                <a:lnTo>
                  <a:pt x="653115" y="517132"/>
                </a:lnTo>
                <a:lnTo>
                  <a:pt x="675386" y="548386"/>
                </a:lnTo>
                <a:lnTo>
                  <a:pt x="712283" y="563030"/>
                </a:lnTo>
                <a:lnTo>
                  <a:pt x="727837" y="564007"/>
                </a:lnTo>
                <a:lnTo>
                  <a:pt x="746123" y="563030"/>
                </a:lnTo>
                <a:lnTo>
                  <a:pt x="763444" y="560101"/>
                </a:lnTo>
                <a:lnTo>
                  <a:pt x="779789" y="555220"/>
                </a:lnTo>
                <a:lnTo>
                  <a:pt x="795147" y="548386"/>
                </a:lnTo>
                <a:lnTo>
                  <a:pt x="788691" y="477265"/>
                </a:lnTo>
                <a:lnTo>
                  <a:pt x="753490" y="477265"/>
                </a:lnTo>
                <a:lnTo>
                  <a:pt x="746176" y="476337"/>
                </a:lnTo>
                <a:lnTo>
                  <a:pt x="729906" y="425634"/>
                </a:lnTo>
                <a:lnTo>
                  <a:pt x="729834" y="415416"/>
                </a:lnTo>
                <a:lnTo>
                  <a:pt x="729742" y="242950"/>
                </a:lnTo>
                <a:close/>
              </a:path>
              <a:path w="1976120" h="564514">
                <a:moveTo>
                  <a:pt x="787781" y="467233"/>
                </a:moveTo>
                <a:lnTo>
                  <a:pt x="777279" y="471640"/>
                </a:lnTo>
                <a:lnTo>
                  <a:pt x="768064" y="474773"/>
                </a:lnTo>
                <a:lnTo>
                  <a:pt x="760134" y="476644"/>
                </a:lnTo>
                <a:lnTo>
                  <a:pt x="753490" y="477265"/>
                </a:lnTo>
                <a:lnTo>
                  <a:pt x="788691" y="477265"/>
                </a:lnTo>
                <a:lnTo>
                  <a:pt x="787781" y="467233"/>
                </a:lnTo>
                <a:close/>
              </a:path>
              <a:path w="1976120" h="564514">
                <a:moveTo>
                  <a:pt x="788162" y="159512"/>
                </a:moveTo>
                <a:lnTo>
                  <a:pt x="604265" y="159512"/>
                </a:lnTo>
                <a:lnTo>
                  <a:pt x="604265" y="242950"/>
                </a:lnTo>
                <a:lnTo>
                  <a:pt x="788162" y="242950"/>
                </a:lnTo>
                <a:lnTo>
                  <a:pt x="788162" y="159512"/>
                </a:lnTo>
                <a:close/>
              </a:path>
              <a:path w="1976120" h="564514">
                <a:moveTo>
                  <a:pt x="729742" y="20065"/>
                </a:moveTo>
                <a:lnTo>
                  <a:pt x="643763" y="81025"/>
                </a:lnTo>
                <a:lnTo>
                  <a:pt x="643763" y="159512"/>
                </a:lnTo>
                <a:lnTo>
                  <a:pt x="729742" y="159512"/>
                </a:lnTo>
                <a:lnTo>
                  <a:pt x="729742" y="20065"/>
                </a:lnTo>
                <a:close/>
              </a:path>
              <a:path w="1976120" h="564514">
                <a:moveTo>
                  <a:pt x="933196" y="9271"/>
                </a:moveTo>
                <a:lnTo>
                  <a:pt x="847344" y="9271"/>
                </a:lnTo>
                <a:lnTo>
                  <a:pt x="847344" y="106045"/>
                </a:lnTo>
                <a:lnTo>
                  <a:pt x="933196" y="106045"/>
                </a:lnTo>
                <a:lnTo>
                  <a:pt x="933196" y="9271"/>
                </a:lnTo>
                <a:close/>
              </a:path>
              <a:path w="1976120" h="564514">
                <a:moveTo>
                  <a:pt x="552196" y="9271"/>
                </a:moveTo>
                <a:lnTo>
                  <a:pt x="466344" y="9271"/>
                </a:lnTo>
                <a:lnTo>
                  <a:pt x="466344" y="106045"/>
                </a:lnTo>
                <a:lnTo>
                  <a:pt x="552196" y="106045"/>
                </a:lnTo>
                <a:lnTo>
                  <a:pt x="552196" y="9271"/>
                </a:lnTo>
                <a:close/>
              </a:path>
              <a:path w="1976120" h="564514">
                <a:moveTo>
                  <a:pt x="210058" y="0"/>
                </a:moveTo>
                <a:lnTo>
                  <a:pt x="166217" y="4266"/>
                </a:lnTo>
                <a:lnTo>
                  <a:pt x="127079" y="17081"/>
                </a:lnTo>
                <a:lnTo>
                  <a:pt x="92632" y="38469"/>
                </a:lnTo>
                <a:lnTo>
                  <a:pt x="62864" y="68452"/>
                </a:lnTo>
                <a:lnTo>
                  <a:pt x="40233" y="102422"/>
                </a:lnTo>
                <a:lnTo>
                  <a:pt x="22631" y="141239"/>
                </a:lnTo>
                <a:lnTo>
                  <a:pt x="10058" y="184901"/>
                </a:lnTo>
                <a:lnTo>
                  <a:pt x="2514" y="233410"/>
                </a:lnTo>
                <a:lnTo>
                  <a:pt x="0" y="286765"/>
                </a:lnTo>
                <a:lnTo>
                  <a:pt x="3905" y="349464"/>
                </a:lnTo>
                <a:lnTo>
                  <a:pt x="15620" y="405352"/>
                </a:lnTo>
                <a:lnTo>
                  <a:pt x="35147" y="454429"/>
                </a:lnTo>
                <a:lnTo>
                  <a:pt x="62484" y="496697"/>
                </a:lnTo>
                <a:lnTo>
                  <a:pt x="91701" y="526127"/>
                </a:lnTo>
                <a:lnTo>
                  <a:pt x="125063" y="547163"/>
                </a:lnTo>
                <a:lnTo>
                  <a:pt x="162567" y="559794"/>
                </a:lnTo>
                <a:lnTo>
                  <a:pt x="204215" y="564007"/>
                </a:lnTo>
                <a:lnTo>
                  <a:pt x="237622" y="561363"/>
                </a:lnTo>
                <a:lnTo>
                  <a:pt x="296245" y="540218"/>
                </a:lnTo>
                <a:lnTo>
                  <a:pt x="343556" y="497570"/>
                </a:lnTo>
                <a:lnTo>
                  <a:pt x="360637" y="469900"/>
                </a:lnTo>
                <a:lnTo>
                  <a:pt x="202692" y="469900"/>
                </a:lnTo>
                <a:lnTo>
                  <a:pt x="179451" y="467183"/>
                </a:lnTo>
                <a:lnTo>
                  <a:pt x="139826" y="445414"/>
                </a:lnTo>
                <a:lnTo>
                  <a:pt x="110108" y="400831"/>
                </a:lnTo>
                <a:lnTo>
                  <a:pt x="94868" y="327576"/>
                </a:lnTo>
                <a:lnTo>
                  <a:pt x="92963" y="279781"/>
                </a:lnTo>
                <a:lnTo>
                  <a:pt x="94918" y="233584"/>
                </a:lnTo>
                <a:lnTo>
                  <a:pt x="100790" y="194437"/>
                </a:lnTo>
                <a:lnTo>
                  <a:pt x="124333" y="137287"/>
                </a:lnTo>
                <a:lnTo>
                  <a:pt x="160147" y="104886"/>
                </a:lnTo>
                <a:lnTo>
                  <a:pt x="205105" y="94107"/>
                </a:lnTo>
                <a:lnTo>
                  <a:pt x="365722" y="94107"/>
                </a:lnTo>
                <a:lnTo>
                  <a:pt x="352724" y="71715"/>
                </a:lnTo>
                <a:lnTo>
                  <a:pt x="335914" y="51308"/>
                </a:lnTo>
                <a:lnTo>
                  <a:pt x="309034" y="28825"/>
                </a:lnTo>
                <a:lnTo>
                  <a:pt x="279082" y="12795"/>
                </a:lnTo>
                <a:lnTo>
                  <a:pt x="246082" y="3194"/>
                </a:lnTo>
                <a:lnTo>
                  <a:pt x="210058" y="0"/>
                </a:lnTo>
                <a:close/>
              </a:path>
              <a:path w="1976120" h="564514">
                <a:moveTo>
                  <a:pt x="302006" y="354202"/>
                </a:moveTo>
                <a:lnTo>
                  <a:pt x="286892" y="406304"/>
                </a:lnTo>
                <a:lnTo>
                  <a:pt x="264540" y="442213"/>
                </a:lnTo>
                <a:lnTo>
                  <a:pt x="219981" y="468163"/>
                </a:lnTo>
                <a:lnTo>
                  <a:pt x="202692" y="469900"/>
                </a:lnTo>
                <a:lnTo>
                  <a:pt x="360637" y="469900"/>
                </a:lnTo>
                <a:lnTo>
                  <a:pt x="362304" y="467183"/>
                </a:lnTo>
                <a:lnTo>
                  <a:pt x="377604" y="430704"/>
                </a:lnTo>
                <a:lnTo>
                  <a:pt x="389509" y="387985"/>
                </a:lnTo>
                <a:lnTo>
                  <a:pt x="302006" y="354202"/>
                </a:lnTo>
                <a:close/>
              </a:path>
              <a:path w="1976120" h="564514">
                <a:moveTo>
                  <a:pt x="365722" y="94107"/>
                </a:moveTo>
                <a:lnTo>
                  <a:pt x="205105" y="94107"/>
                </a:lnTo>
                <a:lnTo>
                  <a:pt x="221869" y="95583"/>
                </a:lnTo>
                <a:lnTo>
                  <a:pt x="237490" y="100012"/>
                </a:lnTo>
                <a:lnTo>
                  <a:pt x="277016" y="130827"/>
                </a:lnTo>
                <a:lnTo>
                  <a:pt x="299465" y="185674"/>
                </a:lnTo>
                <a:lnTo>
                  <a:pt x="388747" y="159512"/>
                </a:lnTo>
                <a:lnTo>
                  <a:pt x="379152" y="125817"/>
                </a:lnTo>
                <a:lnTo>
                  <a:pt x="367141" y="96551"/>
                </a:lnTo>
                <a:lnTo>
                  <a:pt x="365722" y="94107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2615" y="1945639"/>
            <a:ext cx="128270" cy="93345"/>
          </a:xfrm>
          <a:custGeom>
            <a:avLst/>
            <a:gdLst/>
            <a:ahLst/>
            <a:cxnLst/>
            <a:rect l="l" t="t" r="r" b="b"/>
            <a:pathLst>
              <a:path w="128270" h="93344">
                <a:moveTo>
                  <a:pt x="64262" y="0"/>
                </a:moveTo>
                <a:lnTo>
                  <a:pt x="28400" y="13662"/>
                </a:lnTo>
                <a:lnTo>
                  <a:pt x="4413" y="53800"/>
                </a:lnTo>
                <a:lnTo>
                  <a:pt x="0" y="92963"/>
                </a:lnTo>
                <a:lnTo>
                  <a:pt x="128270" y="92963"/>
                </a:lnTo>
                <a:lnTo>
                  <a:pt x="122809" y="52403"/>
                </a:lnTo>
                <a:lnTo>
                  <a:pt x="98819" y="13126"/>
                </a:lnTo>
                <a:lnTo>
                  <a:pt x="6426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1135" y="1874901"/>
            <a:ext cx="289560" cy="395605"/>
          </a:xfrm>
          <a:custGeom>
            <a:avLst/>
            <a:gdLst/>
            <a:ahLst/>
            <a:cxnLst/>
            <a:rect l="l" t="t" r="r" b="b"/>
            <a:pathLst>
              <a:path w="289560" h="395605">
                <a:moveTo>
                  <a:pt x="11937" y="0"/>
                </a:moveTo>
                <a:lnTo>
                  <a:pt x="279780" y="0"/>
                </a:lnTo>
                <a:lnTo>
                  <a:pt x="279780" y="74040"/>
                </a:lnTo>
                <a:lnTo>
                  <a:pt x="155955" y="248158"/>
                </a:lnTo>
                <a:lnTo>
                  <a:pt x="112394" y="305943"/>
                </a:lnTo>
                <a:lnTo>
                  <a:pt x="128535" y="304776"/>
                </a:lnTo>
                <a:lnTo>
                  <a:pt x="141319" y="303942"/>
                </a:lnTo>
                <a:lnTo>
                  <a:pt x="150721" y="303442"/>
                </a:lnTo>
                <a:lnTo>
                  <a:pt x="156717" y="303275"/>
                </a:lnTo>
                <a:lnTo>
                  <a:pt x="289560" y="303275"/>
                </a:lnTo>
                <a:lnTo>
                  <a:pt x="289560" y="395224"/>
                </a:lnTo>
                <a:lnTo>
                  <a:pt x="0" y="395224"/>
                </a:lnTo>
                <a:lnTo>
                  <a:pt x="0" y="313689"/>
                </a:lnTo>
                <a:lnTo>
                  <a:pt x="121538" y="143510"/>
                </a:lnTo>
                <a:lnTo>
                  <a:pt x="147526" y="108029"/>
                </a:lnTo>
                <a:lnTo>
                  <a:pt x="165608" y="84454"/>
                </a:lnTo>
                <a:lnTo>
                  <a:pt x="157561" y="84978"/>
                </a:lnTo>
                <a:lnTo>
                  <a:pt x="148288" y="85407"/>
                </a:lnTo>
                <a:lnTo>
                  <a:pt x="137800" y="85740"/>
                </a:lnTo>
                <a:lnTo>
                  <a:pt x="126111" y="85978"/>
                </a:lnTo>
                <a:lnTo>
                  <a:pt x="11937" y="86740"/>
                </a:lnTo>
                <a:lnTo>
                  <a:pt x="11937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32071" y="1874901"/>
            <a:ext cx="86360" cy="395605"/>
          </a:xfrm>
          <a:custGeom>
            <a:avLst/>
            <a:gdLst/>
            <a:ahLst/>
            <a:cxnLst/>
            <a:rect l="l" t="t" r="r" b="b"/>
            <a:pathLst>
              <a:path w="86360" h="395605">
                <a:moveTo>
                  <a:pt x="0" y="0"/>
                </a:moveTo>
                <a:lnTo>
                  <a:pt x="85851" y="0"/>
                </a:lnTo>
                <a:lnTo>
                  <a:pt x="85851" y="395224"/>
                </a:lnTo>
                <a:lnTo>
                  <a:pt x="0" y="39522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51071" y="1874901"/>
            <a:ext cx="86360" cy="395605"/>
          </a:xfrm>
          <a:custGeom>
            <a:avLst/>
            <a:gdLst/>
            <a:ahLst/>
            <a:cxnLst/>
            <a:rect l="l" t="t" r="r" b="b"/>
            <a:pathLst>
              <a:path w="86360" h="395605">
                <a:moveTo>
                  <a:pt x="0" y="0"/>
                </a:moveTo>
                <a:lnTo>
                  <a:pt x="85851" y="0"/>
                </a:lnTo>
                <a:lnTo>
                  <a:pt x="85851" y="395224"/>
                </a:lnTo>
                <a:lnTo>
                  <a:pt x="0" y="39522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64936" y="1865629"/>
            <a:ext cx="295910" cy="404495"/>
          </a:xfrm>
          <a:custGeom>
            <a:avLst/>
            <a:gdLst/>
            <a:ahLst/>
            <a:cxnLst/>
            <a:rect l="l" t="t" r="r" b="b"/>
            <a:pathLst>
              <a:path w="295910" h="404494">
                <a:moveTo>
                  <a:pt x="186436" y="0"/>
                </a:moveTo>
                <a:lnTo>
                  <a:pt x="236138" y="11037"/>
                </a:lnTo>
                <a:lnTo>
                  <a:pt x="271700" y="41941"/>
                </a:lnTo>
                <a:lnTo>
                  <a:pt x="289829" y="86899"/>
                </a:lnTo>
                <a:lnTo>
                  <a:pt x="294782" y="131286"/>
                </a:lnTo>
                <a:lnTo>
                  <a:pt x="295401" y="158623"/>
                </a:lnTo>
                <a:lnTo>
                  <a:pt x="295401" y="404495"/>
                </a:lnTo>
                <a:lnTo>
                  <a:pt x="209423" y="404495"/>
                </a:lnTo>
                <a:lnTo>
                  <a:pt x="209423" y="202565"/>
                </a:lnTo>
                <a:lnTo>
                  <a:pt x="209133" y="174728"/>
                </a:lnTo>
                <a:lnTo>
                  <a:pt x="206744" y="134342"/>
                </a:lnTo>
                <a:lnTo>
                  <a:pt x="192631" y="96807"/>
                </a:lnTo>
                <a:lnTo>
                  <a:pt x="156590" y="80010"/>
                </a:lnTo>
                <a:lnTo>
                  <a:pt x="146069" y="80889"/>
                </a:lnTo>
                <a:lnTo>
                  <a:pt x="109483" y="101619"/>
                </a:lnTo>
                <a:lnTo>
                  <a:pt x="89890" y="147591"/>
                </a:lnTo>
                <a:lnTo>
                  <a:pt x="86409" y="193934"/>
                </a:lnTo>
                <a:lnTo>
                  <a:pt x="85978" y="225298"/>
                </a:lnTo>
                <a:lnTo>
                  <a:pt x="85978" y="404495"/>
                </a:lnTo>
                <a:lnTo>
                  <a:pt x="0" y="404495"/>
                </a:lnTo>
                <a:lnTo>
                  <a:pt x="0" y="9271"/>
                </a:lnTo>
                <a:lnTo>
                  <a:pt x="79628" y="9271"/>
                </a:lnTo>
                <a:lnTo>
                  <a:pt x="79628" y="67056"/>
                </a:lnTo>
                <a:lnTo>
                  <a:pt x="90554" y="51339"/>
                </a:lnTo>
                <a:lnTo>
                  <a:pt x="127380" y="16764"/>
                </a:lnTo>
                <a:lnTo>
                  <a:pt x="170600" y="1047"/>
                </a:lnTo>
                <a:lnTo>
                  <a:pt x="186436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3208" y="1865629"/>
            <a:ext cx="302895" cy="414020"/>
          </a:xfrm>
          <a:custGeom>
            <a:avLst/>
            <a:gdLst/>
            <a:ahLst/>
            <a:cxnLst/>
            <a:rect l="l" t="t" r="r" b="b"/>
            <a:pathLst>
              <a:path w="302895" h="414019">
                <a:moveTo>
                  <a:pt x="148462" y="0"/>
                </a:moveTo>
                <a:lnTo>
                  <a:pt x="210581" y="12858"/>
                </a:lnTo>
                <a:lnTo>
                  <a:pt x="257555" y="51435"/>
                </a:lnTo>
                <a:lnTo>
                  <a:pt x="277391" y="84367"/>
                </a:lnTo>
                <a:lnTo>
                  <a:pt x="291560" y="124301"/>
                </a:lnTo>
                <a:lnTo>
                  <a:pt x="300061" y="171235"/>
                </a:lnTo>
                <a:lnTo>
                  <a:pt x="302894" y="225171"/>
                </a:lnTo>
                <a:lnTo>
                  <a:pt x="302513" y="236982"/>
                </a:lnTo>
                <a:lnTo>
                  <a:pt x="87883" y="236982"/>
                </a:lnTo>
                <a:lnTo>
                  <a:pt x="89481" y="259195"/>
                </a:lnTo>
                <a:lnTo>
                  <a:pt x="108965" y="309880"/>
                </a:lnTo>
                <a:lnTo>
                  <a:pt x="144148" y="334043"/>
                </a:lnTo>
                <a:lnTo>
                  <a:pt x="157987" y="335661"/>
                </a:lnTo>
                <a:lnTo>
                  <a:pt x="177014" y="332114"/>
                </a:lnTo>
                <a:lnTo>
                  <a:pt x="192563" y="321484"/>
                </a:lnTo>
                <a:lnTo>
                  <a:pt x="204636" y="303782"/>
                </a:lnTo>
                <a:lnTo>
                  <a:pt x="213232" y="279019"/>
                </a:lnTo>
                <a:lnTo>
                  <a:pt x="298450" y="296545"/>
                </a:lnTo>
                <a:lnTo>
                  <a:pt x="276558" y="348456"/>
                </a:lnTo>
                <a:lnTo>
                  <a:pt x="245237" y="384937"/>
                </a:lnTo>
                <a:lnTo>
                  <a:pt x="205136" y="406542"/>
                </a:lnTo>
                <a:lnTo>
                  <a:pt x="157225" y="413766"/>
                </a:lnTo>
                <a:lnTo>
                  <a:pt x="123344" y="410763"/>
                </a:lnTo>
                <a:lnTo>
                  <a:pt x="67821" y="386709"/>
                </a:lnTo>
                <a:lnTo>
                  <a:pt x="26038" y="334916"/>
                </a:lnTo>
                <a:lnTo>
                  <a:pt x="11588" y="298592"/>
                </a:lnTo>
                <a:lnTo>
                  <a:pt x="2901" y="256672"/>
                </a:lnTo>
                <a:lnTo>
                  <a:pt x="0" y="209169"/>
                </a:lnTo>
                <a:lnTo>
                  <a:pt x="2907" y="162020"/>
                </a:lnTo>
                <a:lnTo>
                  <a:pt x="11636" y="119824"/>
                </a:lnTo>
                <a:lnTo>
                  <a:pt x="26199" y="82581"/>
                </a:lnTo>
                <a:lnTo>
                  <a:pt x="46608" y="50292"/>
                </a:lnTo>
                <a:lnTo>
                  <a:pt x="91773" y="12573"/>
                </a:lnTo>
                <a:lnTo>
                  <a:pt x="118671" y="3143"/>
                </a:lnTo>
                <a:lnTo>
                  <a:pt x="14846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88992" y="1735454"/>
            <a:ext cx="191135" cy="544195"/>
          </a:xfrm>
          <a:custGeom>
            <a:avLst/>
            <a:gdLst/>
            <a:ahLst/>
            <a:cxnLst/>
            <a:rect l="l" t="t" r="r" b="b"/>
            <a:pathLst>
              <a:path w="191135" h="544194">
                <a:moveTo>
                  <a:pt x="125476" y="0"/>
                </a:moveTo>
                <a:lnTo>
                  <a:pt x="125476" y="139446"/>
                </a:lnTo>
                <a:lnTo>
                  <a:pt x="183896" y="139446"/>
                </a:lnTo>
                <a:lnTo>
                  <a:pt x="183896" y="222885"/>
                </a:lnTo>
                <a:lnTo>
                  <a:pt x="125476" y="222885"/>
                </a:lnTo>
                <a:lnTo>
                  <a:pt x="125476" y="382397"/>
                </a:lnTo>
                <a:lnTo>
                  <a:pt x="126126" y="423275"/>
                </a:lnTo>
                <a:lnTo>
                  <a:pt x="149225" y="457200"/>
                </a:lnTo>
                <a:lnTo>
                  <a:pt x="155868" y="456578"/>
                </a:lnTo>
                <a:lnTo>
                  <a:pt x="163798" y="454707"/>
                </a:lnTo>
                <a:lnTo>
                  <a:pt x="173013" y="451574"/>
                </a:lnTo>
                <a:lnTo>
                  <a:pt x="183515" y="447167"/>
                </a:lnTo>
                <a:lnTo>
                  <a:pt x="190881" y="528320"/>
                </a:lnTo>
                <a:lnTo>
                  <a:pt x="175523" y="535154"/>
                </a:lnTo>
                <a:lnTo>
                  <a:pt x="159178" y="540035"/>
                </a:lnTo>
                <a:lnTo>
                  <a:pt x="141857" y="542964"/>
                </a:lnTo>
                <a:lnTo>
                  <a:pt x="123571" y="543941"/>
                </a:lnTo>
                <a:lnTo>
                  <a:pt x="108017" y="542964"/>
                </a:lnTo>
                <a:lnTo>
                  <a:pt x="71120" y="528320"/>
                </a:lnTo>
                <a:lnTo>
                  <a:pt x="48849" y="497066"/>
                </a:lnTo>
                <a:lnTo>
                  <a:pt x="40814" y="450484"/>
                </a:lnTo>
                <a:lnTo>
                  <a:pt x="39497" y="395350"/>
                </a:lnTo>
                <a:lnTo>
                  <a:pt x="39497" y="222885"/>
                </a:lnTo>
                <a:lnTo>
                  <a:pt x="0" y="222885"/>
                </a:lnTo>
                <a:lnTo>
                  <a:pt x="0" y="139446"/>
                </a:lnTo>
                <a:lnTo>
                  <a:pt x="39497" y="139446"/>
                </a:lnTo>
                <a:lnTo>
                  <a:pt x="39497" y="60960"/>
                </a:lnTo>
                <a:lnTo>
                  <a:pt x="125476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32071" y="1724660"/>
            <a:ext cx="86360" cy="97155"/>
          </a:xfrm>
          <a:custGeom>
            <a:avLst/>
            <a:gdLst/>
            <a:ahLst/>
            <a:cxnLst/>
            <a:rect l="l" t="t" r="r" b="b"/>
            <a:pathLst>
              <a:path w="86360" h="97155">
                <a:moveTo>
                  <a:pt x="0" y="0"/>
                </a:moveTo>
                <a:lnTo>
                  <a:pt x="85851" y="0"/>
                </a:lnTo>
                <a:lnTo>
                  <a:pt x="85851" y="96774"/>
                </a:lnTo>
                <a:lnTo>
                  <a:pt x="0" y="9677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1071" y="1724660"/>
            <a:ext cx="86360" cy="97155"/>
          </a:xfrm>
          <a:custGeom>
            <a:avLst/>
            <a:gdLst/>
            <a:ahLst/>
            <a:cxnLst/>
            <a:rect l="l" t="t" r="r" b="b"/>
            <a:pathLst>
              <a:path w="86360" h="97155">
                <a:moveTo>
                  <a:pt x="0" y="0"/>
                </a:moveTo>
                <a:lnTo>
                  <a:pt x="85851" y="0"/>
                </a:lnTo>
                <a:lnTo>
                  <a:pt x="85851" y="96774"/>
                </a:lnTo>
                <a:lnTo>
                  <a:pt x="0" y="9677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84727" y="1715389"/>
            <a:ext cx="389890" cy="564515"/>
          </a:xfrm>
          <a:custGeom>
            <a:avLst/>
            <a:gdLst/>
            <a:ahLst/>
            <a:cxnLst/>
            <a:rect l="l" t="t" r="r" b="b"/>
            <a:pathLst>
              <a:path w="389889" h="564514">
                <a:moveTo>
                  <a:pt x="210058" y="0"/>
                </a:moveTo>
                <a:lnTo>
                  <a:pt x="279082" y="12795"/>
                </a:lnTo>
                <a:lnTo>
                  <a:pt x="335914" y="51308"/>
                </a:lnTo>
                <a:lnTo>
                  <a:pt x="367141" y="96551"/>
                </a:lnTo>
                <a:lnTo>
                  <a:pt x="388747" y="159512"/>
                </a:lnTo>
                <a:lnTo>
                  <a:pt x="299465" y="185674"/>
                </a:lnTo>
                <a:lnTo>
                  <a:pt x="294110" y="164788"/>
                </a:lnTo>
                <a:lnTo>
                  <a:pt x="286623" y="146510"/>
                </a:lnTo>
                <a:lnTo>
                  <a:pt x="251968" y="107394"/>
                </a:lnTo>
                <a:lnTo>
                  <a:pt x="205105" y="94107"/>
                </a:lnTo>
                <a:lnTo>
                  <a:pt x="181483" y="96799"/>
                </a:lnTo>
                <a:lnTo>
                  <a:pt x="141097" y="118377"/>
                </a:lnTo>
                <a:lnTo>
                  <a:pt x="110591" y="162337"/>
                </a:lnTo>
                <a:lnTo>
                  <a:pt x="94918" y="233584"/>
                </a:lnTo>
                <a:lnTo>
                  <a:pt x="92963" y="279781"/>
                </a:lnTo>
                <a:lnTo>
                  <a:pt x="94868" y="327576"/>
                </a:lnTo>
                <a:lnTo>
                  <a:pt x="100583" y="367919"/>
                </a:lnTo>
                <a:lnTo>
                  <a:pt x="123444" y="426338"/>
                </a:lnTo>
                <a:lnTo>
                  <a:pt x="158496" y="459025"/>
                </a:lnTo>
                <a:lnTo>
                  <a:pt x="202692" y="469900"/>
                </a:lnTo>
                <a:lnTo>
                  <a:pt x="219981" y="468163"/>
                </a:lnTo>
                <a:lnTo>
                  <a:pt x="264540" y="442213"/>
                </a:lnTo>
                <a:lnTo>
                  <a:pt x="286892" y="406304"/>
                </a:lnTo>
                <a:lnTo>
                  <a:pt x="302006" y="354202"/>
                </a:lnTo>
                <a:lnTo>
                  <a:pt x="389509" y="387985"/>
                </a:lnTo>
                <a:lnTo>
                  <a:pt x="377604" y="430704"/>
                </a:lnTo>
                <a:lnTo>
                  <a:pt x="362283" y="467232"/>
                </a:lnTo>
                <a:lnTo>
                  <a:pt x="321437" y="521715"/>
                </a:lnTo>
                <a:lnTo>
                  <a:pt x="268303" y="553434"/>
                </a:lnTo>
                <a:lnTo>
                  <a:pt x="204215" y="564007"/>
                </a:lnTo>
                <a:lnTo>
                  <a:pt x="162567" y="559794"/>
                </a:lnTo>
                <a:lnTo>
                  <a:pt x="125063" y="547163"/>
                </a:lnTo>
                <a:lnTo>
                  <a:pt x="91701" y="526127"/>
                </a:lnTo>
                <a:lnTo>
                  <a:pt x="62484" y="496697"/>
                </a:lnTo>
                <a:lnTo>
                  <a:pt x="35147" y="454429"/>
                </a:lnTo>
                <a:lnTo>
                  <a:pt x="15620" y="405352"/>
                </a:lnTo>
                <a:lnTo>
                  <a:pt x="3905" y="349464"/>
                </a:lnTo>
                <a:lnTo>
                  <a:pt x="0" y="286765"/>
                </a:lnTo>
                <a:lnTo>
                  <a:pt x="2514" y="233410"/>
                </a:lnTo>
                <a:lnTo>
                  <a:pt x="10058" y="184901"/>
                </a:lnTo>
                <a:lnTo>
                  <a:pt x="22631" y="141239"/>
                </a:lnTo>
                <a:lnTo>
                  <a:pt x="40233" y="102422"/>
                </a:lnTo>
                <a:lnTo>
                  <a:pt x="62864" y="68452"/>
                </a:lnTo>
                <a:lnTo>
                  <a:pt x="92632" y="38469"/>
                </a:lnTo>
                <a:lnTo>
                  <a:pt x="127079" y="17081"/>
                </a:lnTo>
                <a:lnTo>
                  <a:pt x="166217" y="4266"/>
                </a:lnTo>
                <a:lnTo>
                  <a:pt x="210058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14142" y="2620010"/>
            <a:ext cx="3730879" cy="7338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7456" y="5004814"/>
            <a:ext cx="1959863" cy="18531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72401" y="5200650"/>
            <a:ext cx="1371600" cy="137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644" y="237743"/>
            <a:ext cx="8820912" cy="1658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04800"/>
            <a:ext cx="8686800" cy="1524000"/>
          </a:xfrm>
          <a:custGeom>
            <a:avLst/>
            <a:gdLst/>
            <a:ahLst/>
            <a:cxnLst/>
            <a:rect l="l" t="t" r="r" b="b"/>
            <a:pathLst>
              <a:path w="8686800" h="1524000">
                <a:moveTo>
                  <a:pt x="8432800" y="0"/>
                </a:moveTo>
                <a:lnTo>
                  <a:pt x="254000" y="0"/>
                </a:lnTo>
                <a:lnTo>
                  <a:pt x="208342" y="4090"/>
                </a:lnTo>
                <a:lnTo>
                  <a:pt x="165369" y="15884"/>
                </a:lnTo>
                <a:lnTo>
                  <a:pt x="125799" y="34666"/>
                </a:lnTo>
                <a:lnTo>
                  <a:pt x="90349" y="59719"/>
                </a:lnTo>
                <a:lnTo>
                  <a:pt x="59736" y="90328"/>
                </a:lnTo>
                <a:lnTo>
                  <a:pt x="34677" y="125777"/>
                </a:lnTo>
                <a:lnTo>
                  <a:pt x="15890" y="165349"/>
                </a:lnTo>
                <a:lnTo>
                  <a:pt x="4092" y="208328"/>
                </a:lnTo>
                <a:lnTo>
                  <a:pt x="0" y="254000"/>
                </a:lnTo>
                <a:lnTo>
                  <a:pt x="0" y="1270000"/>
                </a:lnTo>
                <a:lnTo>
                  <a:pt x="4092" y="1315671"/>
                </a:lnTo>
                <a:lnTo>
                  <a:pt x="15890" y="1358650"/>
                </a:lnTo>
                <a:lnTo>
                  <a:pt x="34677" y="1398222"/>
                </a:lnTo>
                <a:lnTo>
                  <a:pt x="59736" y="1433671"/>
                </a:lnTo>
                <a:lnTo>
                  <a:pt x="90349" y="1464280"/>
                </a:lnTo>
                <a:lnTo>
                  <a:pt x="125799" y="1489333"/>
                </a:lnTo>
                <a:lnTo>
                  <a:pt x="165369" y="1508115"/>
                </a:lnTo>
                <a:lnTo>
                  <a:pt x="208342" y="1519909"/>
                </a:lnTo>
                <a:lnTo>
                  <a:pt x="254000" y="1524000"/>
                </a:lnTo>
                <a:lnTo>
                  <a:pt x="8432800" y="1524000"/>
                </a:lnTo>
                <a:lnTo>
                  <a:pt x="8478471" y="1519909"/>
                </a:lnTo>
                <a:lnTo>
                  <a:pt x="8521450" y="1508115"/>
                </a:lnTo>
                <a:lnTo>
                  <a:pt x="8561022" y="1489333"/>
                </a:lnTo>
                <a:lnTo>
                  <a:pt x="8596471" y="1464280"/>
                </a:lnTo>
                <a:lnTo>
                  <a:pt x="8627080" y="1433671"/>
                </a:lnTo>
                <a:lnTo>
                  <a:pt x="8652133" y="1398222"/>
                </a:lnTo>
                <a:lnTo>
                  <a:pt x="8670915" y="1358650"/>
                </a:lnTo>
                <a:lnTo>
                  <a:pt x="8682709" y="1315671"/>
                </a:lnTo>
                <a:lnTo>
                  <a:pt x="8686800" y="1270000"/>
                </a:lnTo>
                <a:lnTo>
                  <a:pt x="8686800" y="254000"/>
                </a:lnTo>
                <a:lnTo>
                  <a:pt x="8682709" y="208328"/>
                </a:lnTo>
                <a:lnTo>
                  <a:pt x="8670915" y="165349"/>
                </a:lnTo>
                <a:lnTo>
                  <a:pt x="8652133" y="125777"/>
                </a:lnTo>
                <a:lnTo>
                  <a:pt x="8627080" y="90328"/>
                </a:lnTo>
                <a:lnTo>
                  <a:pt x="8596471" y="59719"/>
                </a:lnTo>
                <a:lnTo>
                  <a:pt x="8561022" y="34666"/>
                </a:lnTo>
                <a:lnTo>
                  <a:pt x="8521450" y="15884"/>
                </a:lnTo>
                <a:lnTo>
                  <a:pt x="8478471" y="4090"/>
                </a:lnTo>
                <a:lnTo>
                  <a:pt x="843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304800"/>
            <a:ext cx="8686800" cy="1524000"/>
          </a:xfrm>
          <a:custGeom>
            <a:avLst/>
            <a:gdLst/>
            <a:ahLst/>
            <a:cxnLst/>
            <a:rect l="l" t="t" r="r" b="b"/>
            <a:pathLst>
              <a:path w="8686800" h="1524000">
                <a:moveTo>
                  <a:pt x="0" y="254000"/>
                </a:moveTo>
                <a:lnTo>
                  <a:pt x="4092" y="208328"/>
                </a:lnTo>
                <a:lnTo>
                  <a:pt x="15890" y="165349"/>
                </a:lnTo>
                <a:lnTo>
                  <a:pt x="34677" y="125777"/>
                </a:lnTo>
                <a:lnTo>
                  <a:pt x="59736" y="90328"/>
                </a:lnTo>
                <a:lnTo>
                  <a:pt x="90349" y="59719"/>
                </a:lnTo>
                <a:lnTo>
                  <a:pt x="125799" y="34666"/>
                </a:lnTo>
                <a:lnTo>
                  <a:pt x="165369" y="15884"/>
                </a:lnTo>
                <a:lnTo>
                  <a:pt x="208342" y="4090"/>
                </a:lnTo>
                <a:lnTo>
                  <a:pt x="254000" y="0"/>
                </a:lnTo>
                <a:lnTo>
                  <a:pt x="8432800" y="0"/>
                </a:lnTo>
                <a:lnTo>
                  <a:pt x="8478471" y="4090"/>
                </a:lnTo>
                <a:lnTo>
                  <a:pt x="8521450" y="15884"/>
                </a:lnTo>
                <a:lnTo>
                  <a:pt x="8561022" y="34666"/>
                </a:lnTo>
                <a:lnTo>
                  <a:pt x="8596471" y="59719"/>
                </a:lnTo>
                <a:lnTo>
                  <a:pt x="8627080" y="90328"/>
                </a:lnTo>
                <a:lnTo>
                  <a:pt x="8652133" y="125777"/>
                </a:lnTo>
                <a:lnTo>
                  <a:pt x="8670915" y="165349"/>
                </a:lnTo>
                <a:lnTo>
                  <a:pt x="8682709" y="208328"/>
                </a:lnTo>
                <a:lnTo>
                  <a:pt x="8686800" y="254000"/>
                </a:lnTo>
                <a:lnTo>
                  <a:pt x="8686800" y="1270000"/>
                </a:lnTo>
                <a:lnTo>
                  <a:pt x="8682709" y="1315671"/>
                </a:lnTo>
                <a:lnTo>
                  <a:pt x="8670915" y="1358650"/>
                </a:lnTo>
                <a:lnTo>
                  <a:pt x="8652133" y="1398222"/>
                </a:lnTo>
                <a:lnTo>
                  <a:pt x="8627080" y="1433671"/>
                </a:lnTo>
                <a:lnTo>
                  <a:pt x="8596471" y="1464280"/>
                </a:lnTo>
                <a:lnTo>
                  <a:pt x="8561022" y="1489333"/>
                </a:lnTo>
                <a:lnTo>
                  <a:pt x="8521450" y="1508115"/>
                </a:lnTo>
                <a:lnTo>
                  <a:pt x="8478471" y="1519909"/>
                </a:lnTo>
                <a:lnTo>
                  <a:pt x="8432800" y="1524000"/>
                </a:lnTo>
                <a:lnTo>
                  <a:pt x="254000" y="1524000"/>
                </a:lnTo>
                <a:lnTo>
                  <a:pt x="208342" y="1519909"/>
                </a:lnTo>
                <a:lnTo>
                  <a:pt x="165369" y="1508115"/>
                </a:lnTo>
                <a:lnTo>
                  <a:pt x="125799" y="1489333"/>
                </a:lnTo>
                <a:lnTo>
                  <a:pt x="90349" y="1464280"/>
                </a:lnTo>
                <a:lnTo>
                  <a:pt x="59736" y="1433671"/>
                </a:lnTo>
                <a:lnTo>
                  <a:pt x="34677" y="1398222"/>
                </a:lnTo>
                <a:lnTo>
                  <a:pt x="15890" y="1358650"/>
                </a:lnTo>
                <a:lnTo>
                  <a:pt x="4092" y="1315671"/>
                </a:lnTo>
                <a:lnTo>
                  <a:pt x="0" y="1270000"/>
                </a:lnTo>
                <a:lnTo>
                  <a:pt x="0" y="2540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 marR="5080" algn="ctr">
              <a:lnSpc>
                <a:spcPct val="100000"/>
              </a:lnSpc>
            </a:pPr>
            <a:r>
              <a:rPr spc="-35" dirty="0">
                <a:latin typeface="Georgia"/>
                <a:cs typeface="Georgia"/>
              </a:rPr>
              <a:t>This </a:t>
            </a:r>
            <a:r>
              <a:rPr spc="-5" dirty="0">
                <a:latin typeface="Georgia"/>
                <a:cs typeface="Georgia"/>
              </a:rPr>
              <a:t>Polity </a:t>
            </a:r>
            <a:r>
              <a:rPr dirty="0">
                <a:latin typeface="Georgia"/>
                <a:cs typeface="Georgia"/>
              </a:rPr>
              <a:t>Data </a:t>
            </a:r>
            <a:r>
              <a:rPr spc="-85" dirty="0">
                <a:latin typeface="Georgia"/>
                <a:cs typeface="Georgia"/>
              </a:rPr>
              <a:t>Series </a:t>
            </a:r>
            <a:r>
              <a:rPr spc="-90" dirty="0">
                <a:latin typeface="Georgia"/>
                <a:cs typeface="Georgia"/>
              </a:rPr>
              <a:t>Map </a:t>
            </a:r>
            <a:r>
              <a:rPr spc="-60" dirty="0">
                <a:latin typeface="Georgia"/>
                <a:cs typeface="Georgia"/>
              </a:rPr>
              <a:t>tries </a:t>
            </a:r>
            <a:r>
              <a:rPr spc="-20" dirty="0">
                <a:latin typeface="Georgia"/>
                <a:cs typeface="Georgia"/>
              </a:rPr>
              <a:t>to </a:t>
            </a:r>
            <a:r>
              <a:rPr spc="-90" dirty="0">
                <a:latin typeface="Georgia"/>
                <a:cs typeface="Georgia"/>
              </a:rPr>
              <a:t>measure </a:t>
            </a:r>
            <a:r>
              <a:rPr spc="-30" dirty="0">
                <a:latin typeface="Georgia"/>
                <a:cs typeface="Georgia"/>
              </a:rPr>
              <a:t>a country’s </a:t>
            </a:r>
            <a:r>
              <a:rPr spc="-35" dirty="0">
                <a:latin typeface="Georgia"/>
                <a:cs typeface="Georgia"/>
              </a:rPr>
              <a:t>true </a:t>
            </a:r>
            <a:r>
              <a:rPr spc="-60" dirty="0">
                <a:latin typeface="Georgia"/>
                <a:cs typeface="Georgia"/>
              </a:rPr>
              <a:t>democracy </a:t>
            </a:r>
            <a:r>
              <a:rPr spc="-70" dirty="0">
                <a:latin typeface="Georgia"/>
                <a:cs typeface="Georgia"/>
              </a:rPr>
              <a:t>in  </a:t>
            </a:r>
            <a:r>
              <a:rPr spc="35" dirty="0"/>
              <a:t>government.</a:t>
            </a:r>
            <a:r>
              <a:rPr spc="-55" dirty="0"/>
              <a:t> </a:t>
            </a:r>
            <a:r>
              <a:rPr spc="55" dirty="0"/>
              <a:t>The</a:t>
            </a:r>
            <a:r>
              <a:rPr spc="-40" dirty="0"/>
              <a:t> </a:t>
            </a:r>
            <a:r>
              <a:rPr spc="35" dirty="0"/>
              <a:t>countries</a:t>
            </a:r>
            <a:r>
              <a:rPr spc="-55" dirty="0"/>
              <a:t> </a:t>
            </a:r>
            <a:r>
              <a:rPr spc="35" dirty="0"/>
              <a:t>in</a:t>
            </a:r>
            <a:r>
              <a:rPr spc="-20" dirty="0"/>
              <a:t> </a:t>
            </a:r>
            <a:r>
              <a:rPr spc="85" dirty="0"/>
              <a:t>the</a:t>
            </a:r>
            <a:r>
              <a:rPr spc="-20" dirty="0"/>
              <a:t> </a:t>
            </a:r>
            <a:r>
              <a:rPr spc="45" dirty="0"/>
              <a:t>lightest</a:t>
            </a:r>
            <a:r>
              <a:rPr spc="-45" dirty="0"/>
              <a:t> </a:t>
            </a:r>
            <a:r>
              <a:rPr spc="55" dirty="0"/>
              <a:t>pink</a:t>
            </a:r>
            <a:r>
              <a:rPr spc="-30" dirty="0"/>
              <a:t> </a:t>
            </a:r>
            <a:r>
              <a:rPr spc="20" dirty="0"/>
              <a:t>have</a:t>
            </a:r>
            <a:r>
              <a:rPr spc="-35" dirty="0"/>
              <a:t> </a:t>
            </a:r>
            <a:r>
              <a:rPr spc="85" dirty="0"/>
              <a:t>the</a:t>
            </a:r>
            <a:r>
              <a:rPr spc="-20" dirty="0"/>
              <a:t> </a:t>
            </a:r>
            <a:r>
              <a:rPr spc="40" dirty="0"/>
              <a:t>highest</a:t>
            </a:r>
            <a:r>
              <a:rPr spc="-40" dirty="0"/>
              <a:t> </a:t>
            </a:r>
            <a:r>
              <a:rPr spc="30" dirty="0"/>
              <a:t>democracy  </a:t>
            </a:r>
            <a:r>
              <a:rPr dirty="0"/>
              <a:t>score.</a:t>
            </a:r>
            <a:r>
              <a:rPr spc="-45" dirty="0"/>
              <a:t> </a:t>
            </a:r>
            <a:r>
              <a:rPr spc="55" dirty="0"/>
              <a:t>The</a:t>
            </a:r>
            <a:r>
              <a:rPr spc="-35" dirty="0"/>
              <a:t> </a:t>
            </a:r>
            <a:r>
              <a:rPr spc="50" dirty="0"/>
              <a:t>darker</a:t>
            </a:r>
            <a:r>
              <a:rPr spc="-30" dirty="0"/>
              <a:t> </a:t>
            </a:r>
            <a:r>
              <a:rPr spc="85" dirty="0"/>
              <a:t>the</a:t>
            </a:r>
            <a:r>
              <a:rPr spc="-15" dirty="0"/>
              <a:t> </a:t>
            </a:r>
            <a:r>
              <a:rPr spc="-25" dirty="0"/>
              <a:t>color,</a:t>
            </a:r>
            <a:r>
              <a:rPr spc="-45" dirty="0"/>
              <a:t> </a:t>
            </a:r>
            <a:r>
              <a:rPr spc="85" dirty="0"/>
              <a:t>the</a:t>
            </a:r>
            <a:r>
              <a:rPr spc="-30" dirty="0"/>
              <a:t> </a:t>
            </a:r>
            <a:r>
              <a:rPr spc="-20" dirty="0"/>
              <a:t>lower</a:t>
            </a:r>
            <a:r>
              <a:rPr spc="-25" dirty="0"/>
              <a:t> </a:t>
            </a:r>
            <a:r>
              <a:rPr spc="85" dirty="0"/>
              <a:t>the</a:t>
            </a:r>
            <a:r>
              <a:rPr spc="-15" dirty="0"/>
              <a:t> </a:t>
            </a:r>
            <a:r>
              <a:rPr dirty="0"/>
              <a:t>score.</a:t>
            </a:r>
          </a:p>
        </p:txBody>
      </p:sp>
      <p:sp>
        <p:nvSpPr>
          <p:cNvPr id="7" name="object 7"/>
          <p:cNvSpPr/>
          <p:nvPr/>
        </p:nvSpPr>
        <p:spPr>
          <a:xfrm>
            <a:off x="228600" y="2057400"/>
            <a:ext cx="8686800" cy="4800600"/>
          </a:xfrm>
          <a:custGeom>
            <a:avLst/>
            <a:gdLst/>
            <a:ahLst/>
            <a:cxnLst/>
            <a:rect l="l" t="t" r="r" b="b"/>
            <a:pathLst>
              <a:path w="8686800" h="4800600">
                <a:moveTo>
                  <a:pt x="0" y="4800600"/>
                </a:moveTo>
                <a:lnTo>
                  <a:pt x="8686800" y="4800600"/>
                </a:lnTo>
                <a:lnTo>
                  <a:pt x="86868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2057400"/>
            <a:ext cx="8686800" cy="4800600"/>
          </a:xfrm>
          <a:custGeom>
            <a:avLst/>
            <a:gdLst/>
            <a:ahLst/>
            <a:cxnLst/>
            <a:rect l="l" t="t" r="r" b="b"/>
            <a:pathLst>
              <a:path w="8686800" h="4800600">
                <a:moveTo>
                  <a:pt x="0" y="4800600"/>
                </a:moveTo>
                <a:lnTo>
                  <a:pt x="8686800" y="4800600"/>
                </a:lnTo>
                <a:lnTo>
                  <a:pt x="86868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25400">
            <a:solidFill>
              <a:srgbClr val="D5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084" y="2173222"/>
            <a:ext cx="8508492" cy="4591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2209863"/>
            <a:ext cx="8382000" cy="4465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237" y="2205101"/>
            <a:ext cx="8391525" cy="4475480"/>
          </a:xfrm>
          <a:custGeom>
            <a:avLst/>
            <a:gdLst/>
            <a:ahLst/>
            <a:cxnLst/>
            <a:rect l="l" t="t" r="r" b="b"/>
            <a:pathLst>
              <a:path w="8391525" h="4475480">
                <a:moveTo>
                  <a:pt x="0" y="4475099"/>
                </a:moveTo>
                <a:lnTo>
                  <a:pt x="8391525" y="4475099"/>
                </a:lnTo>
                <a:lnTo>
                  <a:pt x="8391525" y="0"/>
                </a:lnTo>
                <a:lnTo>
                  <a:pt x="0" y="0"/>
                </a:lnTo>
                <a:lnTo>
                  <a:pt x="0" y="44750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45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8548" y="251459"/>
            <a:ext cx="5160263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3562" y="1137965"/>
                </a:lnTo>
                <a:lnTo>
                  <a:pt x="6903653" y="1123627"/>
                </a:lnTo>
                <a:lnTo>
                  <a:pt x="6939025" y="1101132"/>
                </a:lnTo>
                <a:lnTo>
                  <a:pt x="6968532" y="1071625"/>
                </a:lnTo>
                <a:lnTo>
                  <a:pt x="6991027" y="1036253"/>
                </a:lnTo>
                <a:lnTo>
                  <a:pt x="7005365" y="996162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5365" y="146837"/>
                </a:lnTo>
                <a:lnTo>
                  <a:pt x="6991027" y="106746"/>
                </a:lnTo>
                <a:lnTo>
                  <a:pt x="6968532" y="71374"/>
                </a:lnTo>
                <a:lnTo>
                  <a:pt x="6939025" y="41867"/>
                </a:lnTo>
                <a:lnTo>
                  <a:pt x="6903653" y="19372"/>
                </a:lnTo>
                <a:lnTo>
                  <a:pt x="6863562" y="503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6819900" y="0"/>
                </a:lnTo>
                <a:lnTo>
                  <a:pt x="6863562" y="5034"/>
                </a:lnTo>
                <a:lnTo>
                  <a:pt x="6903653" y="19372"/>
                </a:lnTo>
                <a:lnTo>
                  <a:pt x="6939025" y="41867"/>
                </a:lnTo>
                <a:lnTo>
                  <a:pt x="6968532" y="71374"/>
                </a:lnTo>
                <a:lnTo>
                  <a:pt x="6991027" y="106746"/>
                </a:lnTo>
                <a:lnTo>
                  <a:pt x="7005365" y="146837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5365" y="996162"/>
                </a:lnTo>
                <a:lnTo>
                  <a:pt x="6991027" y="1036253"/>
                </a:lnTo>
                <a:lnTo>
                  <a:pt x="6968532" y="1071625"/>
                </a:lnTo>
                <a:lnTo>
                  <a:pt x="6939025" y="1101132"/>
                </a:lnTo>
                <a:lnTo>
                  <a:pt x="6903653" y="1123627"/>
                </a:lnTo>
                <a:lnTo>
                  <a:pt x="6863562" y="113796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264" y="303275"/>
            <a:ext cx="4952999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4808" y="303275"/>
            <a:ext cx="70408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9095" y="558419"/>
            <a:ext cx="4301998" cy="347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371536"/>
            <a:ext cx="8534400" cy="5370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223642"/>
            <a:ext cx="5731510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5250" algn="l"/>
              </a:tabLst>
            </a:pPr>
            <a:r>
              <a:rPr sz="3100" spc="140" dirty="0">
                <a:latin typeface="Times New Roman"/>
                <a:cs typeface="Times New Roman"/>
              </a:rPr>
              <a:t>T</a:t>
            </a:r>
            <a:r>
              <a:rPr sz="3100" spc="40" dirty="0">
                <a:latin typeface="Times New Roman"/>
                <a:cs typeface="Times New Roman"/>
              </a:rPr>
              <a:t>here</a:t>
            </a:r>
            <a:r>
              <a:rPr sz="3100" spc="-20" dirty="0">
                <a:latin typeface="Times New Roman"/>
                <a:cs typeface="Times New Roman"/>
              </a:rPr>
              <a:t> </a:t>
            </a:r>
            <a:r>
              <a:rPr sz="3100" spc="60" dirty="0">
                <a:latin typeface="Times New Roman"/>
                <a:cs typeface="Times New Roman"/>
              </a:rPr>
              <a:t>ar</a:t>
            </a:r>
            <a:r>
              <a:rPr sz="3100" spc="75" dirty="0">
                <a:latin typeface="Times New Roman"/>
                <a:cs typeface="Times New Roman"/>
              </a:rPr>
              <a:t>e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70" dirty="0">
                <a:latin typeface="Times New Roman"/>
                <a:cs typeface="Times New Roman"/>
              </a:rPr>
              <a:t>two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105" dirty="0">
                <a:latin typeface="Times New Roman"/>
                <a:cs typeface="Times New Roman"/>
              </a:rPr>
              <a:t>f</a:t>
            </a:r>
            <a:r>
              <a:rPr sz="3100" spc="50" dirty="0">
                <a:latin typeface="Times New Roman"/>
                <a:cs typeface="Times New Roman"/>
              </a:rPr>
              <a:t>o</a:t>
            </a:r>
            <a:r>
              <a:rPr sz="3100" spc="110" dirty="0">
                <a:latin typeface="Times New Roman"/>
                <a:cs typeface="Times New Roman"/>
              </a:rPr>
              <a:t>r</a:t>
            </a:r>
            <a:r>
              <a:rPr sz="3100" spc="30" dirty="0">
                <a:latin typeface="Times New Roman"/>
                <a:cs typeface="Times New Roman"/>
              </a:rPr>
              <a:t>ms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45" dirty="0">
                <a:latin typeface="Times New Roman"/>
                <a:cs typeface="Times New Roman"/>
              </a:rPr>
              <a:t>o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45" dirty="0">
                <a:latin typeface="Times New Roman"/>
                <a:cs typeface="Times New Roman"/>
              </a:rPr>
              <a:t>democr</a:t>
            </a:r>
            <a:r>
              <a:rPr sz="3100" spc="-10" dirty="0">
                <a:latin typeface="Times New Roman"/>
                <a:cs typeface="Times New Roman"/>
              </a:rPr>
              <a:t>a</a:t>
            </a:r>
            <a:r>
              <a:rPr sz="3100" spc="70" dirty="0">
                <a:latin typeface="Times New Roman"/>
                <a:cs typeface="Times New Roman"/>
              </a:rPr>
              <a:t>tic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100" spc="35" dirty="0">
                <a:latin typeface="Times New Roman"/>
                <a:cs typeface="Times New Roman"/>
              </a:rPr>
              <a:t>governments: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2044" y="4586478"/>
            <a:ext cx="5749925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457575" algn="l"/>
              </a:tabLst>
            </a:pPr>
            <a:r>
              <a:rPr sz="3100" spc="125" dirty="0">
                <a:latin typeface="Times New Roman"/>
                <a:cs typeface="Times New Roman"/>
              </a:rPr>
              <a:t>Both </a:t>
            </a:r>
            <a:r>
              <a:rPr sz="3100" spc="65" dirty="0">
                <a:latin typeface="Times New Roman"/>
                <a:cs typeface="Times New Roman"/>
              </a:rPr>
              <a:t>are </a:t>
            </a:r>
            <a:r>
              <a:rPr sz="3100" spc="10" dirty="0">
                <a:latin typeface="Times New Roman"/>
                <a:cs typeface="Times New Roman"/>
              </a:rPr>
              <a:t>designed </a:t>
            </a:r>
            <a:r>
              <a:rPr sz="3100" spc="130" dirty="0">
                <a:latin typeface="Times New Roman"/>
                <a:cs typeface="Times New Roman"/>
              </a:rPr>
              <a:t>to </a:t>
            </a:r>
            <a:r>
              <a:rPr sz="3100" spc="70" dirty="0">
                <a:latin typeface="Times New Roman"/>
                <a:cs typeface="Times New Roman"/>
              </a:rPr>
              <a:t>represent</a:t>
            </a:r>
            <a:r>
              <a:rPr sz="3100" spc="-380" dirty="0">
                <a:latin typeface="Times New Roman"/>
                <a:cs typeface="Times New Roman"/>
              </a:rPr>
              <a:t> </a:t>
            </a:r>
            <a:r>
              <a:rPr sz="3100" spc="114" dirty="0">
                <a:latin typeface="Times New Roman"/>
                <a:cs typeface="Times New Roman"/>
              </a:rPr>
              <a:t>and  </a:t>
            </a:r>
            <a:r>
              <a:rPr sz="3100" spc="100" dirty="0">
                <a:latin typeface="Times New Roman"/>
                <a:cs typeface="Times New Roman"/>
              </a:rPr>
              <a:t>protect </a:t>
            </a:r>
            <a:r>
              <a:rPr sz="3100" spc="130" dirty="0">
                <a:latin typeface="Times New Roman"/>
                <a:cs typeface="Times New Roman"/>
              </a:rPr>
              <a:t>the</a:t>
            </a:r>
            <a:r>
              <a:rPr sz="3100" spc="-90" dirty="0">
                <a:latin typeface="Times New Roman"/>
                <a:cs typeface="Times New Roman"/>
              </a:rPr>
              <a:t> </a:t>
            </a:r>
            <a:r>
              <a:rPr sz="3100" spc="75" dirty="0">
                <a:latin typeface="Times New Roman"/>
                <a:cs typeface="Times New Roman"/>
              </a:rPr>
              <a:t>rights</a:t>
            </a:r>
            <a:r>
              <a:rPr sz="3100" spc="15" dirty="0">
                <a:latin typeface="Times New Roman"/>
                <a:cs typeface="Times New Roman"/>
              </a:rPr>
              <a:t> </a:t>
            </a:r>
            <a:r>
              <a:rPr sz="3100" spc="-35" dirty="0">
                <a:latin typeface="Times New Roman"/>
                <a:cs typeface="Times New Roman"/>
              </a:rPr>
              <a:t>of	</a:t>
            </a:r>
            <a:r>
              <a:rPr sz="3100" spc="130" dirty="0">
                <a:latin typeface="Times New Roman"/>
                <a:cs typeface="Times New Roman"/>
              </a:rPr>
              <a:t>the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spc="30" dirty="0">
                <a:latin typeface="Times New Roman"/>
                <a:cs typeface="Times New Roman"/>
              </a:rPr>
              <a:t>citizens.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49809" y="3419462"/>
            <a:ext cx="1484249" cy="267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6400" y="3434542"/>
            <a:ext cx="1777365" cy="337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54864"/>
            <a:ext cx="7144511" cy="1278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5144" y="220979"/>
            <a:ext cx="4767072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22428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3562" y="1137965"/>
                </a:lnTo>
                <a:lnTo>
                  <a:pt x="6903653" y="1123627"/>
                </a:lnTo>
                <a:lnTo>
                  <a:pt x="6939025" y="1101132"/>
                </a:lnTo>
                <a:lnTo>
                  <a:pt x="6968532" y="1071625"/>
                </a:lnTo>
                <a:lnTo>
                  <a:pt x="6991027" y="1036253"/>
                </a:lnTo>
                <a:lnTo>
                  <a:pt x="7005365" y="996162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5365" y="146837"/>
                </a:lnTo>
                <a:lnTo>
                  <a:pt x="6991027" y="106746"/>
                </a:lnTo>
                <a:lnTo>
                  <a:pt x="6968532" y="71374"/>
                </a:lnTo>
                <a:lnTo>
                  <a:pt x="6939025" y="41867"/>
                </a:lnTo>
                <a:lnTo>
                  <a:pt x="6903653" y="19372"/>
                </a:lnTo>
                <a:lnTo>
                  <a:pt x="6863562" y="503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22428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6819900" y="0"/>
                </a:lnTo>
                <a:lnTo>
                  <a:pt x="6863562" y="5034"/>
                </a:lnTo>
                <a:lnTo>
                  <a:pt x="6903653" y="19372"/>
                </a:lnTo>
                <a:lnTo>
                  <a:pt x="6939025" y="41867"/>
                </a:lnTo>
                <a:lnTo>
                  <a:pt x="6968532" y="71374"/>
                </a:lnTo>
                <a:lnTo>
                  <a:pt x="6991027" y="106746"/>
                </a:lnTo>
                <a:lnTo>
                  <a:pt x="7005365" y="146837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5365" y="996162"/>
                </a:lnTo>
                <a:lnTo>
                  <a:pt x="6991027" y="1036253"/>
                </a:lnTo>
                <a:lnTo>
                  <a:pt x="6968532" y="1071625"/>
                </a:lnTo>
                <a:lnTo>
                  <a:pt x="6939025" y="1101132"/>
                </a:lnTo>
                <a:lnTo>
                  <a:pt x="6903653" y="1123627"/>
                </a:lnTo>
                <a:lnTo>
                  <a:pt x="6863562" y="113796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8860" y="272795"/>
            <a:ext cx="455980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8211" y="272795"/>
            <a:ext cx="70408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6454" y="534288"/>
            <a:ext cx="3936365" cy="432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371536"/>
            <a:ext cx="8534400" cy="5370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231771"/>
            <a:ext cx="6250940" cy="331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0845">
              <a:lnSpc>
                <a:spcPct val="100000"/>
              </a:lnSpc>
            </a:pPr>
            <a:r>
              <a:rPr sz="2400" spc="60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citizens </a:t>
            </a:r>
            <a:r>
              <a:rPr sz="2400" spc="40" dirty="0">
                <a:latin typeface="Times New Roman"/>
                <a:cs typeface="Times New Roman"/>
              </a:rPr>
              <a:t>vote </a:t>
            </a:r>
            <a:r>
              <a:rPr sz="2400" u="heavy" spc="40" dirty="0">
                <a:latin typeface="Times New Roman"/>
                <a:cs typeface="Times New Roman"/>
              </a:rPr>
              <a:t>directly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105" dirty="0">
                <a:latin typeface="Times New Roman"/>
                <a:cs typeface="Times New Roman"/>
              </a:rPr>
              <a:t>the </a:t>
            </a:r>
            <a:r>
              <a:rPr sz="2400" spc="25" dirty="0">
                <a:latin typeface="Times New Roman"/>
                <a:cs typeface="Times New Roman"/>
              </a:rPr>
              <a:t>leader </a:t>
            </a:r>
            <a:r>
              <a:rPr sz="2400" spc="-30" dirty="0">
                <a:latin typeface="Times New Roman"/>
                <a:cs typeface="Times New Roman"/>
              </a:rPr>
              <a:t>of </a:t>
            </a:r>
            <a:r>
              <a:rPr sz="2400" spc="105" dirty="0">
                <a:latin typeface="Times New Roman"/>
                <a:cs typeface="Times New Roman"/>
              </a:rPr>
              <a:t>the  </a:t>
            </a:r>
            <a:r>
              <a:rPr sz="2400" spc="35" dirty="0">
                <a:latin typeface="Times New Roman"/>
                <a:cs typeface="Times New Roman"/>
              </a:rPr>
              <a:t>country.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699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Citizens </a:t>
            </a:r>
            <a:r>
              <a:rPr sz="2400" spc="5" dirty="0">
                <a:latin typeface="Times New Roman"/>
                <a:cs typeface="Times New Roman"/>
              </a:rPr>
              <a:t>also </a:t>
            </a:r>
            <a:r>
              <a:rPr sz="2400" spc="40" dirty="0">
                <a:latin typeface="Times New Roman"/>
                <a:cs typeface="Times New Roman"/>
              </a:rPr>
              <a:t>vote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spc="35" dirty="0">
                <a:latin typeface="Times New Roman"/>
                <a:cs typeface="Times New Roman"/>
              </a:rPr>
              <a:t>members </a:t>
            </a:r>
            <a:r>
              <a:rPr sz="2400" spc="-30" dirty="0">
                <a:latin typeface="Times New Roman"/>
                <a:cs typeface="Times New Roman"/>
              </a:rPr>
              <a:t>of </a:t>
            </a:r>
            <a:r>
              <a:rPr sz="2400" spc="105" dirty="0">
                <a:latin typeface="Times New Roman"/>
                <a:cs typeface="Times New Roman"/>
              </a:rPr>
              <a:t>the </a:t>
            </a:r>
            <a:r>
              <a:rPr sz="2400" spc="30" dirty="0">
                <a:latin typeface="Times New Roman"/>
                <a:cs typeface="Times New Roman"/>
              </a:rPr>
              <a:t>legislature,  </a:t>
            </a:r>
            <a:r>
              <a:rPr sz="2400" spc="125" dirty="0">
                <a:latin typeface="Times New Roman"/>
                <a:cs typeface="Times New Roman"/>
              </a:rPr>
              <a:t>but </a:t>
            </a:r>
            <a:r>
              <a:rPr sz="2400" spc="60" dirty="0">
                <a:latin typeface="Times New Roman"/>
                <a:cs typeface="Times New Roman"/>
              </a:rPr>
              <a:t>separately </a:t>
            </a:r>
            <a:r>
              <a:rPr sz="2400" spc="30" dirty="0">
                <a:latin typeface="Times New Roman"/>
                <a:cs typeface="Times New Roman"/>
              </a:rPr>
              <a:t>from </a:t>
            </a:r>
            <a:r>
              <a:rPr sz="2400" spc="105" dirty="0">
                <a:latin typeface="Times New Roman"/>
                <a:cs typeface="Times New Roman"/>
              </a:rPr>
              <a:t>the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leader.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400" spc="45" dirty="0">
                <a:latin typeface="Arial"/>
                <a:cs typeface="Arial"/>
              </a:rPr>
              <a:t>•</a:t>
            </a:r>
            <a:r>
              <a:rPr sz="2400" spc="45" dirty="0">
                <a:latin typeface="Times New Roman"/>
                <a:cs typeface="Times New Roman"/>
              </a:rPr>
              <a:t>The </a:t>
            </a:r>
            <a:r>
              <a:rPr sz="2400" spc="25" dirty="0">
                <a:latin typeface="Times New Roman"/>
                <a:cs typeface="Times New Roman"/>
              </a:rPr>
              <a:t>leader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spc="105" dirty="0">
                <a:latin typeface="Times New Roman"/>
                <a:cs typeface="Times New Roman"/>
              </a:rPr>
              <a:t>the </a:t>
            </a:r>
            <a:r>
              <a:rPr sz="2400" spc="85" dirty="0">
                <a:latin typeface="Times New Roman"/>
                <a:cs typeface="Times New Roman"/>
              </a:rPr>
              <a:t>country </a:t>
            </a:r>
            <a:r>
              <a:rPr sz="2400" spc="-5" dirty="0">
                <a:latin typeface="Times New Roman"/>
                <a:cs typeface="Times New Roman"/>
              </a:rPr>
              <a:t>does </a:t>
            </a:r>
            <a:r>
              <a:rPr sz="2400" spc="95" dirty="0">
                <a:latin typeface="Times New Roman"/>
                <a:cs typeface="Times New Roman"/>
              </a:rPr>
              <a:t>not </a:t>
            </a:r>
            <a:r>
              <a:rPr sz="2400" spc="50" dirty="0">
                <a:latin typeface="Times New Roman"/>
                <a:cs typeface="Times New Roman"/>
              </a:rPr>
              <a:t>make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laws. </a:t>
            </a:r>
            <a:r>
              <a:rPr sz="2400" spc="60" dirty="0">
                <a:latin typeface="Times New Roman"/>
                <a:cs typeface="Times New Roman"/>
              </a:rPr>
              <a:t>The </a:t>
            </a:r>
            <a:r>
              <a:rPr sz="2400" spc="30" dirty="0">
                <a:latin typeface="Times New Roman"/>
                <a:cs typeface="Times New Roman"/>
              </a:rPr>
              <a:t>legislature </a:t>
            </a:r>
            <a:r>
              <a:rPr sz="2400" spc="-10" dirty="0">
                <a:latin typeface="Times New Roman"/>
                <a:cs typeface="Times New Roman"/>
              </a:rPr>
              <a:t>does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this.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50" dirty="0">
                <a:latin typeface="Arial"/>
                <a:cs typeface="Arial"/>
              </a:rPr>
              <a:t>•</a:t>
            </a:r>
            <a:r>
              <a:rPr sz="2400" spc="50" dirty="0">
                <a:latin typeface="Times New Roman"/>
                <a:cs typeface="Times New Roman"/>
              </a:rPr>
              <a:t>Example: </a:t>
            </a:r>
            <a:r>
              <a:rPr sz="2400" spc="15" dirty="0">
                <a:latin typeface="Times New Roman"/>
                <a:cs typeface="Times New Roman"/>
              </a:rPr>
              <a:t>US, </a:t>
            </a:r>
            <a:r>
              <a:rPr sz="2400" spc="40" dirty="0">
                <a:latin typeface="Times New Roman"/>
                <a:cs typeface="Times New Roman"/>
              </a:rPr>
              <a:t>Russia,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Mexico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45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8360" y="251459"/>
            <a:ext cx="5120640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3562" y="1137965"/>
                </a:lnTo>
                <a:lnTo>
                  <a:pt x="6903653" y="1123627"/>
                </a:lnTo>
                <a:lnTo>
                  <a:pt x="6939025" y="1101132"/>
                </a:lnTo>
                <a:lnTo>
                  <a:pt x="6968532" y="1071625"/>
                </a:lnTo>
                <a:lnTo>
                  <a:pt x="6991027" y="1036253"/>
                </a:lnTo>
                <a:lnTo>
                  <a:pt x="7005365" y="996162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5365" y="146837"/>
                </a:lnTo>
                <a:lnTo>
                  <a:pt x="6991027" y="106746"/>
                </a:lnTo>
                <a:lnTo>
                  <a:pt x="6968532" y="71374"/>
                </a:lnTo>
                <a:lnTo>
                  <a:pt x="6939025" y="41867"/>
                </a:lnTo>
                <a:lnTo>
                  <a:pt x="6903653" y="19372"/>
                </a:lnTo>
                <a:lnTo>
                  <a:pt x="6863562" y="503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6819900" y="0"/>
                </a:lnTo>
                <a:lnTo>
                  <a:pt x="6863562" y="5034"/>
                </a:lnTo>
                <a:lnTo>
                  <a:pt x="6903653" y="19372"/>
                </a:lnTo>
                <a:lnTo>
                  <a:pt x="6939025" y="41867"/>
                </a:lnTo>
                <a:lnTo>
                  <a:pt x="6968532" y="71374"/>
                </a:lnTo>
                <a:lnTo>
                  <a:pt x="6991027" y="106746"/>
                </a:lnTo>
                <a:lnTo>
                  <a:pt x="7005365" y="146837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5365" y="996162"/>
                </a:lnTo>
                <a:lnTo>
                  <a:pt x="6991027" y="1036253"/>
                </a:lnTo>
                <a:lnTo>
                  <a:pt x="6968532" y="1071625"/>
                </a:lnTo>
                <a:lnTo>
                  <a:pt x="6939025" y="1101132"/>
                </a:lnTo>
                <a:lnTo>
                  <a:pt x="6903653" y="1123627"/>
                </a:lnTo>
                <a:lnTo>
                  <a:pt x="6863562" y="113796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2076" y="303275"/>
            <a:ext cx="491337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4996" y="303275"/>
            <a:ext cx="70408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9670" y="564261"/>
            <a:ext cx="4289933" cy="432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371536"/>
            <a:ext cx="8534400" cy="5370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231771"/>
            <a:ext cx="6664959" cy="331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60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citizens </a:t>
            </a:r>
            <a:r>
              <a:rPr sz="2400" spc="40" dirty="0">
                <a:latin typeface="Times New Roman"/>
                <a:cs typeface="Times New Roman"/>
              </a:rPr>
              <a:t>vote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spc="35" dirty="0">
                <a:latin typeface="Times New Roman"/>
                <a:cs typeface="Times New Roman"/>
              </a:rPr>
              <a:t>members </a:t>
            </a:r>
            <a:r>
              <a:rPr sz="2400" spc="-30" dirty="0">
                <a:latin typeface="Times New Roman"/>
                <a:cs typeface="Times New Roman"/>
              </a:rPr>
              <a:t>of </a:t>
            </a:r>
            <a:r>
              <a:rPr sz="2400" spc="105" dirty="0">
                <a:latin typeface="Times New Roman"/>
                <a:cs typeface="Times New Roman"/>
              </a:rPr>
              <a:t>the </a:t>
            </a:r>
            <a:r>
              <a:rPr sz="2400" spc="30" dirty="0">
                <a:latin typeface="Times New Roman"/>
                <a:cs typeface="Times New Roman"/>
              </a:rPr>
              <a:t>legislature, </a:t>
            </a:r>
            <a:r>
              <a:rPr sz="2400" spc="100" dirty="0">
                <a:latin typeface="Times New Roman"/>
                <a:cs typeface="Times New Roman"/>
              </a:rPr>
              <a:t>not  </a:t>
            </a:r>
            <a:r>
              <a:rPr sz="2400" spc="40" dirty="0">
                <a:latin typeface="Times New Roman"/>
                <a:cs typeface="Times New Roman"/>
              </a:rPr>
              <a:t>directly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105" dirty="0">
                <a:latin typeface="Times New Roman"/>
                <a:cs typeface="Times New Roman"/>
              </a:rPr>
              <a:t>the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71170">
              <a:lnSpc>
                <a:spcPct val="100000"/>
              </a:lnSpc>
            </a:pPr>
            <a:r>
              <a:rPr sz="2400" spc="-45" dirty="0">
                <a:latin typeface="Georgia"/>
                <a:cs typeface="Georgia"/>
              </a:rPr>
              <a:t>The </a:t>
            </a:r>
            <a:r>
              <a:rPr sz="2400" spc="-65" dirty="0">
                <a:latin typeface="Georgia"/>
                <a:cs typeface="Georgia"/>
              </a:rPr>
              <a:t>legislature </a:t>
            </a:r>
            <a:r>
              <a:rPr sz="2400" spc="-70" dirty="0">
                <a:latin typeface="Georgia"/>
                <a:cs typeface="Georgia"/>
              </a:rPr>
              <a:t>then </a:t>
            </a:r>
            <a:r>
              <a:rPr sz="2400" spc="-114" dirty="0">
                <a:latin typeface="Georgia"/>
                <a:cs typeface="Georgia"/>
              </a:rPr>
              <a:t>chooses </a:t>
            </a:r>
            <a:r>
              <a:rPr sz="2400" spc="-50" dirty="0">
                <a:latin typeface="Georgia"/>
                <a:cs typeface="Georgia"/>
              </a:rPr>
              <a:t>the </a:t>
            </a:r>
            <a:r>
              <a:rPr sz="2400" spc="-40" dirty="0">
                <a:latin typeface="Georgia"/>
                <a:cs typeface="Georgia"/>
              </a:rPr>
              <a:t>country’s </a:t>
            </a:r>
            <a:r>
              <a:rPr sz="2400" spc="-90" dirty="0">
                <a:latin typeface="Georgia"/>
                <a:cs typeface="Georgia"/>
              </a:rPr>
              <a:t>leader  </a:t>
            </a:r>
            <a:r>
              <a:rPr sz="2400" spc="45" dirty="0">
                <a:latin typeface="Times New Roman"/>
                <a:cs typeface="Times New Roman"/>
              </a:rPr>
              <a:t>among </a:t>
            </a:r>
            <a:r>
              <a:rPr sz="2400" spc="60" dirty="0">
                <a:latin typeface="Times New Roman"/>
                <a:cs typeface="Times New Roman"/>
              </a:rPr>
              <a:t>its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members.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400" spc="45" dirty="0">
                <a:latin typeface="Arial"/>
                <a:cs typeface="Arial"/>
              </a:rPr>
              <a:t>•</a:t>
            </a:r>
            <a:r>
              <a:rPr sz="2400" spc="45" dirty="0">
                <a:latin typeface="Times New Roman"/>
                <a:cs typeface="Times New Roman"/>
              </a:rPr>
              <a:t>The </a:t>
            </a:r>
            <a:r>
              <a:rPr sz="2400" spc="25" dirty="0">
                <a:latin typeface="Times New Roman"/>
                <a:cs typeface="Times New Roman"/>
              </a:rPr>
              <a:t>leader </a:t>
            </a:r>
            <a:r>
              <a:rPr sz="2400" spc="-25" dirty="0">
                <a:latin typeface="Times New Roman"/>
                <a:cs typeface="Times New Roman"/>
              </a:rPr>
              <a:t>is </a:t>
            </a:r>
            <a:r>
              <a:rPr sz="2400" spc="145" dirty="0">
                <a:latin typeface="Times New Roman"/>
                <a:cs typeface="Times New Roman"/>
              </a:rPr>
              <a:t>part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spc="105" dirty="0">
                <a:latin typeface="Times New Roman"/>
                <a:cs typeface="Times New Roman"/>
              </a:rPr>
              <a:t>the </a:t>
            </a:r>
            <a:r>
              <a:rPr sz="2400" spc="30" dirty="0">
                <a:latin typeface="Times New Roman"/>
                <a:cs typeface="Times New Roman"/>
              </a:rPr>
              <a:t>legislature, </a:t>
            </a:r>
            <a:r>
              <a:rPr sz="2400" spc="-30" dirty="0">
                <a:latin typeface="Times New Roman"/>
                <a:cs typeface="Times New Roman"/>
              </a:rPr>
              <a:t>so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he/she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400" spc="65" dirty="0">
                <a:latin typeface="Times New Roman"/>
                <a:cs typeface="Times New Roman"/>
              </a:rPr>
              <a:t>has </a:t>
            </a:r>
            <a:r>
              <a:rPr sz="2400" spc="110" dirty="0">
                <a:latin typeface="Times New Roman"/>
                <a:cs typeface="Times New Roman"/>
              </a:rPr>
              <a:t>a </a:t>
            </a:r>
            <a:r>
              <a:rPr sz="2400" spc="95" dirty="0">
                <a:latin typeface="Times New Roman"/>
                <a:cs typeface="Times New Roman"/>
              </a:rPr>
              <a:t>hand</a:t>
            </a:r>
            <a:r>
              <a:rPr sz="2400" spc="-40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in </a:t>
            </a:r>
            <a:r>
              <a:rPr sz="2400" spc="50" dirty="0">
                <a:latin typeface="Times New Roman"/>
                <a:cs typeface="Times New Roman"/>
              </a:rPr>
              <a:t>making </a:t>
            </a:r>
            <a:r>
              <a:rPr sz="2400" dirty="0">
                <a:latin typeface="Times New Roman"/>
                <a:cs typeface="Times New Roman"/>
              </a:rPr>
              <a:t>laws.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2400" spc="50" dirty="0">
                <a:latin typeface="Times New Roman"/>
                <a:cs typeface="Times New Roman"/>
              </a:rPr>
              <a:t>Examples: </a:t>
            </a:r>
            <a:r>
              <a:rPr sz="2400" spc="70" dirty="0">
                <a:latin typeface="Times New Roman"/>
                <a:cs typeface="Times New Roman"/>
              </a:rPr>
              <a:t>United </a:t>
            </a:r>
            <a:r>
              <a:rPr sz="2400" spc="45" dirty="0">
                <a:latin typeface="Times New Roman"/>
                <a:cs typeface="Times New Roman"/>
              </a:rPr>
              <a:t>Kingdom, </a:t>
            </a:r>
            <a:r>
              <a:rPr sz="2400" spc="50" dirty="0">
                <a:latin typeface="Times New Roman"/>
                <a:cs typeface="Times New Roman"/>
              </a:rPr>
              <a:t>Canada, </a:t>
            </a:r>
            <a:r>
              <a:rPr sz="2400" spc="-170" dirty="0">
                <a:latin typeface="Times New Roman"/>
                <a:cs typeface="Times New Roman"/>
              </a:rPr>
              <a:t>&amp;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Australia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313943"/>
            <a:ext cx="79065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6420" y="480059"/>
            <a:ext cx="5682996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81000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7581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7581900" y="1143000"/>
                </a:lnTo>
                <a:lnTo>
                  <a:pt x="7625562" y="1137965"/>
                </a:lnTo>
                <a:lnTo>
                  <a:pt x="7665653" y="1123627"/>
                </a:lnTo>
                <a:lnTo>
                  <a:pt x="7701025" y="1101132"/>
                </a:lnTo>
                <a:lnTo>
                  <a:pt x="7730532" y="1071625"/>
                </a:lnTo>
                <a:lnTo>
                  <a:pt x="7753027" y="1036253"/>
                </a:lnTo>
                <a:lnTo>
                  <a:pt x="7767365" y="996162"/>
                </a:lnTo>
                <a:lnTo>
                  <a:pt x="7772400" y="952500"/>
                </a:lnTo>
                <a:lnTo>
                  <a:pt x="7772400" y="190500"/>
                </a:lnTo>
                <a:lnTo>
                  <a:pt x="7767365" y="146837"/>
                </a:lnTo>
                <a:lnTo>
                  <a:pt x="7753027" y="106746"/>
                </a:lnTo>
                <a:lnTo>
                  <a:pt x="7730532" y="71374"/>
                </a:lnTo>
                <a:lnTo>
                  <a:pt x="7701025" y="41867"/>
                </a:lnTo>
                <a:lnTo>
                  <a:pt x="7665653" y="19372"/>
                </a:lnTo>
                <a:lnTo>
                  <a:pt x="7625562" y="5034"/>
                </a:lnTo>
                <a:lnTo>
                  <a:pt x="7581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381000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7581900" y="0"/>
                </a:lnTo>
                <a:lnTo>
                  <a:pt x="7625562" y="5034"/>
                </a:lnTo>
                <a:lnTo>
                  <a:pt x="7665653" y="19372"/>
                </a:lnTo>
                <a:lnTo>
                  <a:pt x="7701025" y="41867"/>
                </a:lnTo>
                <a:lnTo>
                  <a:pt x="7730532" y="71374"/>
                </a:lnTo>
                <a:lnTo>
                  <a:pt x="7753027" y="106746"/>
                </a:lnTo>
                <a:lnTo>
                  <a:pt x="7767365" y="146837"/>
                </a:lnTo>
                <a:lnTo>
                  <a:pt x="7772400" y="190500"/>
                </a:lnTo>
                <a:lnTo>
                  <a:pt x="7772400" y="952500"/>
                </a:lnTo>
                <a:lnTo>
                  <a:pt x="7767365" y="996162"/>
                </a:lnTo>
                <a:lnTo>
                  <a:pt x="7753027" y="1036253"/>
                </a:lnTo>
                <a:lnTo>
                  <a:pt x="7730532" y="1071625"/>
                </a:lnTo>
                <a:lnTo>
                  <a:pt x="7701025" y="1101132"/>
                </a:lnTo>
                <a:lnTo>
                  <a:pt x="7665653" y="1123627"/>
                </a:lnTo>
                <a:lnTo>
                  <a:pt x="7625562" y="1137965"/>
                </a:lnTo>
                <a:lnTo>
                  <a:pt x="7581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0135" y="531876"/>
            <a:ext cx="5475732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5411" y="531876"/>
            <a:ext cx="70408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4107" y="787019"/>
            <a:ext cx="4859401" cy="433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752662"/>
            <a:ext cx="8534400" cy="4989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613278"/>
            <a:ext cx="6684645" cy="282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55" dirty="0">
                <a:latin typeface="Times New Roman"/>
                <a:cs typeface="Times New Roman"/>
              </a:rPr>
              <a:t>In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35" dirty="0">
                <a:latin typeface="Times New Roman"/>
                <a:cs typeface="Times New Roman"/>
              </a:rPr>
              <a:t>each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40" dirty="0">
                <a:latin typeface="Times New Roman"/>
                <a:cs typeface="Times New Roman"/>
              </a:rPr>
              <a:t>country,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100" dirty="0">
                <a:latin typeface="Times New Roman"/>
                <a:cs typeface="Times New Roman"/>
              </a:rPr>
              <a:t>the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people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Times New Roman"/>
                <a:cs typeface="Times New Roman"/>
              </a:rPr>
              <a:t>have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40" dirty="0">
                <a:latin typeface="Times New Roman"/>
                <a:cs typeface="Times New Roman"/>
              </a:rPr>
              <a:t>different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60" dirty="0">
                <a:latin typeface="Times New Roman"/>
                <a:cs typeface="Times New Roman"/>
              </a:rPr>
              <a:t>rights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100" dirty="0">
                <a:latin typeface="Times New Roman"/>
                <a:cs typeface="Times New Roman"/>
              </a:rPr>
              <a:t>to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spc="80" dirty="0">
                <a:latin typeface="Times New Roman"/>
                <a:cs typeface="Times New Roman"/>
              </a:rPr>
              <a:t>participate </a:t>
            </a:r>
            <a:r>
              <a:rPr sz="2300" spc="40" dirty="0">
                <a:latin typeface="Times New Roman"/>
                <a:cs typeface="Times New Roman"/>
              </a:rPr>
              <a:t>in </a:t>
            </a:r>
            <a:r>
              <a:rPr sz="2300" spc="100" dirty="0">
                <a:latin typeface="Times New Roman"/>
                <a:cs typeface="Times New Roman"/>
              </a:rPr>
              <a:t>the</a:t>
            </a:r>
            <a:r>
              <a:rPr sz="2300" spc="-210" dirty="0">
                <a:latin typeface="Times New Roman"/>
                <a:cs typeface="Times New Roman"/>
              </a:rPr>
              <a:t> </a:t>
            </a:r>
            <a:r>
              <a:rPr sz="2300" spc="40" dirty="0">
                <a:latin typeface="Times New Roman"/>
                <a:cs typeface="Times New Roman"/>
              </a:rPr>
              <a:t>government.</a:t>
            </a:r>
            <a:endParaRPr sz="2300">
              <a:latin typeface="Times New Roman"/>
              <a:cs typeface="Times New Roman"/>
            </a:endParaRPr>
          </a:p>
          <a:p>
            <a:pPr marL="469265" marR="308610">
              <a:lnSpc>
                <a:spcPct val="100000"/>
              </a:lnSpc>
            </a:pPr>
            <a:r>
              <a:rPr sz="2300" spc="100" dirty="0">
                <a:latin typeface="Arial"/>
                <a:cs typeface="Arial"/>
              </a:rPr>
              <a:t>•</a:t>
            </a:r>
            <a:r>
              <a:rPr sz="2300" spc="100" dirty="0">
                <a:latin typeface="Times New Roman"/>
                <a:cs typeface="Times New Roman"/>
              </a:rPr>
              <a:t>In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some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40" dirty="0">
                <a:latin typeface="Times New Roman"/>
                <a:cs typeface="Times New Roman"/>
              </a:rPr>
              <a:t>countries,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85" dirty="0">
                <a:latin typeface="Times New Roman"/>
                <a:cs typeface="Times New Roman"/>
              </a:rPr>
              <a:t>any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30" dirty="0">
                <a:latin typeface="Times New Roman"/>
                <a:cs typeface="Times New Roman"/>
              </a:rPr>
              <a:t>citizen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can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114" dirty="0">
                <a:latin typeface="Times New Roman"/>
                <a:cs typeface="Times New Roman"/>
              </a:rPr>
              <a:t>run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for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Times New Roman"/>
                <a:cs typeface="Times New Roman"/>
              </a:rPr>
              <a:t>office  </a:t>
            </a:r>
            <a:r>
              <a:rPr sz="2300" spc="35" dirty="0">
                <a:latin typeface="Times New Roman"/>
                <a:cs typeface="Times New Roman"/>
              </a:rPr>
              <a:t>or </a:t>
            </a:r>
            <a:r>
              <a:rPr sz="2300" spc="40" dirty="0">
                <a:latin typeface="Times New Roman"/>
                <a:cs typeface="Times New Roman"/>
              </a:rPr>
              <a:t>vote in</a:t>
            </a:r>
            <a:r>
              <a:rPr sz="2300" spc="-185" dirty="0">
                <a:latin typeface="Times New Roman"/>
                <a:cs typeface="Times New Roman"/>
              </a:rPr>
              <a:t> </a:t>
            </a:r>
            <a:r>
              <a:rPr sz="2300" spc="15" dirty="0">
                <a:latin typeface="Times New Roman"/>
                <a:cs typeface="Times New Roman"/>
              </a:rPr>
              <a:t>elections.</a:t>
            </a:r>
            <a:endParaRPr sz="2300">
              <a:latin typeface="Times New Roman"/>
              <a:cs typeface="Times New Roman"/>
            </a:endParaRPr>
          </a:p>
          <a:p>
            <a:pPr marL="469265" marR="5080">
              <a:lnSpc>
                <a:spcPct val="100000"/>
              </a:lnSpc>
            </a:pPr>
            <a:r>
              <a:rPr sz="2300" spc="100" dirty="0">
                <a:latin typeface="Arial"/>
                <a:cs typeface="Arial"/>
              </a:rPr>
              <a:t>•</a:t>
            </a:r>
            <a:r>
              <a:rPr sz="2300" spc="100" dirty="0">
                <a:latin typeface="Times New Roman"/>
                <a:cs typeface="Times New Roman"/>
              </a:rPr>
              <a:t>In</a:t>
            </a:r>
            <a:r>
              <a:rPr sz="2300" spc="-365" dirty="0">
                <a:latin typeface="Times New Roman"/>
                <a:cs typeface="Times New Roman"/>
              </a:rPr>
              <a:t> </a:t>
            </a:r>
            <a:r>
              <a:rPr sz="2300" spc="70" dirty="0">
                <a:latin typeface="Times New Roman"/>
                <a:cs typeface="Times New Roman"/>
              </a:rPr>
              <a:t>other </a:t>
            </a:r>
            <a:r>
              <a:rPr sz="2300" spc="40" dirty="0">
                <a:latin typeface="Times New Roman"/>
                <a:cs typeface="Times New Roman"/>
              </a:rPr>
              <a:t>countries, </a:t>
            </a:r>
            <a:r>
              <a:rPr sz="2300" spc="70" dirty="0">
                <a:latin typeface="Times New Roman"/>
                <a:cs typeface="Times New Roman"/>
              </a:rPr>
              <a:t>there </a:t>
            </a:r>
            <a:r>
              <a:rPr sz="2300" spc="50" dirty="0">
                <a:latin typeface="Times New Roman"/>
                <a:cs typeface="Times New Roman"/>
              </a:rPr>
              <a:t>are </a:t>
            </a:r>
            <a:r>
              <a:rPr sz="2300" spc="45" dirty="0">
                <a:latin typeface="Times New Roman"/>
                <a:cs typeface="Times New Roman"/>
              </a:rPr>
              <a:t>restrictions </a:t>
            </a:r>
            <a:r>
              <a:rPr sz="2300" spc="30" dirty="0">
                <a:latin typeface="Times New Roman"/>
                <a:cs typeface="Times New Roman"/>
              </a:rPr>
              <a:t>placed on  </a:t>
            </a:r>
            <a:r>
              <a:rPr sz="2300" spc="15" dirty="0">
                <a:latin typeface="Times New Roman"/>
                <a:cs typeface="Times New Roman"/>
              </a:rPr>
              <a:t>who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can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114" dirty="0">
                <a:latin typeface="Times New Roman"/>
                <a:cs typeface="Times New Roman"/>
              </a:rPr>
              <a:t>run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for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30" dirty="0">
                <a:latin typeface="Times New Roman"/>
                <a:cs typeface="Times New Roman"/>
              </a:rPr>
              <a:t>office </a:t>
            </a:r>
            <a:r>
              <a:rPr sz="2300" spc="90" dirty="0">
                <a:latin typeface="Times New Roman"/>
                <a:cs typeface="Times New Roman"/>
              </a:rPr>
              <a:t>and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who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can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40" dirty="0">
                <a:latin typeface="Times New Roman"/>
                <a:cs typeface="Times New Roman"/>
              </a:rPr>
              <a:t>vote.</a:t>
            </a:r>
            <a:endParaRPr sz="2300">
              <a:latin typeface="Times New Roman"/>
              <a:cs typeface="Times New Roman"/>
            </a:endParaRPr>
          </a:p>
          <a:p>
            <a:pPr marL="469265" marR="528320">
              <a:lnSpc>
                <a:spcPct val="100000"/>
              </a:lnSpc>
            </a:pPr>
            <a:r>
              <a:rPr sz="2300" spc="40" dirty="0">
                <a:latin typeface="Arial"/>
                <a:cs typeface="Arial"/>
              </a:rPr>
              <a:t>•</a:t>
            </a:r>
            <a:r>
              <a:rPr sz="2300" spc="40" dirty="0">
                <a:latin typeface="Times New Roman"/>
                <a:cs typeface="Times New Roman"/>
              </a:rPr>
              <a:t>There </a:t>
            </a:r>
            <a:r>
              <a:rPr sz="2300" spc="50" dirty="0">
                <a:latin typeface="Times New Roman"/>
                <a:cs typeface="Times New Roman"/>
              </a:rPr>
              <a:t>are </a:t>
            </a:r>
            <a:r>
              <a:rPr sz="2300" spc="5" dirty="0">
                <a:latin typeface="Times New Roman"/>
                <a:cs typeface="Times New Roman"/>
              </a:rPr>
              <a:t>also </a:t>
            </a:r>
            <a:r>
              <a:rPr sz="2300" spc="40" dirty="0">
                <a:latin typeface="Times New Roman"/>
                <a:cs typeface="Times New Roman"/>
              </a:rPr>
              <a:t>countries </a:t>
            </a:r>
            <a:r>
              <a:rPr sz="2300" spc="15" dirty="0">
                <a:latin typeface="Times New Roman"/>
                <a:cs typeface="Times New Roman"/>
              </a:rPr>
              <a:t>where </a:t>
            </a:r>
            <a:r>
              <a:rPr sz="2300" spc="25" dirty="0">
                <a:latin typeface="Times New Roman"/>
                <a:cs typeface="Times New Roman"/>
              </a:rPr>
              <a:t>NO </a:t>
            </a:r>
            <a:r>
              <a:rPr sz="2300" spc="30" dirty="0">
                <a:latin typeface="Times New Roman"/>
                <a:cs typeface="Times New Roman"/>
              </a:rPr>
              <a:t>citizen</a:t>
            </a:r>
            <a:r>
              <a:rPr sz="2300" spc="-295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can  </a:t>
            </a:r>
            <a:r>
              <a:rPr sz="2300" spc="40" dirty="0">
                <a:latin typeface="Times New Roman"/>
                <a:cs typeface="Times New Roman"/>
              </a:rPr>
              <a:t>vote </a:t>
            </a:r>
            <a:r>
              <a:rPr sz="2300" spc="90" dirty="0">
                <a:latin typeface="Times New Roman"/>
                <a:cs typeface="Times New Roman"/>
              </a:rPr>
              <a:t>and </a:t>
            </a:r>
            <a:r>
              <a:rPr sz="2300" spc="70" dirty="0">
                <a:latin typeface="Times New Roman"/>
                <a:cs typeface="Times New Roman"/>
              </a:rPr>
              <a:t>there </a:t>
            </a:r>
            <a:r>
              <a:rPr sz="2300" spc="50" dirty="0">
                <a:latin typeface="Times New Roman"/>
                <a:cs typeface="Times New Roman"/>
              </a:rPr>
              <a:t>are </a:t>
            </a:r>
            <a:r>
              <a:rPr sz="2300" spc="35" dirty="0">
                <a:latin typeface="Times New Roman"/>
                <a:cs typeface="Times New Roman"/>
              </a:rPr>
              <a:t>no</a:t>
            </a:r>
            <a:r>
              <a:rPr sz="2300" spc="-345" dirty="0">
                <a:latin typeface="Times New Roman"/>
                <a:cs typeface="Times New Roman"/>
              </a:rPr>
              <a:t> </a:t>
            </a:r>
            <a:r>
              <a:rPr sz="2300" spc="15" dirty="0">
                <a:latin typeface="Times New Roman"/>
                <a:cs typeface="Times New Roman"/>
              </a:rPr>
              <a:t>elections.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313943"/>
            <a:ext cx="79065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4623" y="480059"/>
            <a:ext cx="5468112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81000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7581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7581900" y="1143000"/>
                </a:lnTo>
                <a:lnTo>
                  <a:pt x="7625562" y="1137965"/>
                </a:lnTo>
                <a:lnTo>
                  <a:pt x="7665653" y="1123627"/>
                </a:lnTo>
                <a:lnTo>
                  <a:pt x="7701025" y="1101132"/>
                </a:lnTo>
                <a:lnTo>
                  <a:pt x="7730532" y="1071625"/>
                </a:lnTo>
                <a:lnTo>
                  <a:pt x="7753027" y="1036253"/>
                </a:lnTo>
                <a:lnTo>
                  <a:pt x="7767365" y="996162"/>
                </a:lnTo>
                <a:lnTo>
                  <a:pt x="7772400" y="952500"/>
                </a:lnTo>
                <a:lnTo>
                  <a:pt x="7772400" y="190500"/>
                </a:lnTo>
                <a:lnTo>
                  <a:pt x="7767365" y="146837"/>
                </a:lnTo>
                <a:lnTo>
                  <a:pt x="7753027" y="106746"/>
                </a:lnTo>
                <a:lnTo>
                  <a:pt x="7730532" y="71374"/>
                </a:lnTo>
                <a:lnTo>
                  <a:pt x="7701025" y="41867"/>
                </a:lnTo>
                <a:lnTo>
                  <a:pt x="7665653" y="19372"/>
                </a:lnTo>
                <a:lnTo>
                  <a:pt x="7625562" y="5034"/>
                </a:lnTo>
                <a:lnTo>
                  <a:pt x="7581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381000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7581900" y="0"/>
                </a:lnTo>
                <a:lnTo>
                  <a:pt x="7625562" y="5034"/>
                </a:lnTo>
                <a:lnTo>
                  <a:pt x="7665653" y="19372"/>
                </a:lnTo>
                <a:lnTo>
                  <a:pt x="7701025" y="41867"/>
                </a:lnTo>
                <a:lnTo>
                  <a:pt x="7730532" y="71374"/>
                </a:lnTo>
                <a:lnTo>
                  <a:pt x="7753027" y="106746"/>
                </a:lnTo>
                <a:lnTo>
                  <a:pt x="7767365" y="146837"/>
                </a:lnTo>
                <a:lnTo>
                  <a:pt x="7772400" y="190500"/>
                </a:lnTo>
                <a:lnTo>
                  <a:pt x="7772400" y="952500"/>
                </a:lnTo>
                <a:lnTo>
                  <a:pt x="7767365" y="996162"/>
                </a:lnTo>
                <a:lnTo>
                  <a:pt x="7753027" y="1036253"/>
                </a:lnTo>
                <a:lnTo>
                  <a:pt x="7730532" y="1071625"/>
                </a:lnTo>
                <a:lnTo>
                  <a:pt x="7701025" y="1101132"/>
                </a:lnTo>
                <a:lnTo>
                  <a:pt x="7665653" y="1123627"/>
                </a:lnTo>
                <a:lnTo>
                  <a:pt x="7625562" y="1137965"/>
                </a:lnTo>
                <a:lnTo>
                  <a:pt x="7581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8339" y="531876"/>
            <a:ext cx="52608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8731" y="531876"/>
            <a:ext cx="704087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6502" y="787019"/>
            <a:ext cx="4658487" cy="438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752662"/>
            <a:ext cx="8534400" cy="4989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22044" y="2612771"/>
            <a:ext cx="5539105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/>
              <a:t>Types </a:t>
            </a:r>
            <a:r>
              <a:rPr sz="2400" spc="-30" dirty="0"/>
              <a:t>of </a:t>
            </a:r>
            <a:r>
              <a:rPr sz="2400" spc="40" dirty="0"/>
              <a:t>Government </a:t>
            </a:r>
            <a:r>
              <a:rPr sz="2400" spc="50" dirty="0"/>
              <a:t>are </a:t>
            </a:r>
            <a:r>
              <a:rPr sz="2400" spc="40" dirty="0"/>
              <a:t>based </a:t>
            </a:r>
            <a:r>
              <a:rPr sz="2400" spc="35" dirty="0"/>
              <a:t>on </a:t>
            </a:r>
            <a:r>
              <a:rPr sz="2400" spc="55" dirty="0"/>
              <a:t>two</a:t>
            </a:r>
            <a:r>
              <a:rPr sz="2400" spc="95" dirty="0"/>
              <a:t> </a:t>
            </a:r>
            <a:r>
              <a:rPr sz="2400" spc="20" dirty="0"/>
              <a:t>key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30" dirty="0"/>
              <a:t>questions:</a:t>
            </a:r>
            <a:endParaRPr sz="240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22044" y="3344545"/>
            <a:ext cx="5624830" cy="185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6465" indent="-457200">
              <a:lnSpc>
                <a:spcPct val="100000"/>
              </a:lnSpc>
              <a:buAutoNum type="arabicPeriod"/>
              <a:tabLst>
                <a:tab pos="927100" algn="l"/>
              </a:tabLst>
            </a:pPr>
            <a:r>
              <a:rPr sz="2400" b="1" spc="-40" dirty="0">
                <a:latin typeface="Times New Roman"/>
                <a:cs typeface="Times New Roman"/>
              </a:rPr>
              <a:t>Who </a:t>
            </a:r>
            <a:r>
              <a:rPr sz="2400" b="1" spc="-80" dirty="0">
                <a:latin typeface="Times New Roman"/>
                <a:cs typeface="Times New Roman"/>
              </a:rPr>
              <a:t>governs </a:t>
            </a:r>
            <a:r>
              <a:rPr sz="2400" b="1" spc="-40" dirty="0">
                <a:latin typeface="Times New Roman"/>
                <a:cs typeface="Times New Roman"/>
              </a:rPr>
              <a:t>the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country?</a:t>
            </a:r>
            <a:endParaRPr sz="24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buAutoNum type="arabicPeriod"/>
              <a:tabLst>
                <a:tab pos="92710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What </a:t>
            </a:r>
            <a:r>
              <a:rPr sz="2400" b="1" spc="-30" dirty="0">
                <a:latin typeface="Times New Roman"/>
                <a:cs typeface="Times New Roman"/>
              </a:rPr>
              <a:t>is </a:t>
            </a:r>
            <a:r>
              <a:rPr sz="2400" b="1" spc="-40" dirty="0">
                <a:latin typeface="Times New Roman"/>
                <a:cs typeface="Times New Roman"/>
              </a:rPr>
              <a:t>the </a:t>
            </a:r>
            <a:r>
              <a:rPr sz="2400" b="1" spc="-25" dirty="0">
                <a:latin typeface="Times New Roman"/>
                <a:cs typeface="Times New Roman"/>
              </a:rPr>
              <a:t>citizen </a:t>
            </a:r>
            <a:r>
              <a:rPr sz="2400" b="1" spc="-60" dirty="0">
                <a:latin typeface="Times New Roman"/>
                <a:cs typeface="Times New Roman"/>
              </a:rPr>
              <a:t>participation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80" dirty="0">
                <a:latin typeface="Times New Roman"/>
                <a:cs typeface="Times New Roman"/>
              </a:rPr>
              <a:t>like?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265" marR="123189" indent="-457200">
              <a:lnSpc>
                <a:spcPct val="100000"/>
              </a:lnSpc>
            </a:pPr>
            <a:r>
              <a:rPr sz="2400" spc="60" dirty="0">
                <a:latin typeface="Times New Roman"/>
                <a:cs typeface="Times New Roman"/>
              </a:rPr>
              <a:t>The </a:t>
            </a:r>
            <a:r>
              <a:rPr sz="2400" spc="35" dirty="0">
                <a:latin typeface="Times New Roman"/>
                <a:cs typeface="Times New Roman"/>
              </a:rPr>
              <a:t>way </a:t>
            </a:r>
            <a:r>
              <a:rPr sz="2400" spc="110" dirty="0">
                <a:latin typeface="Times New Roman"/>
                <a:cs typeface="Times New Roman"/>
              </a:rPr>
              <a:t>a </a:t>
            </a:r>
            <a:r>
              <a:rPr sz="2400" spc="80" dirty="0">
                <a:latin typeface="Times New Roman"/>
                <a:cs typeface="Times New Roman"/>
              </a:rPr>
              <a:t>country </a:t>
            </a:r>
            <a:r>
              <a:rPr sz="2400" spc="15" dirty="0">
                <a:latin typeface="Times New Roman"/>
                <a:cs typeface="Times New Roman"/>
              </a:rPr>
              <a:t>answers </a:t>
            </a:r>
            <a:r>
              <a:rPr sz="2400" spc="45" dirty="0">
                <a:latin typeface="Times New Roman"/>
                <a:cs typeface="Times New Roman"/>
              </a:rPr>
              <a:t>these</a:t>
            </a:r>
            <a:r>
              <a:rPr sz="2400" spc="-37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questions  </a:t>
            </a:r>
            <a:r>
              <a:rPr sz="2400" spc="45" dirty="0">
                <a:latin typeface="Times New Roman"/>
                <a:cs typeface="Times New Roman"/>
              </a:rPr>
              <a:t>determines </a:t>
            </a:r>
            <a:r>
              <a:rPr sz="2400" spc="60" dirty="0">
                <a:latin typeface="Times New Roman"/>
                <a:cs typeface="Times New Roman"/>
              </a:rPr>
              <a:t>its </a:t>
            </a:r>
            <a:r>
              <a:rPr sz="2400" spc="40" dirty="0">
                <a:latin typeface="Times New Roman"/>
                <a:cs typeface="Times New Roman"/>
              </a:rPr>
              <a:t>government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type: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4575" y="5315330"/>
            <a:ext cx="906144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75" dirty="0">
                <a:solidFill>
                  <a:srgbClr val="C00000"/>
                </a:solidFill>
                <a:latin typeface="Arial"/>
                <a:cs typeface="Arial"/>
              </a:rPr>
              <a:t>Oligarchy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9194" y="5299455"/>
            <a:ext cx="473900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70300" algn="l"/>
              </a:tabLst>
            </a:pPr>
            <a:r>
              <a:rPr sz="2000" spc="-180" dirty="0">
                <a:solidFill>
                  <a:srgbClr val="C00000"/>
                </a:solidFill>
                <a:latin typeface="Arial"/>
                <a:cs typeface="Arial"/>
              </a:rPr>
              <a:t>Autocracy	</a:t>
            </a:r>
            <a:r>
              <a:rPr sz="2000" spc="-204" dirty="0">
                <a:solidFill>
                  <a:srgbClr val="C00000"/>
                </a:solidFill>
                <a:latin typeface="Arial"/>
                <a:cs typeface="Arial"/>
              </a:rPr>
              <a:t>Democracy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044" y="85343"/>
            <a:ext cx="70683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9423" y="251459"/>
            <a:ext cx="4934712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152400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67437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743700" y="1143000"/>
                </a:lnTo>
                <a:lnTo>
                  <a:pt x="6787362" y="1137965"/>
                </a:lnTo>
                <a:lnTo>
                  <a:pt x="6827453" y="1123627"/>
                </a:lnTo>
                <a:lnTo>
                  <a:pt x="6862825" y="1101132"/>
                </a:lnTo>
                <a:lnTo>
                  <a:pt x="6892332" y="1071625"/>
                </a:lnTo>
                <a:lnTo>
                  <a:pt x="6914827" y="1036253"/>
                </a:lnTo>
                <a:lnTo>
                  <a:pt x="6929165" y="996162"/>
                </a:lnTo>
                <a:lnTo>
                  <a:pt x="6934200" y="952500"/>
                </a:lnTo>
                <a:lnTo>
                  <a:pt x="6934200" y="190500"/>
                </a:lnTo>
                <a:lnTo>
                  <a:pt x="6929165" y="146837"/>
                </a:lnTo>
                <a:lnTo>
                  <a:pt x="6914827" y="106746"/>
                </a:lnTo>
                <a:lnTo>
                  <a:pt x="6892332" y="71374"/>
                </a:lnTo>
                <a:lnTo>
                  <a:pt x="6862825" y="41867"/>
                </a:lnTo>
                <a:lnTo>
                  <a:pt x="6827453" y="19372"/>
                </a:lnTo>
                <a:lnTo>
                  <a:pt x="6787362" y="5034"/>
                </a:lnTo>
                <a:lnTo>
                  <a:pt x="6743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152400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6743700" y="0"/>
                </a:lnTo>
                <a:lnTo>
                  <a:pt x="6787362" y="5034"/>
                </a:lnTo>
                <a:lnTo>
                  <a:pt x="6827453" y="19372"/>
                </a:lnTo>
                <a:lnTo>
                  <a:pt x="6862825" y="41867"/>
                </a:lnTo>
                <a:lnTo>
                  <a:pt x="6892332" y="71374"/>
                </a:lnTo>
                <a:lnTo>
                  <a:pt x="6914827" y="106746"/>
                </a:lnTo>
                <a:lnTo>
                  <a:pt x="6929165" y="146837"/>
                </a:lnTo>
                <a:lnTo>
                  <a:pt x="6934200" y="190500"/>
                </a:lnTo>
                <a:lnTo>
                  <a:pt x="6934200" y="952500"/>
                </a:lnTo>
                <a:lnTo>
                  <a:pt x="6929165" y="996162"/>
                </a:lnTo>
                <a:lnTo>
                  <a:pt x="6914827" y="1036253"/>
                </a:lnTo>
                <a:lnTo>
                  <a:pt x="6892332" y="1071625"/>
                </a:lnTo>
                <a:lnTo>
                  <a:pt x="6862825" y="1101132"/>
                </a:lnTo>
                <a:lnTo>
                  <a:pt x="6827453" y="1123627"/>
                </a:lnTo>
                <a:lnTo>
                  <a:pt x="6787362" y="1137965"/>
                </a:lnTo>
                <a:lnTo>
                  <a:pt x="67437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3139" y="303275"/>
            <a:ext cx="47274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0132" y="303275"/>
            <a:ext cx="70408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1397" y="558419"/>
            <a:ext cx="4105148" cy="347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371536"/>
            <a:ext cx="8534400" cy="5370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156078"/>
            <a:ext cx="6565265" cy="352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Char char="•"/>
              <a:tabLst>
                <a:tab pos="258445" algn="l"/>
              </a:tabLst>
            </a:pPr>
            <a:r>
              <a:rPr sz="2300" spc="40" dirty="0">
                <a:latin typeface="Times New Roman"/>
                <a:cs typeface="Times New Roman"/>
              </a:rPr>
              <a:t>Have </a:t>
            </a:r>
            <a:r>
              <a:rPr sz="2300" spc="105" dirty="0">
                <a:latin typeface="Times New Roman"/>
                <a:cs typeface="Times New Roman"/>
              </a:rPr>
              <a:t>a </a:t>
            </a:r>
            <a:r>
              <a:rPr sz="2300" spc="-10" dirty="0">
                <a:latin typeface="Times New Roman"/>
                <a:cs typeface="Times New Roman"/>
              </a:rPr>
              <a:t>single </a:t>
            </a:r>
            <a:r>
              <a:rPr sz="2300" spc="55" dirty="0">
                <a:latin typeface="Times New Roman"/>
                <a:cs typeface="Times New Roman"/>
              </a:rPr>
              <a:t>ruler </a:t>
            </a:r>
            <a:r>
              <a:rPr sz="2300" spc="75" dirty="0">
                <a:latin typeface="Times New Roman"/>
                <a:cs typeface="Times New Roman"/>
              </a:rPr>
              <a:t>with </a:t>
            </a:r>
            <a:r>
              <a:rPr sz="2300" spc="55" dirty="0">
                <a:latin typeface="Times New Roman"/>
                <a:cs typeface="Times New Roman"/>
              </a:rPr>
              <a:t>unlimited</a:t>
            </a:r>
            <a:r>
              <a:rPr sz="2300" spc="-34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power.</a:t>
            </a:r>
            <a:endParaRPr sz="2300">
              <a:latin typeface="Times New Roman"/>
              <a:cs typeface="Times New Roman"/>
            </a:endParaRPr>
          </a:p>
          <a:p>
            <a:pPr marL="257810" indent="-245110">
              <a:lnSpc>
                <a:spcPct val="100000"/>
              </a:lnSpc>
              <a:buFont typeface="Arial"/>
              <a:buChar char="•"/>
              <a:tabLst>
                <a:tab pos="258445" algn="l"/>
              </a:tabLst>
            </a:pPr>
            <a:r>
              <a:rPr sz="2300" spc="5" dirty="0">
                <a:latin typeface="Times New Roman"/>
                <a:cs typeface="Times New Roman"/>
              </a:rPr>
              <a:t>Citizens </a:t>
            </a:r>
            <a:r>
              <a:rPr sz="2300" spc="75" dirty="0">
                <a:latin typeface="Times New Roman"/>
                <a:cs typeface="Times New Roman"/>
              </a:rPr>
              <a:t>cannot participate </a:t>
            </a:r>
            <a:r>
              <a:rPr sz="2300" spc="40" dirty="0">
                <a:latin typeface="Times New Roman"/>
                <a:cs typeface="Times New Roman"/>
              </a:rPr>
              <a:t>in </a:t>
            </a:r>
            <a:r>
              <a:rPr sz="2300" spc="100" dirty="0">
                <a:latin typeface="Times New Roman"/>
                <a:cs typeface="Times New Roman"/>
              </a:rPr>
              <a:t>the </a:t>
            </a:r>
            <a:r>
              <a:rPr sz="2300" spc="10" dirty="0">
                <a:latin typeface="Times New Roman"/>
                <a:cs typeface="Times New Roman"/>
              </a:rPr>
              <a:t>selection </a:t>
            </a:r>
            <a:r>
              <a:rPr sz="2300" spc="-25" dirty="0">
                <a:latin typeface="Times New Roman"/>
                <a:cs typeface="Times New Roman"/>
              </a:rPr>
              <a:t>of </a:t>
            </a:r>
            <a:r>
              <a:rPr sz="2300" spc="100" dirty="0">
                <a:latin typeface="Times New Roman"/>
                <a:cs typeface="Times New Roman"/>
              </a:rPr>
              <a:t>the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spc="-70" dirty="0">
                <a:latin typeface="Georgia"/>
                <a:cs typeface="Georgia"/>
              </a:rPr>
              <a:t>ruler </a:t>
            </a:r>
            <a:r>
              <a:rPr sz="2300" spc="-100" dirty="0">
                <a:latin typeface="Georgia"/>
                <a:cs typeface="Georgia"/>
              </a:rPr>
              <a:t>or </a:t>
            </a:r>
            <a:r>
              <a:rPr sz="2300" spc="-40" dirty="0">
                <a:latin typeface="Georgia"/>
                <a:cs typeface="Georgia"/>
              </a:rPr>
              <a:t>vote </a:t>
            </a:r>
            <a:r>
              <a:rPr sz="2300" spc="-114" dirty="0">
                <a:latin typeface="Georgia"/>
                <a:cs typeface="Georgia"/>
              </a:rPr>
              <a:t>on </a:t>
            </a:r>
            <a:r>
              <a:rPr sz="2300" spc="-45" dirty="0">
                <a:latin typeface="Georgia"/>
                <a:cs typeface="Georgia"/>
              </a:rPr>
              <a:t>the </a:t>
            </a:r>
            <a:r>
              <a:rPr sz="2300" spc="-35" dirty="0">
                <a:latin typeface="Georgia"/>
                <a:cs typeface="Georgia"/>
              </a:rPr>
              <a:t>country’s</a:t>
            </a:r>
            <a:r>
              <a:rPr sz="2300" spc="385" dirty="0">
                <a:latin typeface="Georgia"/>
                <a:cs typeface="Georgia"/>
              </a:rPr>
              <a:t> </a:t>
            </a:r>
            <a:r>
              <a:rPr sz="2300" spc="-65" dirty="0">
                <a:latin typeface="Georgia"/>
                <a:cs typeface="Georgia"/>
              </a:rPr>
              <a:t>laws.</a:t>
            </a: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58445" algn="l"/>
              </a:tabLst>
            </a:pPr>
            <a:r>
              <a:rPr sz="2300" spc="10" dirty="0">
                <a:latin typeface="Times New Roman"/>
                <a:cs typeface="Times New Roman"/>
              </a:rPr>
              <a:t>One </a:t>
            </a:r>
            <a:r>
              <a:rPr sz="2300" spc="40" dirty="0">
                <a:latin typeface="Times New Roman"/>
                <a:cs typeface="Times New Roman"/>
              </a:rPr>
              <a:t>benefit </a:t>
            </a:r>
            <a:r>
              <a:rPr sz="2300" spc="-330" dirty="0">
                <a:latin typeface="Georgia"/>
                <a:cs typeface="Georgia"/>
              </a:rPr>
              <a:t>– </a:t>
            </a:r>
            <a:r>
              <a:rPr sz="2300" spc="-5" dirty="0">
                <a:latin typeface="Times New Roman"/>
                <a:cs typeface="Times New Roman"/>
              </a:rPr>
              <a:t>decisions </a:t>
            </a:r>
            <a:r>
              <a:rPr sz="2300" dirty="0">
                <a:latin typeface="Times New Roman"/>
                <a:cs typeface="Times New Roman"/>
              </a:rPr>
              <a:t>for </a:t>
            </a:r>
            <a:r>
              <a:rPr sz="2300" spc="100" dirty="0">
                <a:latin typeface="Times New Roman"/>
                <a:cs typeface="Times New Roman"/>
              </a:rPr>
              <a:t>the </a:t>
            </a:r>
            <a:r>
              <a:rPr sz="2300" spc="80" dirty="0">
                <a:latin typeface="Times New Roman"/>
                <a:cs typeface="Times New Roman"/>
              </a:rPr>
              <a:t>country </a:t>
            </a:r>
            <a:r>
              <a:rPr sz="2300" spc="55" dirty="0">
                <a:latin typeface="Times New Roman"/>
                <a:cs typeface="Times New Roman"/>
              </a:rPr>
              <a:t>can </a:t>
            </a:r>
            <a:r>
              <a:rPr sz="2300" spc="30" dirty="0">
                <a:latin typeface="Times New Roman"/>
                <a:cs typeface="Times New Roman"/>
              </a:rPr>
              <a:t>be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made  </a:t>
            </a:r>
            <a:r>
              <a:rPr sz="2300" dirty="0">
                <a:latin typeface="Times New Roman"/>
                <a:cs typeface="Times New Roman"/>
              </a:rPr>
              <a:t>quickly.</a:t>
            </a:r>
            <a:endParaRPr sz="2300">
              <a:latin typeface="Times New Roman"/>
              <a:cs typeface="Times New Roman"/>
            </a:endParaRPr>
          </a:p>
          <a:p>
            <a:pPr marL="715010" lvl="1" indent="-245745">
              <a:lnSpc>
                <a:spcPct val="100000"/>
              </a:lnSpc>
              <a:buFont typeface="Arial"/>
              <a:buChar char="•"/>
              <a:tabLst>
                <a:tab pos="715645" algn="l"/>
              </a:tabLst>
            </a:pPr>
            <a:r>
              <a:rPr sz="2300" spc="-30" dirty="0">
                <a:latin typeface="Georgia"/>
                <a:cs typeface="Georgia"/>
              </a:rPr>
              <a:t>However…the </a:t>
            </a:r>
            <a:r>
              <a:rPr sz="2300" spc="-120" dirty="0">
                <a:latin typeface="Georgia"/>
                <a:cs typeface="Georgia"/>
              </a:rPr>
              <a:t>needs </a:t>
            </a:r>
            <a:r>
              <a:rPr sz="2300" spc="-60" dirty="0">
                <a:latin typeface="Georgia"/>
                <a:cs typeface="Georgia"/>
              </a:rPr>
              <a:t>of  </a:t>
            </a:r>
            <a:r>
              <a:rPr sz="2300" spc="-45" dirty="0">
                <a:latin typeface="Georgia"/>
                <a:cs typeface="Georgia"/>
              </a:rPr>
              <a:t>the </a:t>
            </a:r>
            <a:r>
              <a:rPr sz="2300" spc="-60" dirty="0">
                <a:latin typeface="Georgia"/>
                <a:cs typeface="Georgia"/>
              </a:rPr>
              <a:t>citizens </a:t>
            </a:r>
            <a:r>
              <a:rPr sz="2300" spc="-50" dirty="0">
                <a:latin typeface="Georgia"/>
                <a:cs typeface="Georgia"/>
              </a:rPr>
              <a:t>may</a:t>
            </a:r>
            <a:r>
              <a:rPr sz="2300" spc="225" dirty="0">
                <a:latin typeface="Georgia"/>
                <a:cs typeface="Georgia"/>
              </a:rPr>
              <a:t> </a:t>
            </a:r>
            <a:r>
              <a:rPr sz="2300" spc="-85" dirty="0">
                <a:latin typeface="Georgia"/>
                <a:cs typeface="Georgia"/>
              </a:rPr>
              <a:t>be</a:t>
            </a:r>
            <a:endParaRPr sz="2300">
              <a:latin typeface="Georgia"/>
              <a:cs typeface="Georgia"/>
            </a:endParaRPr>
          </a:p>
          <a:p>
            <a:pPr marL="469265">
              <a:lnSpc>
                <a:spcPct val="100000"/>
              </a:lnSpc>
            </a:pPr>
            <a:r>
              <a:rPr sz="2300" spc="20" dirty="0">
                <a:latin typeface="Times New Roman"/>
                <a:cs typeface="Times New Roman"/>
              </a:rPr>
              <a:t>ignored.</a:t>
            </a:r>
            <a:endParaRPr sz="2300">
              <a:latin typeface="Times New Roman"/>
              <a:cs typeface="Times New Roman"/>
            </a:endParaRPr>
          </a:p>
          <a:p>
            <a:pPr marL="715010" lvl="1" indent="-245745">
              <a:lnSpc>
                <a:spcPct val="100000"/>
              </a:lnSpc>
              <a:buFont typeface="Arial"/>
              <a:buChar char="•"/>
              <a:tabLst>
                <a:tab pos="715645" algn="l"/>
              </a:tabLst>
            </a:pPr>
            <a:r>
              <a:rPr sz="2300" spc="60" dirty="0">
                <a:latin typeface="Times New Roman"/>
                <a:cs typeface="Times New Roman"/>
              </a:rPr>
              <a:t>The </a:t>
            </a:r>
            <a:r>
              <a:rPr sz="2300" spc="30" dirty="0">
                <a:latin typeface="Times New Roman"/>
                <a:cs typeface="Times New Roman"/>
              </a:rPr>
              <a:t>leader </a:t>
            </a:r>
            <a:r>
              <a:rPr sz="2300" spc="75" dirty="0">
                <a:latin typeface="Times New Roman"/>
                <a:cs typeface="Times New Roman"/>
              </a:rPr>
              <a:t>may </a:t>
            </a:r>
            <a:r>
              <a:rPr sz="2300" spc="45" dirty="0">
                <a:latin typeface="Times New Roman"/>
                <a:cs typeface="Times New Roman"/>
              </a:rPr>
              <a:t>make </a:t>
            </a:r>
            <a:r>
              <a:rPr sz="2300" spc="35" dirty="0">
                <a:latin typeface="Times New Roman"/>
                <a:cs typeface="Times New Roman"/>
              </a:rPr>
              <a:t>poor or</a:t>
            </a:r>
            <a:r>
              <a:rPr sz="2300" spc="-35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selfish decisions</a:t>
            </a:r>
            <a:endParaRPr sz="23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300" spc="160" dirty="0">
                <a:latin typeface="Times New Roman"/>
                <a:cs typeface="Times New Roman"/>
              </a:rPr>
              <a:t>that </a:t>
            </a:r>
            <a:r>
              <a:rPr sz="2300" spc="145" dirty="0">
                <a:latin typeface="Times New Roman"/>
                <a:cs typeface="Times New Roman"/>
              </a:rPr>
              <a:t>hurt </a:t>
            </a:r>
            <a:r>
              <a:rPr sz="2300" spc="100" dirty="0">
                <a:latin typeface="Times New Roman"/>
                <a:cs typeface="Times New Roman"/>
              </a:rPr>
              <a:t>the</a:t>
            </a:r>
            <a:r>
              <a:rPr sz="2300" spc="-380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Times New Roman"/>
                <a:cs typeface="Times New Roman"/>
              </a:rPr>
              <a:t>citizens.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8044" y="85343"/>
            <a:ext cx="39441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1191" y="251459"/>
            <a:ext cx="2474976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152400"/>
            <a:ext cx="3810000" cy="1143000"/>
          </a:xfrm>
          <a:custGeom>
            <a:avLst/>
            <a:gdLst/>
            <a:ahLst/>
            <a:cxnLst/>
            <a:rect l="l" t="t" r="r" b="b"/>
            <a:pathLst>
              <a:path w="3810000" h="1143000">
                <a:moveTo>
                  <a:pt x="3619500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4" y="996162"/>
                </a:lnTo>
                <a:lnTo>
                  <a:pt x="19372" y="1036253"/>
                </a:lnTo>
                <a:lnTo>
                  <a:pt x="41867" y="1071625"/>
                </a:lnTo>
                <a:lnTo>
                  <a:pt x="71374" y="1101132"/>
                </a:lnTo>
                <a:lnTo>
                  <a:pt x="106746" y="1123627"/>
                </a:lnTo>
                <a:lnTo>
                  <a:pt x="146837" y="1137965"/>
                </a:lnTo>
                <a:lnTo>
                  <a:pt x="190500" y="1143000"/>
                </a:lnTo>
                <a:lnTo>
                  <a:pt x="3619500" y="1143000"/>
                </a:lnTo>
                <a:lnTo>
                  <a:pt x="3663162" y="1137965"/>
                </a:lnTo>
                <a:lnTo>
                  <a:pt x="3703253" y="1123627"/>
                </a:lnTo>
                <a:lnTo>
                  <a:pt x="3738625" y="1101132"/>
                </a:lnTo>
                <a:lnTo>
                  <a:pt x="3768132" y="1071625"/>
                </a:lnTo>
                <a:lnTo>
                  <a:pt x="3790627" y="1036253"/>
                </a:lnTo>
                <a:lnTo>
                  <a:pt x="3804965" y="996162"/>
                </a:lnTo>
                <a:lnTo>
                  <a:pt x="3810000" y="952500"/>
                </a:lnTo>
                <a:lnTo>
                  <a:pt x="3810000" y="190500"/>
                </a:lnTo>
                <a:lnTo>
                  <a:pt x="3804965" y="146837"/>
                </a:lnTo>
                <a:lnTo>
                  <a:pt x="3790627" y="106746"/>
                </a:lnTo>
                <a:lnTo>
                  <a:pt x="3768132" y="71374"/>
                </a:lnTo>
                <a:lnTo>
                  <a:pt x="3738625" y="41867"/>
                </a:lnTo>
                <a:lnTo>
                  <a:pt x="3703253" y="19372"/>
                </a:lnTo>
                <a:lnTo>
                  <a:pt x="3663162" y="5034"/>
                </a:lnTo>
                <a:lnTo>
                  <a:pt x="3619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152400"/>
            <a:ext cx="3810000" cy="1143000"/>
          </a:xfrm>
          <a:custGeom>
            <a:avLst/>
            <a:gdLst/>
            <a:ahLst/>
            <a:cxnLst/>
            <a:rect l="l" t="t" r="r" b="b"/>
            <a:pathLst>
              <a:path w="38100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3619500" y="0"/>
                </a:lnTo>
                <a:lnTo>
                  <a:pt x="3663162" y="5034"/>
                </a:lnTo>
                <a:lnTo>
                  <a:pt x="3703253" y="19372"/>
                </a:lnTo>
                <a:lnTo>
                  <a:pt x="3738625" y="41867"/>
                </a:lnTo>
                <a:lnTo>
                  <a:pt x="3768132" y="71374"/>
                </a:lnTo>
                <a:lnTo>
                  <a:pt x="3790627" y="106746"/>
                </a:lnTo>
                <a:lnTo>
                  <a:pt x="3804965" y="146837"/>
                </a:lnTo>
                <a:lnTo>
                  <a:pt x="3810000" y="190500"/>
                </a:lnTo>
                <a:lnTo>
                  <a:pt x="3810000" y="952500"/>
                </a:lnTo>
                <a:lnTo>
                  <a:pt x="3804965" y="996162"/>
                </a:lnTo>
                <a:lnTo>
                  <a:pt x="3790627" y="1036253"/>
                </a:lnTo>
                <a:lnTo>
                  <a:pt x="3768132" y="1071625"/>
                </a:lnTo>
                <a:lnTo>
                  <a:pt x="3738625" y="1101132"/>
                </a:lnTo>
                <a:lnTo>
                  <a:pt x="3703253" y="1123627"/>
                </a:lnTo>
                <a:lnTo>
                  <a:pt x="3663162" y="1137965"/>
                </a:lnTo>
                <a:lnTo>
                  <a:pt x="3619500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4908" y="303275"/>
            <a:ext cx="2267712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2164" y="303275"/>
            <a:ext cx="70408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165" y="564261"/>
            <a:ext cx="1673606" cy="432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371536"/>
            <a:ext cx="8534400" cy="5370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22044" y="2231771"/>
            <a:ext cx="6560184" cy="75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25" dirty="0"/>
              <a:t>Generally</a:t>
            </a:r>
            <a:r>
              <a:rPr sz="2400" spc="-10" dirty="0"/>
              <a:t> </a:t>
            </a:r>
            <a:r>
              <a:rPr sz="2400" spc="105" dirty="0"/>
              <a:t>the</a:t>
            </a:r>
            <a:r>
              <a:rPr sz="2400" spc="-15" dirty="0"/>
              <a:t> </a:t>
            </a:r>
            <a:r>
              <a:rPr sz="2400" dirty="0"/>
              <a:t>power</a:t>
            </a:r>
            <a:r>
              <a:rPr sz="2400" spc="-5" dirty="0"/>
              <a:t> </a:t>
            </a:r>
            <a:r>
              <a:rPr sz="2400" spc="100" dirty="0"/>
              <a:t>to</a:t>
            </a:r>
            <a:r>
              <a:rPr sz="2400" spc="-15" dirty="0"/>
              <a:t> </a:t>
            </a:r>
            <a:r>
              <a:rPr sz="2400" spc="45" dirty="0"/>
              <a:t>rule</a:t>
            </a:r>
            <a:r>
              <a:rPr sz="2400" spc="-15" dirty="0"/>
              <a:t> </a:t>
            </a:r>
            <a:r>
              <a:rPr sz="2400" spc="105" dirty="0"/>
              <a:t>the</a:t>
            </a:r>
            <a:r>
              <a:rPr sz="2400" spc="-15" dirty="0"/>
              <a:t> </a:t>
            </a:r>
            <a:r>
              <a:rPr sz="2400" spc="85" dirty="0"/>
              <a:t>country</a:t>
            </a:r>
            <a:r>
              <a:rPr sz="2400" spc="-10" dirty="0"/>
              <a:t> </a:t>
            </a:r>
            <a:r>
              <a:rPr sz="2400" spc="-30" dirty="0"/>
              <a:t>is</a:t>
            </a:r>
            <a:r>
              <a:rPr sz="2400" spc="-15" dirty="0"/>
              <a:t> </a:t>
            </a:r>
            <a:r>
              <a:rPr sz="2400" spc="50" dirty="0"/>
              <a:t>inherited  </a:t>
            </a:r>
            <a:r>
              <a:rPr sz="2400" spc="10" dirty="0"/>
              <a:t>(kings/queens) </a:t>
            </a:r>
            <a:r>
              <a:rPr sz="2400" spc="35" dirty="0"/>
              <a:t>or </a:t>
            </a:r>
            <a:r>
              <a:rPr sz="2400" spc="-30" dirty="0"/>
              <a:t>is </a:t>
            </a:r>
            <a:r>
              <a:rPr sz="2400" spc="85" dirty="0"/>
              <a:t>taken </a:t>
            </a:r>
            <a:r>
              <a:rPr sz="2400" spc="60" dirty="0"/>
              <a:t>by </a:t>
            </a:r>
            <a:r>
              <a:rPr sz="2400" spc="75" dirty="0"/>
              <a:t>military</a:t>
            </a:r>
            <a:r>
              <a:rPr sz="2400" spc="-210" dirty="0"/>
              <a:t> </a:t>
            </a:r>
            <a:r>
              <a:rPr sz="2400" spc="-10" dirty="0"/>
              <a:t>force.</a:t>
            </a:r>
            <a:endParaRPr sz="240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22044" y="3329304"/>
            <a:ext cx="5225415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45" dirty="0">
                <a:latin typeface="Times New Roman"/>
                <a:cs typeface="Times New Roman"/>
              </a:rPr>
              <a:t>There </a:t>
            </a:r>
            <a:r>
              <a:rPr sz="2400" spc="50" dirty="0">
                <a:latin typeface="Times New Roman"/>
                <a:cs typeface="Times New Roman"/>
              </a:rPr>
              <a:t>are </a:t>
            </a:r>
            <a:r>
              <a:rPr sz="2400" spc="60" dirty="0">
                <a:latin typeface="Times New Roman"/>
                <a:cs typeface="Times New Roman"/>
              </a:rPr>
              <a:t>two </a:t>
            </a:r>
            <a:r>
              <a:rPr sz="2400" spc="70" dirty="0">
                <a:latin typeface="Times New Roman"/>
                <a:cs typeface="Times New Roman"/>
              </a:rPr>
              <a:t>main </a:t>
            </a:r>
            <a:r>
              <a:rPr sz="2400" spc="65" dirty="0">
                <a:latin typeface="Times New Roman"/>
                <a:cs typeface="Times New Roman"/>
              </a:rPr>
              <a:t>types </a:t>
            </a:r>
            <a:r>
              <a:rPr sz="2400" spc="-3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autocracies: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8194" y="4232402"/>
            <a:ext cx="2390140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2000" spc="-160" dirty="0">
                <a:solidFill>
                  <a:srgbClr val="C00000"/>
                </a:solidFill>
                <a:latin typeface="Arial"/>
                <a:cs typeface="Arial"/>
              </a:rPr>
              <a:t>Dictatorship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buSzPct val="80000"/>
              <a:buFont typeface="Arial"/>
              <a:buChar char="•"/>
              <a:tabLst>
                <a:tab pos="133350" algn="l"/>
              </a:tabLst>
            </a:pPr>
            <a:r>
              <a:rPr sz="2000" spc="55" dirty="0">
                <a:latin typeface="Times New Roman"/>
                <a:cs typeface="Times New Roman"/>
              </a:rPr>
              <a:t>The </a:t>
            </a:r>
            <a:r>
              <a:rPr sz="2000" spc="20" dirty="0">
                <a:latin typeface="Times New Roman"/>
                <a:cs typeface="Times New Roman"/>
              </a:rPr>
              <a:t>leader </a:t>
            </a:r>
            <a:r>
              <a:rPr sz="2000" dirty="0">
                <a:latin typeface="Times New Roman"/>
                <a:cs typeface="Times New Roman"/>
              </a:rPr>
              <a:t>uses </a:t>
            </a:r>
            <a:r>
              <a:rPr sz="2000" spc="-15" dirty="0">
                <a:latin typeface="Times New Roman"/>
                <a:cs typeface="Times New Roman"/>
              </a:rPr>
              <a:t>force  </a:t>
            </a:r>
            <a:r>
              <a:rPr sz="2000" spc="85" dirty="0">
                <a:latin typeface="Times New Roman"/>
                <a:cs typeface="Times New Roman"/>
              </a:rPr>
              <a:t>to </a:t>
            </a:r>
            <a:r>
              <a:rPr sz="2000" spc="40" dirty="0">
                <a:latin typeface="Times New Roman"/>
                <a:cs typeface="Times New Roman"/>
              </a:rPr>
              <a:t>control </a:t>
            </a:r>
            <a:r>
              <a:rPr sz="2000" spc="85" dirty="0">
                <a:latin typeface="Times New Roman"/>
                <a:cs typeface="Times New Roman"/>
              </a:rPr>
              <a:t>the</a:t>
            </a:r>
            <a:r>
              <a:rPr sz="2000" spc="-29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citizens.</a:t>
            </a:r>
            <a:endParaRPr sz="2000" dirty="0">
              <a:latin typeface="Times New Roman"/>
              <a:cs typeface="Times New Roman"/>
            </a:endParaRPr>
          </a:p>
          <a:p>
            <a:pPr marL="163195" indent="-15049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2000" spc="55" dirty="0">
                <a:latin typeface="Times New Roman"/>
                <a:cs typeface="Times New Roman"/>
              </a:rPr>
              <a:t>Example: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Hitler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0638" y="3727641"/>
            <a:ext cx="3751590" cy="197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80" dirty="0">
                <a:solidFill>
                  <a:srgbClr val="C00000"/>
                </a:solidFill>
                <a:latin typeface="Arial"/>
                <a:cs typeface="Arial"/>
              </a:rPr>
              <a:t>Absolute</a:t>
            </a:r>
            <a:r>
              <a:rPr sz="2000" spc="-1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200" dirty="0">
                <a:solidFill>
                  <a:srgbClr val="C00000"/>
                </a:solidFill>
                <a:latin typeface="Arial"/>
                <a:cs typeface="Arial"/>
              </a:rPr>
              <a:t>Monarchy</a:t>
            </a:r>
            <a:endParaRPr sz="2000" dirty="0">
              <a:latin typeface="Arial"/>
              <a:cs typeface="Arial"/>
            </a:endParaRPr>
          </a:p>
          <a:p>
            <a:pPr marL="88900" marR="50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029" algn="l"/>
              </a:tabLst>
            </a:pPr>
            <a:r>
              <a:rPr sz="2000" spc="55" dirty="0">
                <a:latin typeface="Times New Roman"/>
                <a:cs typeface="Times New Roman"/>
              </a:rPr>
              <a:t>The monarch has  </a:t>
            </a:r>
            <a:r>
              <a:rPr sz="2000" spc="45" dirty="0">
                <a:latin typeface="Times New Roman"/>
                <a:cs typeface="Times New Roman"/>
              </a:rPr>
              <a:t>absolute </a:t>
            </a:r>
            <a:r>
              <a:rPr sz="2000" spc="5" dirty="0">
                <a:latin typeface="Times New Roman"/>
                <a:cs typeface="Times New Roman"/>
              </a:rPr>
              <a:t>power </a:t>
            </a:r>
            <a:r>
              <a:rPr sz="2000" spc="15" dirty="0">
                <a:latin typeface="Times New Roman"/>
                <a:cs typeface="Times New Roman"/>
              </a:rPr>
              <a:t>(no  </a:t>
            </a:r>
            <a:r>
              <a:rPr sz="2000" spc="50" dirty="0">
                <a:latin typeface="Times New Roman"/>
                <a:cs typeface="Times New Roman"/>
              </a:rPr>
              <a:t>constitution) </a:t>
            </a:r>
            <a:r>
              <a:rPr sz="2000" spc="-15" dirty="0">
                <a:latin typeface="Times New Roman"/>
                <a:cs typeface="Times New Roman"/>
              </a:rPr>
              <a:t>over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the  </a:t>
            </a:r>
            <a:r>
              <a:rPr sz="2000" spc="20" dirty="0">
                <a:latin typeface="Times New Roman"/>
                <a:cs typeface="Times New Roman"/>
              </a:rPr>
              <a:t>citizens</a:t>
            </a:r>
            <a:r>
              <a:rPr sz="2000" spc="20" dirty="0" smtClean="0">
                <a:latin typeface="Times New Roman"/>
                <a:cs typeface="Times New Roman"/>
              </a:rPr>
              <a:t>.</a:t>
            </a:r>
            <a:endParaRPr lang="en-US" sz="2000" spc="20" dirty="0" smtClean="0">
              <a:latin typeface="Times New Roman"/>
              <a:cs typeface="Times New Roman"/>
            </a:endParaRPr>
          </a:p>
          <a:p>
            <a:pPr marL="88900" marR="50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sz="2000" spc="20" dirty="0" smtClean="0">
                <a:latin typeface="Times New Roman"/>
                <a:cs typeface="Times New Roman"/>
              </a:rPr>
              <a:t>Example:  King Salam bin Abdul-Aziz Al Saud of Saudi Arabia.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4000"/>
            <a:ext cx="88392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1485900"/>
            <a:ext cx="8915400" cy="4953000"/>
          </a:xfrm>
          <a:custGeom>
            <a:avLst/>
            <a:gdLst/>
            <a:ahLst/>
            <a:cxnLst/>
            <a:rect l="l" t="t" r="r" b="b"/>
            <a:pathLst>
              <a:path w="8915400" h="4953000">
                <a:moveTo>
                  <a:pt x="0" y="4953000"/>
                </a:moveTo>
                <a:lnTo>
                  <a:pt x="8915400" y="4953000"/>
                </a:lnTo>
                <a:lnTo>
                  <a:pt x="89154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76200">
            <a:solidFill>
              <a:srgbClr val="D5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4044" y="161544"/>
            <a:ext cx="7068311" cy="1277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0467" y="327659"/>
            <a:ext cx="4991100" cy="1115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28600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67437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743700" y="1143000"/>
                </a:lnTo>
                <a:lnTo>
                  <a:pt x="6787362" y="1137965"/>
                </a:lnTo>
                <a:lnTo>
                  <a:pt x="6827453" y="1123627"/>
                </a:lnTo>
                <a:lnTo>
                  <a:pt x="6862825" y="1101132"/>
                </a:lnTo>
                <a:lnTo>
                  <a:pt x="6892332" y="1071625"/>
                </a:lnTo>
                <a:lnTo>
                  <a:pt x="6914827" y="1036253"/>
                </a:lnTo>
                <a:lnTo>
                  <a:pt x="6929165" y="996162"/>
                </a:lnTo>
                <a:lnTo>
                  <a:pt x="6934200" y="952500"/>
                </a:lnTo>
                <a:lnTo>
                  <a:pt x="6934200" y="190500"/>
                </a:lnTo>
                <a:lnTo>
                  <a:pt x="6929165" y="146837"/>
                </a:lnTo>
                <a:lnTo>
                  <a:pt x="6914827" y="106746"/>
                </a:lnTo>
                <a:lnTo>
                  <a:pt x="6892332" y="71374"/>
                </a:lnTo>
                <a:lnTo>
                  <a:pt x="6862825" y="41867"/>
                </a:lnTo>
                <a:lnTo>
                  <a:pt x="6827453" y="19372"/>
                </a:lnTo>
                <a:lnTo>
                  <a:pt x="6787362" y="5034"/>
                </a:lnTo>
                <a:lnTo>
                  <a:pt x="6743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28600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6743700" y="0"/>
                </a:lnTo>
                <a:lnTo>
                  <a:pt x="6787362" y="5034"/>
                </a:lnTo>
                <a:lnTo>
                  <a:pt x="6827453" y="19372"/>
                </a:lnTo>
                <a:lnTo>
                  <a:pt x="6862825" y="41867"/>
                </a:lnTo>
                <a:lnTo>
                  <a:pt x="6892332" y="71374"/>
                </a:lnTo>
                <a:lnTo>
                  <a:pt x="6914827" y="106746"/>
                </a:lnTo>
                <a:lnTo>
                  <a:pt x="6929165" y="146837"/>
                </a:lnTo>
                <a:lnTo>
                  <a:pt x="6934200" y="190500"/>
                </a:lnTo>
                <a:lnTo>
                  <a:pt x="6934200" y="952500"/>
                </a:lnTo>
                <a:lnTo>
                  <a:pt x="6929165" y="996162"/>
                </a:lnTo>
                <a:lnTo>
                  <a:pt x="6914827" y="1036253"/>
                </a:lnTo>
                <a:lnTo>
                  <a:pt x="6892332" y="1071625"/>
                </a:lnTo>
                <a:lnTo>
                  <a:pt x="6862825" y="1101132"/>
                </a:lnTo>
                <a:lnTo>
                  <a:pt x="6827453" y="1123627"/>
                </a:lnTo>
                <a:lnTo>
                  <a:pt x="6787362" y="1137965"/>
                </a:lnTo>
                <a:lnTo>
                  <a:pt x="67437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4183" y="379475"/>
            <a:ext cx="4783836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7564" y="379475"/>
            <a:ext cx="704088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2441" y="634873"/>
            <a:ext cx="4161409" cy="347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45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2848" y="251459"/>
            <a:ext cx="4930140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3562" y="1137965"/>
                </a:lnTo>
                <a:lnTo>
                  <a:pt x="6903653" y="1123627"/>
                </a:lnTo>
                <a:lnTo>
                  <a:pt x="6939025" y="1101132"/>
                </a:lnTo>
                <a:lnTo>
                  <a:pt x="6968532" y="1071625"/>
                </a:lnTo>
                <a:lnTo>
                  <a:pt x="6991027" y="1036253"/>
                </a:lnTo>
                <a:lnTo>
                  <a:pt x="7005365" y="996162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5365" y="146837"/>
                </a:lnTo>
                <a:lnTo>
                  <a:pt x="6991027" y="106746"/>
                </a:lnTo>
                <a:lnTo>
                  <a:pt x="6968532" y="71374"/>
                </a:lnTo>
                <a:lnTo>
                  <a:pt x="6939025" y="41867"/>
                </a:lnTo>
                <a:lnTo>
                  <a:pt x="6903653" y="19372"/>
                </a:lnTo>
                <a:lnTo>
                  <a:pt x="6863562" y="503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6819900" y="0"/>
                </a:lnTo>
                <a:lnTo>
                  <a:pt x="6863562" y="5034"/>
                </a:lnTo>
                <a:lnTo>
                  <a:pt x="6903653" y="19372"/>
                </a:lnTo>
                <a:lnTo>
                  <a:pt x="6939025" y="41867"/>
                </a:lnTo>
                <a:lnTo>
                  <a:pt x="6968532" y="71374"/>
                </a:lnTo>
                <a:lnTo>
                  <a:pt x="6991027" y="106746"/>
                </a:lnTo>
                <a:lnTo>
                  <a:pt x="7005365" y="146837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5365" y="996162"/>
                </a:lnTo>
                <a:lnTo>
                  <a:pt x="6991027" y="1036253"/>
                </a:lnTo>
                <a:lnTo>
                  <a:pt x="6968532" y="1071625"/>
                </a:lnTo>
                <a:lnTo>
                  <a:pt x="6939025" y="1101132"/>
                </a:lnTo>
                <a:lnTo>
                  <a:pt x="6903653" y="1123627"/>
                </a:lnTo>
                <a:lnTo>
                  <a:pt x="6863562" y="113796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6564" y="303275"/>
            <a:ext cx="472287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8984" y="303275"/>
            <a:ext cx="70408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4251" y="558419"/>
            <a:ext cx="4081145" cy="438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371536"/>
            <a:ext cx="8534400" cy="5370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227198"/>
            <a:ext cx="6147435" cy="331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9545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700" spc="65" dirty="0">
                <a:latin typeface="Times New Roman"/>
                <a:cs typeface="Times New Roman"/>
              </a:rPr>
              <a:t>The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country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is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60" dirty="0">
                <a:latin typeface="Times New Roman"/>
                <a:cs typeface="Times New Roman"/>
              </a:rPr>
              <a:t>ruled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by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125" dirty="0">
                <a:latin typeface="Times New Roman"/>
                <a:cs typeface="Times New Roman"/>
              </a:rPr>
              <a:t>a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small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70" dirty="0">
                <a:latin typeface="Times New Roman"/>
                <a:cs typeface="Times New Roman"/>
              </a:rPr>
              <a:t>group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of  </a:t>
            </a:r>
            <a:r>
              <a:rPr sz="2700" spc="20" dirty="0">
                <a:latin typeface="Times New Roman"/>
                <a:cs typeface="Times New Roman"/>
              </a:rPr>
              <a:t>people.</a:t>
            </a:r>
            <a:endParaRPr sz="2700">
              <a:latin typeface="Times New Roman"/>
              <a:cs typeface="Times New Roman"/>
            </a:endParaRPr>
          </a:p>
          <a:p>
            <a:pPr marL="469265" marR="5080">
              <a:lnSpc>
                <a:spcPct val="100000"/>
              </a:lnSpc>
            </a:pPr>
            <a:r>
              <a:rPr sz="2700" spc="50" dirty="0">
                <a:latin typeface="Arial"/>
                <a:cs typeface="Arial"/>
              </a:rPr>
              <a:t>•</a:t>
            </a:r>
            <a:r>
              <a:rPr sz="2700" spc="50" dirty="0">
                <a:latin typeface="Times New Roman"/>
                <a:cs typeface="Times New Roman"/>
              </a:rPr>
              <a:t>The </a:t>
            </a:r>
            <a:r>
              <a:rPr sz="2700" spc="70" dirty="0">
                <a:latin typeface="Times New Roman"/>
                <a:cs typeface="Times New Roman"/>
              </a:rPr>
              <a:t>group </a:t>
            </a:r>
            <a:r>
              <a:rPr sz="2700" spc="30" dirty="0">
                <a:latin typeface="Times New Roman"/>
                <a:cs typeface="Times New Roman"/>
              </a:rPr>
              <a:t>gets </a:t>
            </a:r>
            <a:r>
              <a:rPr sz="2700" spc="90" dirty="0">
                <a:latin typeface="Times New Roman"/>
                <a:cs typeface="Times New Roman"/>
              </a:rPr>
              <a:t>their </a:t>
            </a:r>
            <a:r>
              <a:rPr sz="2700" spc="5" dirty="0">
                <a:latin typeface="Times New Roman"/>
                <a:cs typeface="Times New Roman"/>
              </a:rPr>
              <a:t>power </a:t>
            </a:r>
            <a:r>
              <a:rPr sz="2700" spc="35" dirty="0">
                <a:latin typeface="Times New Roman"/>
                <a:cs typeface="Times New Roman"/>
              </a:rPr>
              <a:t>from</a:t>
            </a:r>
            <a:r>
              <a:rPr sz="2700" spc="-385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either  </a:t>
            </a:r>
            <a:r>
              <a:rPr sz="2700" spc="10" dirty="0">
                <a:latin typeface="Times New Roman"/>
                <a:cs typeface="Times New Roman"/>
              </a:rPr>
              <a:t>religion, </a:t>
            </a:r>
            <a:r>
              <a:rPr sz="2700" spc="85" dirty="0">
                <a:latin typeface="Times New Roman"/>
                <a:cs typeface="Times New Roman"/>
              </a:rPr>
              <a:t>military </a:t>
            </a:r>
            <a:r>
              <a:rPr sz="2700" spc="-10" dirty="0">
                <a:latin typeface="Times New Roman"/>
                <a:cs typeface="Times New Roman"/>
              </a:rPr>
              <a:t>force, </a:t>
            </a:r>
            <a:r>
              <a:rPr sz="2700" spc="40" dirty="0">
                <a:latin typeface="Times New Roman"/>
                <a:cs typeface="Times New Roman"/>
              </a:rPr>
              <a:t>or </a:t>
            </a:r>
            <a:r>
              <a:rPr sz="2700" spc="65" dirty="0">
                <a:latin typeface="Times New Roman"/>
                <a:cs typeface="Times New Roman"/>
              </a:rPr>
              <a:t>wealth </a:t>
            </a:r>
            <a:r>
              <a:rPr sz="2700" spc="-190" dirty="0">
                <a:latin typeface="Times New Roman"/>
                <a:cs typeface="Times New Roman"/>
              </a:rPr>
              <a:t>&amp;  </a:t>
            </a:r>
            <a:r>
              <a:rPr sz="2700" spc="10" dirty="0">
                <a:latin typeface="Times New Roman"/>
                <a:cs typeface="Times New Roman"/>
              </a:rPr>
              <a:t>resources.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37465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700" spc="65" dirty="0">
                <a:latin typeface="Times New Roman"/>
                <a:cs typeface="Times New Roman"/>
              </a:rPr>
              <a:t>The </a:t>
            </a:r>
            <a:r>
              <a:rPr sz="2700" spc="25" dirty="0">
                <a:latin typeface="Times New Roman"/>
                <a:cs typeface="Times New Roman"/>
              </a:rPr>
              <a:t>citizens do </a:t>
            </a:r>
            <a:r>
              <a:rPr sz="2700" spc="114" dirty="0">
                <a:latin typeface="Times New Roman"/>
                <a:cs typeface="Times New Roman"/>
              </a:rPr>
              <a:t>not </a:t>
            </a:r>
            <a:r>
              <a:rPr sz="2700" spc="10" dirty="0">
                <a:latin typeface="Times New Roman"/>
                <a:cs typeface="Times New Roman"/>
              </a:rPr>
              <a:t>select </a:t>
            </a:r>
            <a:r>
              <a:rPr sz="2700" spc="114" dirty="0">
                <a:latin typeface="Times New Roman"/>
                <a:cs typeface="Times New Roman"/>
              </a:rPr>
              <a:t>the</a:t>
            </a:r>
            <a:r>
              <a:rPr sz="2700" spc="-395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members </a:t>
            </a:r>
            <a:r>
              <a:rPr sz="2700" spc="-35" dirty="0">
                <a:latin typeface="Times New Roman"/>
                <a:cs typeface="Times New Roman"/>
              </a:rPr>
              <a:t>of  </a:t>
            </a:r>
            <a:r>
              <a:rPr sz="2700" spc="-55" dirty="0">
                <a:latin typeface="Georgia"/>
                <a:cs typeface="Georgia"/>
              </a:rPr>
              <a:t>this </a:t>
            </a:r>
            <a:r>
              <a:rPr sz="2700" spc="-80" dirty="0">
                <a:latin typeface="Georgia"/>
                <a:cs typeface="Georgia"/>
              </a:rPr>
              <a:t>group </a:t>
            </a:r>
            <a:r>
              <a:rPr sz="2700" spc="-114" dirty="0">
                <a:latin typeface="Georgia"/>
                <a:cs typeface="Georgia"/>
              </a:rPr>
              <a:t>or </a:t>
            </a:r>
            <a:r>
              <a:rPr sz="2700" spc="-45" dirty="0">
                <a:latin typeface="Georgia"/>
                <a:cs typeface="Georgia"/>
              </a:rPr>
              <a:t>vote </a:t>
            </a:r>
            <a:r>
              <a:rPr sz="2700" spc="-135" dirty="0">
                <a:latin typeface="Georgia"/>
                <a:cs typeface="Georgia"/>
              </a:rPr>
              <a:t>on </a:t>
            </a:r>
            <a:r>
              <a:rPr sz="2700" spc="-60" dirty="0">
                <a:latin typeface="Georgia"/>
                <a:cs typeface="Georgia"/>
              </a:rPr>
              <a:t>the </a:t>
            </a:r>
            <a:r>
              <a:rPr sz="2700" spc="-40" dirty="0">
                <a:latin typeface="Georgia"/>
                <a:cs typeface="Georgia"/>
              </a:rPr>
              <a:t>country’s</a:t>
            </a:r>
            <a:r>
              <a:rPr sz="2700" spc="525" dirty="0">
                <a:latin typeface="Georgia"/>
                <a:cs typeface="Georgia"/>
              </a:rPr>
              <a:t> </a:t>
            </a:r>
            <a:r>
              <a:rPr sz="2700" spc="-80" dirty="0">
                <a:latin typeface="Georgia"/>
                <a:cs typeface="Georgia"/>
              </a:rPr>
              <a:t>laws.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45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8548" y="251459"/>
            <a:ext cx="5160263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3562" y="1137965"/>
                </a:lnTo>
                <a:lnTo>
                  <a:pt x="6903653" y="1123627"/>
                </a:lnTo>
                <a:lnTo>
                  <a:pt x="6939025" y="1101132"/>
                </a:lnTo>
                <a:lnTo>
                  <a:pt x="6968532" y="1071625"/>
                </a:lnTo>
                <a:lnTo>
                  <a:pt x="6991027" y="1036253"/>
                </a:lnTo>
                <a:lnTo>
                  <a:pt x="7005365" y="996162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5365" y="146837"/>
                </a:lnTo>
                <a:lnTo>
                  <a:pt x="6991027" y="106746"/>
                </a:lnTo>
                <a:lnTo>
                  <a:pt x="6968532" y="71374"/>
                </a:lnTo>
                <a:lnTo>
                  <a:pt x="6939025" y="41867"/>
                </a:lnTo>
                <a:lnTo>
                  <a:pt x="6903653" y="19372"/>
                </a:lnTo>
                <a:lnTo>
                  <a:pt x="6863562" y="503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6819900" y="0"/>
                </a:lnTo>
                <a:lnTo>
                  <a:pt x="6863562" y="5034"/>
                </a:lnTo>
                <a:lnTo>
                  <a:pt x="6903653" y="19372"/>
                </a:lnTo>
                <a:lnTo>
                  <a:pt x="6939025" y="41867"/>
                </a:lnTo>
                <a:lnTo>
                  <a:pt x="6968532" y="71374"/>
                </a:lnTo>
                <a:lnTo>
                  <a:pt x="6991027" y="106746"/>
                </a:lnTo>
                <a:lnTo>
                  <a:pt x="7005365" y="146837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5365" y="996162"/>
                </a:lnTo>
                <a:lnTo>
                  <a:pt x="6991027" y="1036253"/>
                </a:lnTo>
                <a:lnTo>
                  <a:pt x="6968532" y="1071625"/>
                </a:lnTo>
                <a:lnTo>
                  <a:pt x="6939025" y="1101132"/>
                </a:lnTo>
                <a:lnTo>
                  <a:pt x="6903653" y="1123627"/>
                </a:lnTo>
                <a:lnTo>
                  <a:pt x="6863562" y="113796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4808" y="303275"/>
            <a:ext cx="70408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371536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6800" y="2227198"/>
            <a:ext cx="822960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78635">
              <a:lnSpc>
                <a:spcPct val="100000"/>
              </a:lnSpc>
              <a:tabLst>
                <a:tab pos="4441825" algn="l"/>
              </a:tabLst>
            </a:pPr>
            <a:r>
              <a:rPr lang="en-US" sz="2700" spc="105" dirty="0" smtClean="0">
                <a:latin typeface="Times New Roman"/>
                <a:cs typeface="Times New Roman"/>
              </a:rPr>
              <a:t>Two types of Oligarchy are Theocracy and Absolute Monarchy</a:t>
            </a:r>
            <a:r>
              <a:rPr sz="2700" spc="45" dirty="0" smtClean="0">
                <a:latin typeface="Times New Roman"/>
                <a:cs typeface="Times New Roman"/>
              </a:rPr>
              <a:t>.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  <p:sp>
        <p:nvSpPr>
          <p:cNvPr id="12" name="object 8"/>
          <p:cNvSpPr/>
          <p:nvPr/>
        </p:nvSpPr>
        <p:spPr>
          <a:xfrm>
            <a:off x="2524251" y="558419"/>
            <a:ext cx="4081145" cy="438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219200" y="3289027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Theocracy—Example:  Iran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 by a small group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Communism—Example:  China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 by a small group of communist leaders with a communist government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4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4511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8548" y="251459"/>
            <a:ext cx="5160263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3562" y="1137965"/>
                </a:lnTo>
                <a:lnTo>
                  <a:pt x="6903653" y="1123627"/>
                </a:lnTo>
                <a:lnTo>
                  <a:pt x="6939025" y="1101132"/>
                </a:lnTo>
                <a:lnTo>
                  <a:pt x="6968532" y="1071625"/>
                </a:lnTo>
                <a:lnTo>
                  <a:pt x="6991027" y="1036253"/>
                </a:lnTo>
                <a:lnTo>
                  <a:pt x="7005365" y="996162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5365" y="146837"/>
                </a:lnTo>
                <a:lnTo>
                  <a:pt x="6991027" y="106746"/>
                </a:lnTo>
                <a:lnTo>
                  <a:pt x="6968532" y="71374"/>
                </a:lnTo>
                <a:lnTo>
                  <a:pt x="6939025" y="41867"/>
                </a:lnTo>
                <a:lnTo>
                  <a:pt x="6903653" y="19372"/>
                </a:lnTo>
                <a:lnTo>
                  <a:pt x="6863562" y="503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52400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6819900" y="0"/>
                </a:lnTo>
                <a:lnTo>
                  <a:pt x="6863562" y="5034"/>
                </a:lnTo>
                <a:lnTo>
                  <a:pt x="6903653" y="19372"/>
                </a:lnTo>
                <a:lnTo>
                  <a:pt x="6939025" y="41867"/>
                </a:lnTo>
                <a:lnTo>
                  <a:pt x="6968532" y="71374"/>
                </a:lnTo>
                <a:lnTo>
                  <a:pt x="6991027" y="106746"/>
                </a:lnTo>
                <a:lnTo>
                  <a:pt x="7005365" y="146837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5365" y="996162"/>
                </a:lnTo>
                <a:lnTo>
                  <a:pt x="6991027" y="1036253"/>
                </a:lnTo>
                <a:lnTo>
                  <a:pt x="6968532" y="1071625"/>
                </a:lnTo>
                <a:lnTo>
                  <a:pt x="6939025" y="1101132"/>
                </a:lnTo>
                <a:lnTo>
                  <a:pt x="6903653" y="1123627"/>
                </a:lnTo>
                <a:lnTo>
                  <a:pt x="6863562" y="113796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264" y="303275"/>
            <a:ext cx="4952999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4808" y="303275"/>
            <a:ext cx="70408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9095" y="558419"/>
            <a:ext cx="4301998" cy="347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371536"/>
            <a:ext cx="8534400" cy="5370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227198"/>
            <a:ext cx="6692900" cy="3729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78635">
              <a:lnSpc>
                <a:spcPct val="100000"/>
              </a:lnSpc>
              <a:tabLst>
                <a:tab pos="4441825" algn="l"/>
              </a:tabLst>
            </a:pPr>
            <a:r>
              <a:rPr sz="2700" spc="105" dirty="0">
                <a:latin typeface="Times New Roman"/>
                <a:cs typeface="Times New Roman"/>
              </a:rPr>
              <a:t>T</a:t>
            </a:r>
            <a:r>
              <a:rPr sz="2700" spc="45" dirty="0">
                <a:latin typeface="Times New Roman"/>
                <a:cs typeface="Times New Roman"/>
              </a:rPr>
              <a:t>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20" dirty="0">
                <a:latin typeface="Times New Roman"/>
                <a:cs typeface="Times New Roman"/>
              </a:rPr>
              <a:t>citi</a:t>
            </a:r>
            <a:r>
              <a:rPr sz="2700" spc="70" dirty="0">
                <a:latin typeface="Times New Roman"/>
                <a:cs typeface="Times New Roman"/>
              </a:rPr>
              <a:t>z</a:t>
            </a:r>
            <a:r>
              <a:rPr sz="2700" spc="5" dirty="0">
                <a:latin typeface="Times New Roman"/>
                <a:cs typeface="Times New Roman"/>
              </a:rPr>
              <a:t>ens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hold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114" dirty="0">
                <a:latin typeface="Times New Roman"/>
                <a:cs typeface="Times New Roman"/>
              </a:rPr>
              <a:t>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p</a:t>
            </a:r>
            <a:r>
              <a:rPr sz="2700" spc="-35" dirty="0">
                <a:latin typeface="Times New Roman"/>
                <a:cs typeface="Times New Roman"/>
              </a:rPr>
              <a:t>o</a:t>
            </a:r>
            <a:r>
              <a:rPr sz="2700" spc="5" dirty="0">
                <a:latin typeface="Times New Roman"/>
                <a:cs typeface="Times New Roman"/>
              </a:rPr>
              <a:t>wer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Times New Roman"/>
                <a:cs typeface="Times New Roman"/>
              </a:rPr>
              <a:t>o</a:t>
            </a:r>
            <a:r>
              <a:rPr sz="2700" spc="-2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100" dirty="0">
                <a:latin typeface="Times New Roman"/>
                <a:cs typeface="Times New Roman"/>
              </a:rPr>
              <a:t>the  </a:t>
            </a:r>
            <a:r>
              <a:rPr sz="2700" spc="45" dirty="0">
                <a:latin typeface="Times New Roman"/>
                <a:cs typeface="Times New Roman"/>
              </a:rPr>
              <a:t>government.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Citizens </a:t>
            </a:r>
            <a:r>
              <a:rPr sz="2700" spc="25" dirty="0">
                <a:latin typeface="Times New Roman"/>
                <a:cs typeface="Times New Roman"/>
              </a:rPr>
              <a:t>have </a:t>
            </a:r>
            <a:r>
              <a:rPr sz="2700" spc="114" dirty="0">
                <a:latin typeface="Times New Roman"/>
                <a:cs typeface="Times New Roman"/>
              </a:rPr>
              <a:t>the </a:t>
            </a:r>
            <a:r>
              <a:rPr sz="2700" spc="105" dirty="0">
                <a:latin typeface="Times New Roman"/>
                <a:cs typeface="Times New Roman"/>
              </a:rPr>
              <a:t>opportunity </a:t>
            </a:r>
            <a:r>
              <a:rPr sz="2700" spc="114" dirty="0">
                <a:latin typeface="Times New Roman"/>
                <a:cs typeface="Times New Roman"/>
              </a:rPr>
              <a:t>to </a:t>
            </a:r>
            <a:r>
              <a:rPr sz="2700" spc="90" dirty="0">
                <a:latin typeface="Times New Roman"/>
                <a:cs typeface="Times New Roman"/>
              </a:rPr>
              <a:t>participate</a:t>
            </a:r>
            <a:r>
              <a:rPr sz="2700" spc="-42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in  </a:t>
            </a:r>
            <a:r>
              <a:rPr sz="2700" spc="114" dirty="0">
                <a:latin typeface="Times New Roman"/>
                <a:cs typeface="Times New Roman"/>
              </a:rPr>
              <a:t>the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government:</a:t>
            </a:r>
            <a:endParaRPr sz="2700">
              <a:latin typeface="Times New Roman"/>
              <a:cs typeface="Times New Roman"/>
            </a:endParaRPr>
          </a:p>
          <a:p>
            <a:pPr marL="469265" marR="327025">
              <a:lnSpc>
                <a:spcPct val="100000"/>
              </a:lnSpc>
            </a:pPr>
            <a:r>
              <a:rPr sz="2700" spc="-20" dirty="0">
                <a:latin typeface="Arial"/>
                <a:cs typeface="Arial"/>
              </a:rPr>
              <a:t>•</a:t>
            </a:r>
            <a:r>
              <a:rPr sz="2700" spc="-20" dirty="0">
                <a:latin typeface="Times New Roman"/>
                <a:cs typeface="Times New Roman"/>
              </a:rPr>
              <a:t>All </a:t>
            </a:r>
            <a:r>
              <a:rPr sz="2700" spc="25" dirty="0">
                <a:latin typeface="Times New Roman"/>
                <a:cs typeface="Times New Roman"/>
              </a:rPr>
              <a:t>citizens have </a:t>
            </a:r>
            <a:r>
              <a:rPr sz="2700" spc="114" dirty="0">
                <a:latin typeface="Times New Roman"/>
                <a:cs typeface="Times New Roman"/>
              </a:rPr>
              <a:t>the </a:t>
            </a:r>
            <a:r>
              <a:rPr sz="2700" spc="105" dirty="0">
                <a:latin typeface="Times New Roman"/>
                <a:cs typeface="Times New Roman"/>
              </a:rPr>
              <a:t>opportunity </a:t>
            </a:r>
            <a:r>
              <a:rPr sz="2700" spc="114" dirty="0">
                <a:latin typeface="Times New Roman"/>
                <a:cs typeface="Times New Roman"/>
              </a:rPr>
              <a:t>to</a:t>
            </a:r>
            <a:r>
              <a:rPr sz="2700" spc="-41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be </a:t>
            </a:r>
            <a:r>
              <a:rPr sz="2700" spc="125" dirty="0">
                <a:latin typeface="Times New Roman"/>
                <a:cs typeface="Times New Roman"/>
              </a:rPr>
              <a:t>a  </a:t>
            </a:r>
            <a:r>
              <a:rPr sz="2700" spc="-5" dirty="0">
                <a:latin typeface="Times New Roman"/>
                <a:cs typeface="Times New Roman"/>
              </a:rPr>
              <a:t>leader.</a:t>
            </a:r>
            <a:endParaRPr sz="2700">
              <a:latin typeface="Times New Roman"/>
              <a:cs typeface="Times New Roman"/>
            </a:endParaRPr>
          </a:p>
          <a:p>
            <a:pPr marL="469265" marR="295275">
              <a:lnSpc>
                <a:spcPct val="100000"/>
              </a:lnSpc>
            </a:pPr>
            <a:r>
              <a:rPr sz="2700" spc="-20" dirty="0">
                <a:latin typeface="Arial"/>
                <a:cs typeface="Arial"/>
              </a:rPr>
              <a:t>•</a:t>
            </a:r>
            <a:r>
              <a:rPr sz="2700" spc="-20" dirty="0">
                <a:latin typeface="Times New Roman"/>
                <a:cs typeface="Times New Roman"/>
              </a:rPr>
              <a:t>All </a:t>
            </a:r>
            <a:r>
              <a:rPr sz="2700" spc="25" dirty="0">
                <a:latin typeface="Times New Roman"/>
                <a:cs typeface="Times New Roman"/>
              </a:rPr>
              <a:t>citizens have </a:t>
            </a:r>
            <a:r>
              <a:rPr sz="2700" spc="114" dirty="0">
                <a:latin typeface="Times New Roman"/>
                <a:cs typeface="Times New Roman"/>
              </a:rPr>
              <a:t>the </a:t>
            </a:r>
            <a:r>
              <a:rPr sz="2700" spc="105" dirty="0">
                <a:latin typeface="Times New Roman"/>
                <a:cs typeface="Times New Roman"/>
              </a:rPr>
              <a:t>opportunity </a:t>
            </a:r>
            <a:r>
              <a:rPr sz="2700" spc="114" dirty="0">
                <a:latin typeface="Times New Roman"/>
                <a:cs typeface="Times New Roman"/>
              </a:rPr>
              <a:t>to</a:t>
            </a:r>
            <a:r>
              <a:rPr sz="2700" spc="-36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vote  </a:t>
            </a:r>
            <a:r>
              <a:rPr sz="2700" dirty="0">
                <a:latin typeface="Times New Roman"/>
                <a:cs typeface="Times New Roman"/>
              </a:rPr>
              <a:t>for </a:t>
            </a:r>
            <a:r>
              <a:rPr sz="2700" spc="25" dirty="0">
                <a:latin typeface="Times New Roman"/>
                <a:cs typeface="Times New Roman"/>
              </a:rPr>
              <a:t>leaders </a:t>
            </a:r>
            <a:r>
              <a:rPr sz="2700" spc="-190" dirty="0">
                <a:latin typeface="Times New Roman"/>
                <a:cs typeface="Times New Roman"/>
              </a:rPr>
              <a:t>&amp;</a:t>
            </a:r>
            <a:r>
              <a:rPr sz="2700" spc="-1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laws.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/>
              <a:t>© </a:t>
            </a:r>
            <a:r>
              <a:rPr spc="-10" dirty="0"/>
              <a:t>2014 </a:t>
            </a:r>
            <a:r>
              <a:rPr spc="25" dirty="0"/>
              <a:t>Brain</a:t>
            </a:r>
            <a:r>
              <a:rPr spc="-70" dirty="0"/>
              <a:t> </a:t>
            </a:r>
            <a:r>
              <a:rPr spc="5" dirty="0"/>
              <a:t>Wrinkles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527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Types of Government are based on two key questions:</vt:lpstr>
      <vt:lpstr>PowerPoint Presentation</vt:lpstr>
      <vt:lpstr>Generally the power to rule the country is inherited  (kings/queens) or is taken by military force.</vt:lpstr>
      <vt:lpstr>PowerPoint Presentation</vt:lpstr>
      <vt:lpstr>PowerPoint Presentation</vt:lpstr>
      <vt:lpstr>PowerPoint Presentation</vt:lpstr>
      <vt:lpstr>PowerPoint Presentation</vt:lpstr>
      <vt:lpstr>This Polity Data Series Map tries to measure a country’s true democracy in  government. The countries in the lightest pink have the highest democracy  score. The darker the color, the lower the score.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Participation in Government</dc:title>
  <dc:creator>Ansley Bennett User</dc:creator>
  <cp:lastModifiedBy>Stephanie Hosch</cp:lastModifiedBy>
  <cp:revision>4</cp:revision>
  <dcterms:created xsi:type="dcterms:W3CDTF">2016-08-18T11:59:20Z</dcterms:created>
  <dcterms:modified xsi:type="dcterms:W3CDTF">2016-08-19T13:21:21Z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2016-08-18T00:00:00Z</vt:filetime>
  </property>
</Properties>
</file>