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3" r:id="rId5"/>
    <p:sldId id="264" r:id="rId6"/>
    <p:sldId id="265" r:id="rId7"/>
    <p:sldId id="267" r:id="rId8"/>
    <p:sldId id="277" r:id="rId9"/>
    <p:sldId id="291" r:id="rId10"/>
    <p:sldId id="271" r:id="rId11"/>
    <p:sldId id="276" r:id="rId12"/>
    <p:sldId id="272" r:id="rId13"/>
    <p:sldId id="273" r:id="rId14"/>
    <p:sldId id="278" r:id="rId15"/>
    <p:sldId id="274" r:id="rId16"/>
    <p:sldId id="275" r:id="rId17"/>
    <p:sldId id="281" r:id="rId18"/>
    <p:sldId id="266" r:id="rId19"/>
    <p:sldId id="289" r:id="rId20"/>
    <p:sldId id="280" r:id="rId21"/>
    <p:sldId id="286" r:id="rId22"/>
    <p:sldId id="287" r:id="rId23"/>
    <p:sldId id="285" r:id="rId24"/>
    <p:sldId id="284" r:id="rId25"/>
    <p:sldId id="279" r:id="rId26"/>
    <p:sldId id="283" r:id="rId27"/>
    <p:sldId id="282" r:id="rId28"/>
    <p:sldId id="268" r:id="rId29"/>
    <p:sldId id="2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7" autoAdjust="0"/>
    <p:restoredTop sz="94660"/>
  </p:normalViewPr>
  <p:slideViewPr>
    <p:cSldViewPr snapToGrid="0">
      <p:cViewPr varScale="1">
        <p:scale>
          <a:sx n="64" d="100"/>
          <a:sy n="64" d="100"/>
        </p:scale>
        <p:origin x="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04CD6-AAF3-4073-BA51-5C16C3E6B7C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3803032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04CD6-AAF3-4073-BA51-5C16C3E6B7C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307758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04CD6-AAF3-4073-BA51-5C16C3E6B7C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121427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804CD6-AAF3-4073-BA51-5C16C3E6B7C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318841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04CD6-AAF3-4073-BA51-5C16C3E6B7C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146427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804CD6-AAF3-4073-BA51-5C16C3E6B7CB}"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265382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804CD6-AAF3-4073-BA51-5C16C3E6B7C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221121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804CD6-AAF3-4073-BA51-5C16C3E6B7C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226108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04CD6-AAF3-4073-BA51-5C16C3E6B7CB}"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191015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04CD6-AAF3-4073-BA51-5C16C3E6B7CB}"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374721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04CD6-AAF3-4073-BA51-5C16C3E6B7CB}"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4BB8F-336A-45F1-8586-7034BFF4CC88}" type="slidenum">
              <a:rPr lang="en-US" smtClean="0"/>
              <a:t>‹#›</a:t>
            </a:fld>
            <a:endParaRPr lang="en-US"/>
          </a:p>
        </p:txBody>
      </p:sp>
    </p:spTree>
    <p:extLst>
      <p:ext uri="{BB962C8B-B14F-4D97-AF65-F5344CB8AC3E}">
        <p14:creationId xmlns:p14="http://schemas.microsoft.com/office/powerpoint/2010/main" val="2947637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04CD6-AAF3-4073-BA51-5C16C3E6B7CB}" type="datetimeFigureOut">
              <a:rPr lang="en-US" smtClean="0"/>
              <a:t>9/28/2016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4BB8F-336A-45F1-8586-7034BFF4CC88}" type="slidenum">
              <a:rPr lang="en-US" smtClean="0"/>
              <a:t>‹#›</a:t>
            </a:fld>
            <a:endParaRPr lang="en-US"/>
          </a:p>
        </p:txBody>
      </p:sp>
    </p:spTree>
    <p:extLst>
      <p:ext uri="{BB962C8B-B14F-4D97-AF65-F5344CB8AC3E}">
        <p14:creationId xmlns:p14="http://schemas.microsoft.com/office/powerpoint/2010/main" val="957096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teacherspayteachers.com/Store/Brain-Wrink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84" y="204348"/>
            <a:ext cx="9713734" cy="6219831"/>
          </a:xfrm>
          <a:prstGeom prst="rect">
            <a:avLst/>
          </a:prstGeom>
        </p:spPr>
      </p:pic>
      <p:sp>
        <p:nvSpPr>
          <p:cNvPr id="6" name="Rectangle 5"/>
          <p:cNvSpPr/>
          <p:nvPr/>
        </p:nvSpPr>
        <p:spPr>
          <a:xfrm>
            <a:off x="2357493" y="764046"/>
            <a:ext cx="7624716" cy="3785652"/>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Comparing</a:t>
            </a:r>
          </a:p>
          <a:p>
            <a:pPr algn="ctr"/>
            <a:r>
              <a:rPr lang="en-US" sz="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Africa’s</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Governments</a:t>
            </a:r>
            <a:endParaRPr lang="en-US" sz="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p:txBody>
      </p:sp>
      <p:sp>
        <p:nvSpPr>
          <p:cNvPr id="7" name="TextBox 6"/>
          <p:cNvSpPr txBox="1"/>
          <p:nvPr/>
        </p:nvSpPr>
        <p:spPr>
          <a:xfrm>
            <a:off x="2250831" y="4538683"/>
            <a:ext cx="8046720" cy="1323439"/>
          </a:xfrm>
          <a:prstGeom prst="rect">
            <a:avLst/>
          </a:prstGeom>
          <a:noFill/>
        </p:spPr>
        <p:txBody>
          <a:bodyPr wrap="square" rtlCol="0">
            <a:spAutoFit/>
          </a:bodyPr>
          <a:lstStyle/>
          <a:p>
            <a:pPr algn="ctr"/>
            <a:r>
              <a:rPr lang="en-US" sz="4000" dirty="0" smtClean="0">
                <a:solidFill>
                  <a:schemeClr val="bg1"/>
                </a:solidFill>
                <a:latin typeface="KBScaredStraight" panose="02000603000000000000" pitchFamily="2" charset="0"/>
                <a:ea typeface="KBScaredStraight" panose="02000603000000000000" pitchFamily="2" charset="0"/>
              </a:rPr>
              <a:t>Republic of Kenya &amp; </a:t>
            </a:r>
          </a:p>
          <a:p>
            <a:pPr algn="ctr"/>
            <a:r>
              <a:rPr lang="en-US" sz="4000" dirty="0" smtClean="0">
                <a:solidFill>
                  <a:schemeClr val="bg1"/>
                </a:solidFill>
                <a:latin typeface="KBScaredStraight" panose="02000603000000000000" pitchFamily="2" charset="0"/>
                <a:ea typeface="KBScaredStraight" panose="02000603000000000000" pitchFamily="2" charset="0"/>
              </a:rPr>
              <a:t>Republic of South Africa</a:t>
            </a:r>
            <a:endParaRPr lang="en-US" sz="4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86032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3010990" y="126485"/>
            <a:ext cx="6248826"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Leadership</a:t>
            </a:r>
          </a:p>
        </p:txBody>
      </p:sp>
      <p:sp>
        <p:nvSpPr>
          <p:cNvPr id="7" name="TextBox 6"/>
          <p:cNvSpPr txBox="1"/>
          <p:nvPr/>
        </p:nvSpPr>
        <p:spPr>
          <a:xfrm>
            <a:off x="1274799" y="1529893"/>
            <a:ext cx="9726135" cy="4401205"/>
          </a:xfrm>
          <a:prstGeom prst="rect">
            <a:avLst/>
          </a:prstGeom>
          <a:noFill/>
        </p:spPr>
        <p:txBody>
          <a:bodyPr wrap="square" rtlCol="0">
            <a:spAutoFit/>
          </a:bodyPr>
          <a:lstStyle/>
          <a:p>
            <a:pPr>
              <a:defRPr/>
            </a:pPr>
            <a:r>
              <a:rPr lang="en-US" sz="4000" dirty="0">
                <a:solidFill>
                  <a:schemeClr val="bg1"/>
                </a:solidFill>
                <a:latin typeface="KBScaredStraight" panose="02000603000000000000" pitchFamily="2" charset="0"/>
                <a:ea typeface="KBScaredStraight" panose="02000603000000000000" pitchFamily="2" charset="0"/>
              </a:rPr>
              <a:t>1. </a:t>
            </a:r>
            <a:r>
              <a:rPr lang="en-US" sz="4000" b="1" dirty="0" smtClean="0">
                <a:solidFill>
                  <a:schemeClr val="bg1"/>
                </a:solidFill>
                <a:latin typeface="KBScaredStraight" panose="02000603000000000000" pitchFamily="2" charset="0"/>
                <a:ea typeface="KBScaredStraight" panose="02000603000000000000" pitchFamily="2" charset="0"/>
              </a:rPr>
              <a:t>President</a:t>
            </a:r>
            <a:r>
              <a:rPr lang="en-US" sz="4000" dirty="0" smtClean="0">
                <a:solidFill>
                  <a:schemeClr val="bg1"/>
                </a:solidFill>
                <a:latin typeface="KBScaredStraight" panose="02000603000000000000" pitchFamily="2" charset="0"/>
                <a:ea typeface="KBScaredStraight" panose="02000603000000000000" pitchFamily="2" charset="0"/>
              </a:rPr>
              <a:t>: </a:t>
            </a:r>
            <a:r>
              <a:rPr lang="en-US" sz="4000" dirty="0">
                <a:solidFill>
                  <a:schemeClr val="bg1"/>
                </a:solidFill>
                <a:latin typeface="KBScaredStraight" panose="02000603000000000000" pitchFamily="2" charset="0"/>
                <a:ea typeface="KBScaredStraight" panose="02000603000000000000" pitchFamily="2" charset="0"/>
              </a:rPr>
              <a:t>holds the most political power; </a:t>
            </a:r>
            <a:r>
              <a:rPr lang="en-US" sz="4000" dirty="0" smtClean="0">
                <a:solidFill>
                  <a:schemeClr val="bg1"/>
                </a:solidFill>
                <a:latin typeface="KBScaredStraight" panose="02000603000000000000" pitchFamily="2" charset="0"/>
                <a:ea typeface="KBScaredStraight" panose="02000603000000000000" pitchFamily="2" charset="0"/>
              </a:rPr>
              <a:t>the president is both the chief executive and the head of state.</a:t>
            </a:r>
            <a:endParaRPr lang="en-US" sz="4000" dirty="0">
              <a:solidFill>
                <a:schemeClr val="bg1"/>
              </a:solidFill>
              <a:latin typeface="KBScaredStraight" panose="02000603000000000000" pitchFamily="2" charset="0"/>
              <a:ea typeface="KBScaredStraight" panose="02000603000000000000" pitchFamily="2" charset="0"/>
            </a:endParaRPr>
          </a:p>
          <a:p>
            <a:pPr>
              <a:defRPr/>
            </a:pPr>
            <a:endParaRPr lang="en-US" sz="4000" dirty="0" smtClean="0">
              <a:solidFill>
                <a:schemeClr val="bg1"/>
              </a:solidFill>
              <a:latin typeface="KBScaredStraight" panose="02000603000000000000" pitchFamily="2" charset="0"/>
              <a:ea typeface="KBScaredStraight" panose="02000603000000000000" pitchFamily="2" charset="0"/>
            </a:endParaRPr>
          </a:p>
          <a:p>
            <a:pPr marL="0" lvl="1">
              <a:defRPr/>
            </a:pPr>
            <a:r>
              <a:rPr lang="en-US" sz="4000" dirty="0" smtClean="0">
                <a:solidFill>
                  <a:schemeClr val="bg1"/>
                </a:solidFill>
                <a:latin typeface="KBScaredStraight" panose="02000603000000000000" pitchFamily="2" charset="0"/>
                <a:ea typeface="KBScaredStraight" panose="02000603000000000000" pitchFamily="2" charset="0"/>
              </a:rPr>
              <a:t>2. </a:t>
            </a:r>
            <a:r>
              <a:rPr lang="en-US" sz="4000" b="1" dirty="0" smtClean="0">
                <a:solidFill>
                  <a:schemeClr val="bg1"/>
                </a:solidFill>
                <a:latin typeface="KBScaredStraight" panose="02000603000000000000" pitchFamily="2" charset="0"/>
                <a:ea typeface="KBScaredStraight" panose="02000603000000000000" pitchFamily="2" charset="0"/>
              </a:rPr>
              <a:t>Vice President: </a:t>
            </a:r>
            <a:r>
              <a:rPr lang="en-US" sz="4000" dirty="0">
                <a:solidFill>
                  <a:schemeClr val="bg1"/>
                </a:solidFill>
                <a:latin typeface="KBScaredStraight" panose="02000603000000000000" pitchFamily="2" charset="0"/>
                <a:ea typeface="KBScaredStraight" panose="02000603000000000000" pitchFamily="2" charset="0"/>
              </a:rPr>
              <a:t>helps in the day-to-day running of the </a:t>
            </a:r>
            <a:r>
              <a:rPr lang="en-US" sz="4000" dirty="0" smtClean="0">
                <a:solidFill>
                  <a:schemeClr val="bg1"/>
                </a:solidFill>
                <a:latin typeface="KBScaredStraight" panose="02000603000000000000" pitchFamily="2" charset="0"/>
                <a:ea typeface="KBScaredStraight" panose="02000603000000000000" pitchFamily="2" charset="0"/>
              </a:rPr>
              <a:t>government; performs ceremonial duties </a:t>
            </a:r>
            <a:endParaRPr lang="en-US" sz="4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027900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Uhuru Kenyatta</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Kenya’s 4</a:t>
            </a:r>
            <a:r>
              <a:rPr lang="en-US" sz="2000" baseline="30000" dirty="0" smtClean="0">
                <a:latin typeface="KBScaredStraight" panose="02000603000000000000" pitchFamily="2" charset="0"/>
                <a:ea typeface="KBScaredStraight" panose="02000603000000000000" pitchFamily="2" charset="0"/>
              </a:rPr>
              <a:t>th</a:t>
            </a:r>
            <a:r>
              <a:rPr lang="en-US" sz="2000" dirty="0" smtClean="0">
                <a:latin typeface="KBScaredStraight" panose="02000603000000000000" pitchFamily="2" charset="0"/>
                <a:ea typeface="KBScaredStraight" panose="02000603000000000000" pitchFamily="2" charset="0"/>
              </a:rPr>
              <a:t> President</a:t>
            </a:r>
            <a:endParaRPr lang="en-US" sz="2000"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7" y="704850"/>
            <a:ext cx="3810000" cy="5448300"/>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0492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2340942" y="126485"/>
            <a:ext cx="7588937"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How Leaders </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Are Chosen</a:t>
            </a:r>
          </a:p>
        </p:txBody>
      </p:sp>
      <p:sp>
        <p:nvSpPr>
          <p:cNvPr id="7" name="TextBox 6"/>
          <p:cNvSpPr txBox="1"/>
          <p:nvPr/>
        </p:nvSpPr>
        <p:spPr>
          <a:xfrm>
            <a:off x="1272342" y="2611512"/>
            <a:ext cx="9726135" cy="3785652"/>
          </a:xfrm>
          <a:prstGeom prst="rect">
            <a:avLst/>
          </a:prstGeom>
          <a:noFill/>
        </p:spPr>
        <p:txBody>
          <a:bodyPr wrap="square" rtlCol="0">
            <a:spAutoFit/>
          </a:bodyPr>
          <a:lstStyle/>
          <a:p>
            <a:pPr marL="457200" indent="-457200">
              <a:buFont typeface="Arial" panose="020B0604020202020204" pitchFamily="34" charset="0"/>
              <a:buChar char="•"/>
            </a:pPr>
            <a:r>
              <a:rPr lang="en-US" sz="4000" b="1" dirty="0" smtClean="0">
                <a:solidFill>
                  <a:schemeClr val="bg1"/>
                </a:solidFill>
                <a:latin typeface="KBScaredStraight" panose="02000603000000000000" pitchFamily="2" charset="0"/>
                <a:ea typeface="KBScaredStraight" panose="02000603000000000000" pitchFamily="2" charset="0"/>
              </a:rPr>
              <a:t>President: </a:t>
            </a:r>
            <a:r>
              <a:rPr lang="en-US" sz="4000" b="0" dirty="0" smtClean="0">
                <a:solidFill>
                  <a:schemeClr val="bg1"/>
                </a:solidFill>
                <a:effectLst/>
                <a:latin typeface="KBScaredStraight" panose="02000603000000000000" pitchFamily="2" charset="0"/>
                <a:ea typeface="KBScaredStraight" panose="02000603000000000000" pitchFamily="2" charset="0"/>
              </a:rPr>
              <a:t>elected by popular vote for a five-year term (eligible for a second term)</a:t>
            </a:r>
          </a:p>
          <a:p>
            <a:pPr marL="457200" indent="-457200">
              <a:buFont typeface="Arial" panose="020B0604020202020204" pitchFamily="34" charset="0"/>
              <a:buChar char="•"/>
            </a:pPr>
            <a:endParaRPr lang="en-US" sz="40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4000" b="1" dirty="0" smtClean="0">
                <a:solidFill>
                  <a:schemeClr val="bg1"/>
                </a:solidFill>
                <a:latin typeface="KBScaredStraight" panose="02000603000000000000" pitchFamily="2" charset="0"/>
                <a:ea typeface="KBScaredStraight" panose="02000603000000000000" pitchFamily="2" charset="0"/>
              </a:rPr>
              <a:t>Vice President</a:t>
            </a:r>
            <a:r>
              <a:rPr lang="en-US" sz="4000" dirty="0" smtClean="0">
                <a:solidFill>
                  <a:schemeClr val="bg1"/>
                </a:solidFill>
                <a:latin typeface="KBScaredStraight" panose="02000603000000000000" pitchFamily="2" charset="0"/>
                <a:ea typeface="KBScaredStraight" panose="02000603000000000000" pitchFamily="2" charset="0"/>
              </a:rPr>
              <a:t>: appointed by the president</a:t>
            </a:r>
            <a:endParaRPr lang="en-US" sz="4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63571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2994609" y="126485"/>
            <a:ext cx="6281592"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Legislature</a:t>
            </a:r>
          </a:p>
        </p:txBody>
      </p:sp>
      <p:sp>
        <p:nvSpPr>
          <p:cNvPr id="7" name="TextBox 6"/>
          <p:cNvSpPr txBox="1"/>
          <p:nvPr/>
        </p:nvSpPr>
        <p:spPr>
          <a:xfrm>
            <a:off x="1274799" y="1445485"/>
            <a:ext cx="9726135" cy="5293757"/>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effectLst/>
                <a:latin typeface="KBScaredStraight" panose="02000603000000000000" pitchFamily="2" charset="0"/>
                <a:ea typeface="KBScaredStraight" panose="02000603000000000000" pitchFamily="2" charset="0"/>
              </a:rPr>
              <a:t>The Parliament of Kenya is the country’s bicameral legislature.</a:t>
            </a:r>
          </a:p>
          <a:p>
            <a:pPr marL="457200" indent="-457200">
              <a:buFont typeface="Arial" panose="020B0604020202020204" pitchFamily="34" charset="0"/>
              <a:buChar char="•"/>
            </a:pPr>
            <a:endParaRPr lang="en-US" sz="2600" dirty="0" smtClean="0">
              <a:solidFill>
                <a:schemeClr val="bg1"/>
              </a:solidFill>
              <a:effectLst/>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It </a:t>
            </a:r>
            <a:r>
              <a:rPr lang="en-US" sz="2600" dirty="0" smtClean="0">
                <a:solidFill>
                  <a:schemeClr val="bg1"/>
                </a:solidFill>
                <a:effectLst/>
                <a:latin typeface="KBScaredStraight" panose="02000603000000000000" pitchFamily="2" charset="0"/>
                <a:ea typeface="KBScaredStraight" panose="02000603000000000000" pitchFamily="2" charset="0"/>
              </a:rPr>
              <a:t>consists of: </a:t>
            </a:r>
          </a:p>
          <a:p>
            <a:pPr marL="971550" lvl="1" indent="-514350">
              <a:buFont typeface="+mj-lt"/>
              <a:buAutoNum type="arabicPeriod"/>
            </a:pPr>
            <a:r>
              <a:rPr lang="en-US" sz="2600" dirty="0" smtClean="0">
                <a:solidFill>
                  <a:schemeClr val="bg1"/>
                </a:solidFill>
                <a:effectLst/>
                <a:latin typeface="KBScaredStraight" panose="02000603000000000000" pitchFamily="2" charset="0"/>
                <a:ea typeface="KBScaredStraight" panose="02000603000000000000" pitchFamily="2" charset="0"/>
              </a:rPr>
              <a:t>Senate (67 seats) - </a:t>
            </a:r>
            <a:r>
              <a:rPr lang="en-US" sz="2600" dirty="0" smtClean="0">
                <a:solidFill>
                  <a:schemeClr val="bg1"/>
                </a:solidFill>
                <a:latin typeface="KBScaredStraight" panose="02000603000000000000" pitchFamily="2" charset="0"/>
                <a:ea typeface="KBScaredStraight" panose="02000603000000000000" pitchFamily="2" charset="0"/>
              </a:rPr>
              <a:t>47 members directly elected by their counties, 16 women nominated by the political parties, 2 members to represent the youth, and 2 members to represent persons with disabilities.</a:t>
            </a:r>
            <a:endParaRPr lang="en-US" sz="2600" dirty="0" smtClean="0">
              <a:solidFill>
                <a:schemeClr val="bg1"/>
              </a:solidFill>
              <a:effectLst/>
              <a:latin typeface="KBScaredStraight" panose="02000603000000000000" pitchFamily="2" charset="0"/>
              <a:ea typeface="KBScaredStraight" panose="02000603000000000000" pitchFamily="2" charset="0"/>
            </a:endParaRPr>
          </a:p>
          <a:p>
            <a:pPr marL="971550" lvl="1" indent="-514350">
              <a:buFont typeface="+mj-lt"/>
              <a:buAutoNum type="arabicPeriod"/>
            </a:pPr>
            <a:r>
              <a:rPr lang="en-US" sz="2600" dirty="0" smtClean="0">
                <a:solidFill>
                  <a:schemeClr val="bg1"/>
                </a:solidFill>
                <a:effectLst/>
                <a:latin typeface="KBScaredStraight" panose="02000603000000000000" pitchFamily="2" charset="0"/>
                <a:ea typeface="KBScaredStraight" panose="02000603000000000000" pitchFamily="2" charset="0"/>
              </a:rPr>
              <a:t>National Assembly (349 seats) - </a:t>
            </a:r>
            <a:r>
              <a:rPr lang="en-US" sz="2600" dirty="0" smtClean="0">
                <a:solidFill>
                  <a:schemeClr val="bg1"/>
                </a:solidFill>
                <a:latin typeface="KBScaredStraight" panose="02000603000000000000" pitchFamily="2" charset="0"/>
                <a:ea typeface="KBScaredStraight" panose="02000603000000000000" pitchFamily="2" charset="0"/>
              </a:rPr>
              <a:t>290 elected from the constituencies, 47 women elected from the counties, and 12 nominated representatives</a:t>
            </a:r>
            <a:endParaRPr lang="en-US" sz="2600" dirty="0" smtClean="0">
              <a:solidFill>
                <a:schemeClr val="bg1"/>
              </a:solidFill>
              <a:effectLst/>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pPr>
            <a:endParaRPr lang="en-US" sz="26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M</a:t>
            </a:r>
            <a:r>
              <a:rPr lang="en-US" sz="2600" dirty="0" smtClean="0">
                <a:solidFill>
                  <a:schemeClr val="bg1"/>
                </a:solidFill>
                <a:effectLst/>
                <a:latin typeface="KBScaredStraight" panose="02000603000000000000" pitchFamily="2" charset="0"/>
                <a:ea typeface="KBScaredStraight" panose="02000603000000000000" pitchFamily="2" charset="0"/>
              </a:rPr>
              <a:t>embers serve five-year terms.</a:t>
            </a:r>
          </a:p>
        </p:txBody>
      </p:sp>
    </p:spTree>
    <p:extLst>
      <p:ext uri="{BB962C8B-B14F-4D97-AF65-F5344CB8AC3E}">
        <p14:creationId xmlns:p14="http://schemas.microsoft.com/office/powerpoint/2010/main" val="2519083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81" y="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Inside Kenya’s Parliament</a:t>
            </a:r>
            <a:endParaRPr lang="en-US" sz="28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80" y="523220"/>
            <a:ext cx="8778240" cy="585216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2552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2737330" y="126485"/>
            <a:ext cx="6796156"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Presidential</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Democracy</a:t>
            </a:r>
          </a:p>
        </p:txBody>
      </p:sp>
      <p:sp>
        <p:nvSpPr>
          <p:cNvPr id="7" name="TextBox 6"/>
          <p:cNvSpPr txBox="1"/>
          <p:nvPr/>
        </p:nvSpPr>
        <p:spPr>
          <a:xfrm>
            <a:off x="1218864" y="2666724"/>
            <a:ext cx="9726135" cy="3539430"/>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The citizens directly elect the president (every 5 years). </a:t>
            </a:r>
          </a:p>
          <a:p>
            <a:pPr marL="914400" lvl="1" indent="-457200">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The last election was in March 2013 (next to be held in 2018).</a:t>
            </a:r>
          </a:p>
          <a:p>
            <a:pPr marL="457200" indent="-457200">
              <a:buFont typeface="Arial" panose="020B0604020202020204" pitchFamily="34" charset="0"/>
              <a:buChar char="•"/>
              <a:defRPr/>
            </a:pPr>
            <a:endParaRPr lang="en-US" sz="32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The president works separately from Kenya’s Parliament.</a:t>
            </a: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710415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1139844" y="126485"/>
            <a:ext cx="999113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Role of the Citizen</a:t>
            </a:r>
          </a:p>
        </p:txBody>
      </p:sp>
      <p:sp>
        <p:nvSpPr>
          <p:cNvPr id="7" name="TextBox 6"/>
          <p:cNvSpPr txBox="1"/>
          <p:nvPr/>
        </p:nvSpPr>
        <p:spPr>
          <a:xfrm>
            <a:off x="1274799" y="1529893"/>
            <a:ext cx="9726135"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Citizens must be 18 to vote, but voting is not required by law.</a:t>
            </a:r>
          </a:p>
          <a:p>
            <a:pPr marL="457200" indent="-457200">
              <a:lnSpc>
                <a:spcPct val="80000"/>
              </a:lnSpc>
              <a:buFont typeface="Arial" panose="020B0604020202020204" pitchFamily="34" charset="0"/>
              <a:buChar char="•"/>
              <a:defRPr/>
            </a:pPr>
            <a:endParaRPr lang="en-US" sz="14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As a democracy, its citizens </a:t>
            </a:r>
            <a:r>
              <a:rPr lang="en-US" sz="2400" dirty="0" smtClean="0">
                <a:solidFill>
                  <a:schemeClr val="bg1"/>
                </a:solidFill>
                <a:latin typeface="KBScaredStraight" panose="02000603000000000000" pitchFamily="2" charset="0"/>
                <a:ea typeface="KBScaredStraight" panose="02000603000000000000" pitchFamily="2" charset="0"/>
              </a:rPr>
              <a:t>can </a:t>
            </a:r>
            <a:r>
              <a:rPr lang="en-US" sz="2400" dirty="0">
                <a:solidFill>
                  <a:schemeClr val="bg1"/>
                </a:solidFill>
                <a:latin typeface="KBScaredStraight" panose="02000603000000000000" pitchFamily="2" charset="0"/>
                <a:ea typeface="KBScaredStraight" panose="02000603000000000000" pitchFamily="2" charset="0"/>
              </a:rPr>
              <a:t>participate in voting and elections:</a:t>
            </a:r>
          </a:p>
          <a:p>
            <a:pPr marL="914400" lvl="1" indent="-457200">
              <a:lnSpc>
                <a:spcPct val="80000"/>
              </a:lnSpc>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The citizens vote for the president, as well as for members of the parliament.</a:t>
            </a:r>
          </a:p>
          <a:p>
            <a:pPr marL="457200" indent="-457200">
              <a:lnSpc>
                <a:spcPct val="80000"/>
              </a:lnSpc>
              <a:buFont typeface="Courier New" panose="02070309020205020404" pitchFamily="49" charset="0"/>
              <a:buChar char="o"/>
              <a:defRP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Even though Kenya is a democracy, the citizens do not have too much say in the government.</a:t>
            </a:r>
          </a:p>
          <a:p>
            <a:pPr marL="914400" lvl="1" indent="-457200">
              <a:lnSpc>
                <a:spcPct val="80000"/>
              </a:lnSpc>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Much of the decision-making process is made by the president and his party.</a:t>
            </a:r>
          </a:p>
          <a:p>
            <a:pPr marL="914400" lvl="1" indent="-457200">
              <a:lnSpc>
                <a:spcPct val="80000"/>
              </a:lnSpc>
              <a:buFont typeface="Arial" panose="020B0604020202020204" pitchFamily="34" charset="0"/>
              <a:buChar char="•"/>
              <a:defRP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Freedoms are written into the </a:t>
            </a:r>
            <a:r>
              <a:rPr lang="en-US" sz="2400" dirty="0" smtClean="0">
                <a:solidFill>
                  <a:schemeClr val="bg1"/>
                </a:solidFill>
                <a:latin typeface="KBScaredStraight" panose="02000603000000000000" pitchFamily="2" charset="0"/>
                <a:ea typeface="KBScaredStraight" panose="02000603000000000000" pitchFamily="2" charset="0"/>
              </a:rPr>
              <a:t>constitution, </a:t>
            </a:r>
            <a:r>
              <a:rPr lang="en-US" sz="2400" dirty="0">
                <a:solidFill>
                  <a:schemeClr val="bg1"/>
                </a:solidFill>
                <a:latin typeface="KBScaredStraight" panose="02000603000000000000" pitchFamily="2" charset="0"/>
                <a:ea typeface="KBScaredStraight" panose="02000603000000000000" pitchFamily="2" charset="0"/>
              </a:rPr>
              <a:t>but government is dominated by the president. </a:t>
            </a:r>
            <a:endParaRPr lang="en-US" sz="2400" dirty="0" smtClean="0">
              <a:solidFill>
                <a:schemeClr val="bg1"/>
              </a:solidFill>
              <a:latin typeface="KBScaredStraight" panose="02000603000000000000" pitchFamily="2" charset="0"/>
              <a:ea typeface="KBScaredStraight" panose="02000603000000000000" pitchFamily="2" charset="0"/>
            </a:endParaRPr>
          </a:p>
          <a:p>
            <a:pPr marL="914400" lvl="1" indent="-457200">
              <a:lnSpc>
                <a:spcPct val="80000"/>
              </a:lnSpc>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However, there </a:t>
            </a:r>
            <a:r>
              <a:rPr lang="en-US" sz="2400" dirty="0">
                <a:solidFill>
                  <a:schemeClr val="bg1"/>
                </a:solidFill>
                <a:latin typeface="KBScaredStraight" panose="02000603000000000000" pitchFamily="2" charset="0"/>
                <a:ea typeface="KBScaredStraight" panose="02000603000000000000" pitchFamily="2" charset="0"/>
              </a:rPr>
              <a:t>have been improvements in citizens’ rights in recent </a:t>
            </a:r>
            <a:r>
              <a:rPr lang="en-US" sz="2400" dirty="0" smtClean="0">
                <a:solidFill>
                  <a:schemeClr val="bg1"/>
                </a:solidFill>
                <a:latin typeface="KBScaredStraight" panose="02000603000000000000" pitchFamily="2" charset="0"/>
                <a:ea typeface="KBScaredStraight" panose="02000603000000000000" pitchFamily="2" charset="0"/>
              </a:rPr>
              <a:t>years.</a:t>
            </a:r>
          </a:p>
        </p:txBody>
      </p:sp>
    </p:spTree>
    <p:extLst>
      <p:ext uri="{BB962C8B-B14F-4D97-AF65-F5344CB8AC3E}">
        <p14:creationId xmlns:p14="http://schemas.microsoft.com/office/powerpoint/2010/main" val="1632716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80" y="26161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Voting in Kenya – March 2013</a:t>
            </a:r>
            <a:endParaRPr lang="en-US" sz="28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9" y="851652"/>
            <a:ext cx="6827520" cy="5120640"/>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510" r="13158"/>
          <a:stretch/>
        </p:blipFill>
        <p:spPr>
          <a:xfrm>
            <a:off x="6349120" y="2382872"/>
            <a:ext cx="5558367" cy="42062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450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84" y="204348"/>
            <a:ext cx="9713734" cy="6219831"/>
          </a:xfrm>
          <a:prstGeom prst="rect">
            <a:avLst/>
          </a:prstGeom>
        </p:spPr>
      </p:pic>
      <p:sp>
        <p:nvSpPr>
          <p:cNvPr id="6" name="Rectangle 5"/>
          <p:cNvSpPr/>
          <p:nvPr/>
        </p:nvSpPr>
        <p:spPr>
          <a:xfrm>
            <a:off x="1792050" y="959772"/>
            <a:ext cx="8755603" cy="4708981"/>
          </a:xfrm>
          <a:prstGeom prst="rect">
            <a:avLst/>
          </a:prstGeom>
          <a:noFill/>
        </p:spPr>
        <p:txBody>
          <a:bodyPr wrap="none" lIns="91440" tIns="45720" rIns="91440" bIns="45720">
            <a:spAutoFit/>
          </a:bodyPr>
          <a:lstStyle/>
          <a:p>
            <a:pPr algn="ctr"/>
            <a:r>
              <a:rPr lang="en-US" sz="10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Republic</a:t>
            </a:r>
          </a:p>
          <a:p>
            <a:pPr algn="ctr"/>
            <a:r>
              <a:rPr lang="en-US" sz="10000" b="1" dirty="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o</a:t>
            </a:r>
            <a:r>
              <a:rPr lang="en-US" sz="10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f</a:t>
            </a:r>
          </a:p>
          <a:p>
            <a:pPr algn="ctr"/>
            <a:r>
              <a:rPr lang="en-US" sz="10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South Africa</a:t>
            </a:r>
            <a:endParaRPr lang="en-US" sz="10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p:txBody>
      </p:sp>
    </p:spTree>
    <p:extLst>
      <p:ext uri="{BB962C8B-B14F-4D97-AF65-F5344CB8AC3E}">
        <p14:creationId xmlns:p14="http://schemas.microsoft.com/office/powerpoint/2010/main" val="2250034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1397657" y="126485"/>
            <a:ext cx="9475479"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Background Info.</a:t>
            </a:r>
          </a:p>
        </p:txBody>
      </p:sp>
      <p:sp>
        <p:nvSpPr>
          <p:cNvPr id="7" name="TextBox 6"/>
          <p:cNvSpPr txBox="1"/>
          <p:nvPr/>
        </p:nvSpPr>
        <p:spPr>
          <a:xfrm>
            <a:off x="1272328" y="1408673"/>
            <a:ext cx="9726135" cy="4745915"/>
          </a:xfrm>
          <a:prstGeom prst="rect">
            <a:avLst/>
          </a:prstGeom>
          <a:noFill/>
        </p:spPr>
        <p:txBody>
          <a:bodyPr wrap="square" rtlCol="0">
            <a:spAutoFit/>
          </a:bodyPr>
          <a:lstStyle/>
          <a:p>
            <a:pPr marL="457200" indent="-457200">
              <a:lnSpc>
                <a:spcPct val="115000"/>
              </a:lnSpc>
              <a:buFont typeface="Arial" panose="020B0604020202020204" pitchFamily="34" charset="0"/>
              <a:buChar char="•"/>
            </a:pPr>
            <a:r>
              <a:rPr lang="en-US" sz="3200" dirty="0" smtClean="0">
                <a:solidFill>
                  <a:schemeClr val="bg1"/>
                </a:solidFill>
                <a:latin typeface="KBScaredStraight" panose="02000603000000000000" pitchFamily="2" charset="0"/>
                <a:ea typeface="KBScaredStraight" panose="02000603000000000000" pitchFamily="2" charset="0"/>
              </a:rPr>
              <a:t>South Africa became independent from Great Britain </a:t>
            </a:r>
            <a:r>
              <a:rPr lang="en-US" sz="3200" dirty="0" smtClean="0">
                <a:solidFill>
                  <a:schemeClr val="bg1"/>
                </a:solidFill>
                <a:latin typeface="KBScaredStraight" panose="02000603000000000000" pitchFamily="2" charset="0"/>
                <a:ea typeface="KBScaredStraight" panose="02000603000000000000" pitchFamily="2" charset="0"/>
                <a:cs typeface="Times New Roman"/>
              </a:rPr>
              <a:t>in </a:t>
            </a:r>
            <a:r>
              <a:rPr lang="en-US" sz="3200" dirty="0">
                <a:solidFill>
                  <a:schemeClr val="bg1"/>
                </a:solidFill>
                <a:latin typeface="KBScaredStraight" panose="02000603000000000000" pitchFamily="2" charset="0"/>
                <a:ea typeface="KBScaredStraight" panose="02000603000000000000" pitchFamily="2" charset="0"/>
                <a:cs typeface="Times New Roman"/>
              </a:rPr>
              <a:t>1910</a:t>
            </a:r>
            <a:r>
              <a:rPr lang="en-US" sz="3200" dirty="0" smtClean="0">
                <a:solidFill>
                  <a:schemeClr val="bg1"/>
                </a:solidFill>
                <a:latin typeface="KBScaredStraight" panose="02000603000000000000" pitchFamily="2" charset="0"/>
                <a:ea typeface="KBScaredStraight" panose="02000603000000000000" pitchFamily="2" charset="0"/>
                <a:cs typeface="Times New Roman"/>
              </a:rPr>
              <a:t>.</a:t>
            </a:r>
          </a:p>
          <a:p>
            <a:pPr marL="457200" indent="-457200">
              <a:lnSpc>
                <a:spcPct val="115000"/>
              </a:lnSpc>
              <a:buFont typeface="Arial" panose="020B0604020202020204" pitchFamily="34" charset="0"/>
              <a:buChar char="•"/>
            </a:pPr>
            <a:endParaRPr lang="en-US" sz="3200" dirty="0" smtClean="0">
              <a:solidFill>
                <a:schemeClr val="bg1"/>
              </a:solidFill>
              <a:latin typeface="KBScaredStraight" panose="02000603000000000000" pitchFamily="2" charset="0"/>
              <a:ea typeface="KBScaredStraight" panose="02000603000000000000" pitchFamily="2" charset="0"/>
              <a:cs typeface="Times New Roman"/>
            </a:endParaRPr>
          </a:p>
          <a:p>
            <a:pPr marL="457200" indent="-457200">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Until 1994, </a:t>
            </a:r>
            <a:r>
              <a:rPr lang="en-US" sz="3200" dirty="0">
                <a:solidFill>
                  <a:schemeClr val="bg1"/>
                </a:solidFill>
                <a:latin typeface="KBScaredStraight" panose="02000603000000000000" pitchFamily="2" charset="0"/>
                <a:ea typeface="KBScaredStraight" panose="02000603000000000000" pitchFamily="2" charset="0"/>
              </a:rPr>
              <a:t>South Africa had an </a:t>
            </a:r>
            <a:r>
              <a:rPr lang="en-US" sz="3200" dirty="0" smtClean="0">
                <a:solidFill>
                  <a:schemeClr val="bg1"/>
                </a:solidFill>
                <a:latin typeface="KBScaredStraight" panose="02000603000000000000" pitchFamily="2" charset="0"/>
                <a:ea typeface="KBScaredStraight" panose="02000603000000000000" pitchFamily="2" charset="0"/>
              </a:rPr>
              <a:t>oligarchy that was controlled by the white leaders of Apartheid.</a:t>
            </a:r>
            <a:endParaRPr lang="en-US" sz="3200" dirty="0">
              <a:solidFill>
                <a:schemeClr val="bg1"/>
              </a:solidFill>
              <a:latin typeface="KBScaredStraight" panose="02000603000000000000" pitchFamily="2" charset="0"/>
              <a:ea typeface="KBScaredStraight" panose="02000603000000000000" pitchFamily="2" charset="0"/>
            </a:endParaRPr>
          </a:p>
          <a:p>
            <a:pPr marL="914400" lvl="1" indent="-457200">
              <a:buFont typeface="Arial" panose="020B0604020202020204" pitchFamily="34" charset="0"/>
              <a:buChar char="•"/>
              <a:defRPr/>
            </a:pPr>
            <a:r>
              <a:rPr lang="en-US" sz="3200" dirty="0">
                <a:solidFill>
                  <a:schemeClr val="bg1"/>
                </a:solidFill>
                <a:latin typeface="KBScaredStraight" panose="02000603000000000000" pitchFamily="2" charset="0"/>
                <a:ea typeface="KBScaredStraight" panose="02000603000000000000" pitchFamily="2" charset="0"/>
              </a:rPr>
              <a:t>Today, </a:t>
            </a:r>
            <a:r>
              <a:rPr lang="en-US" sz="3200" dirty="0" smtClean="0">
                <a:solidFill>
                  <a:schemeClr val="bg1"/>
                </a:solidFill>
                <a:latin typeface="KBScaredStraight" panose="02000603000000000000" pitchFamily="2" charset="0"/>
                <a:ea typeface="KBScaredStraight" panose="02000603000000000000" pitchFamily="2" charset="0"/>
              </a:rPr>
              <a:t> the racially segregated government has ended and South Africa is a democracy.</a:t>
            </a:r>
            <a:endParaRPr lang="en-US" sz="3200" dirty="0" smtClean="0">
              <a:solidFill>
                <a:schemeClr val="bg1"/>
              </a:solidFill>
              <a:latin typeface="KBScaredStraight" panose="02000603000000000000" pitchFamily="2" charset="0"/>
              <a:ea typeface="KBScaredStraight" panose="02000603000000000000" pitchFamily="2" charset="0"/>
              <a:cs typeface="Times New Roman"/>
            </a:endParaRPr>
          </a:p>
        </p:txBody>
      </p:sp>
    </p:spTree>
    <p:extLst>
      <p:ext uri="{BB962C8B-B14F-4D97-AF65-F5344CB8AC3E}">
        <p14:creationId xmlns:p14="http://schemas.microsoft.com/office/powerpoint/2010/main" val="3267269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60" y="-126609"/>
            <a:ext cx="11704319" cy="7038722"/>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Standards</a:t>
            </a:r>
          </a:p>
          <a:p>
            <a:endParaRPr lang="en-US" sz="2000" dirty="0"/>
          </a:p>
          <a:p>
            <a:r>
              <a:rPr lang="en-US" sz="2000" dirty="0">
                <a:latin typeface="KBScaredStraight" panose="02000603000000000000" pitchFamily="2" charset="0"/>
                <a:ea typeface="KBScaredStraight" panose="02000603000000000000" pitchFamily="2" charset="0"/>
              </a:rPr>
              <a:t> </a:t>
            </a:r>
            <a:r>
              <a:rPr lang="en-US" sz="2400" b="1" dirty="0">
                <a:latin typeface="KBScaredStraight" panose="02000603000000000000" pitchFamily="2" charset="0"/>
                <a:ea typeface="KBScaredStraight" panose="02000603000000000000" pitchFamily="2" charset="0"/>
              </a:rPr>
              <a:t>SS7CG1 The student will compare and contrast various forms of government. </a:t>
            </a:r>
            <a:endParaRPr lang="en-US" sz="2400" dirty="0">
              <a:latin typeface="KBScaredStraight" panose="02000603000000000000" pitchFamily="2" charset="0"/>
              <a:ea typeface="KBScaredStraight" panose="02000603000000000000" pitchFamily="2" charset="0"/>
            </a:endParaRPr>
          </a:p>
          <a:p>
            <a:r>
              <a:rPr lang="en-US" sz="2400" dirty="0">
                <a:latin typeface="KBScaredStraight" panose="02000603000000000000" pitchFamily="2" charset="0"/>
                <a:ea typeface="KBScaredStraight" panose="02000603000000000000" pitchFamily="2" charset="0"/>
              </a:rPr>
              <a:t>a. Describe the ways government systems distribute power: unitary, confederation, and federal. </a:t>
            </a:r>
          </a:p>
          <a:p>
            <a:r>
              <a:rPr lang="en-US" sz="2400" dirty="0">
                <a:latin typeface="KBScaredStraight" panose="02000603000000000000" pitchFamily="2" charset="0"/>
                <a:ea typeface="KBScaredStraight" panose="02000603000000000000" pitchFamily="2" charset="0"/>
              </a:rPr>
              <a:t>b. Explain how governments determine citizen participation: autocratic, oligarchic, and democratic</a:t>
            </a:r>
            <a:r>
              <a:rPr lang="en-US" sz="2400" dirty="0" smtClean="0">
                <a:latin typeface="KBScaredStraight" panose="02000603000000000000" pitchFamily="2" charset="0"/>
                <a:ea typeface="KBScaredStraight" panose="02000603000000000000" pitchFamily="2" charset="0"/>
              </a:rPr>
              <a:t>.</a:t>
            </a:r>
          </a:p>
          <a:p>
            <a:r>
              <a:rPr lang="en-US" sz="2400" dirty="0" smtClean="0">
                <a:latin typeface="KBScaredStraight" panose="02000603000000000000" pitchFamily="2" charset="0"/>
                <a:ea typeface="KBScaredStraight" panose="02000603000000000000" pitchFamily="2" charset="0"/>
              </a:rPr>
              <a:t>c</a:t>
            </a:r>
            <a:r>
              <a:rPr lang="en-US" sz="2400" dirty="0">
                <a:latin typeface="KBScaredStraight" panose="02000603000000000000" pitchFamily="2" charset="0"/>
                <a:ea typeface="KBScaredStraight" panose="02000603000000000000" pitchFamily="2" charset="0"/>
              </a:rPr>
              <a:t>. Describe the two predominant forms of democratic governments: parliamentary and presidential. </a:t>
            </a:r>
            <a:endParaRPr lang="en-US" sz="2400" dirty="0" smtClean="0">
              <a:latin typeface="KBScaredStraight" panose="02000603000000000000" pitchFamily="2" charset="0"/>
              <a:ea typeface="KBScaredStraight" panose="02000603000000000000" pitchFamily="2" charset="0"/>
            </a:endParaRPr>
          </a:p>
          <a:p>
            <a:endParaRPr lang="en-US" sz="2400" dirty="0">
              <a:latin typeface="KBScaredStraight" panose="02000603000000000000" pitchFamily="2" charset="0"/>
              <a:ea typeface="KBScaredStraight" panose="02000603000000000000" pitchFamily="2" charset="0"/>
            </a:endParaRPr>
          </a:p>
          <a:p>
            <a:r>
              <a:rPr lang="en-US" sz="2400" b="1" dirty="0">
                <a:latin typeface="KBScaredStraight" panose="02000603000000000000" pitchFamily="2" charset="0"/>
                <a:ea typeface="KBScaredStraight" panose="02000603000000000000" pitchFamily="2" charset="0"/>
              </a:rPr>
              <a:t>SS7CG2 The student will explain the structures of the modern governments of Africa. </a:t>
            </a:r>
            <a:endParaRPr lang="en-US" sz="2400" dirty="0">
              <a:latin typeface="KBScaredStraight" panose="02000603000000000000" pitchFamily="2" charset="0"/>
              <a:ea typeface="KBScaredStraight" panose="02000603000000000000" pitchFamily="2" charset="0"/>
            </a:endParaRPr>
          </a:p>
          <a:p>
            <a:r>
              <a:rPr lang="en-US" sz="2400" dirty="0">
                <a:latin typeface="KBScaredStraight" panose="02000603000000000000" pitchFamily="2" charset="0"/>
                <a:ea typeface="KBScaredStraight" panose="02000603000000000000" pitchFamily="2" charset="0"/>
              </a:rPr>
              <a:t>a. Compare the republican systems of government in the Republic of Kenya and the Republic of South Africa, distinguishing the form of leadership and role of the citizen in terms of voting and personal freedoms. </a:t>
            </a:r>
          </a:p>
          <a:p>
            <a:endParaRPr lang="en-US" sz="2000" dirty="0"/>
          </a:p>
        </p:txBody>
      </p:sp>
    </p:spTree>
    <p:extLst>
      <p:ext uri="{BB962C8B-B14F-4D97-AF65-F5344CB8AC3E}">
        <p14:creationId xmlns:p14="http://schemas.microsoft.com/office/powerpoint/2010/main" val="3994254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02137" y="0"/>
            <a:ext cx="8387726" cy="954107"/>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The Houses of Parliament, in Cape Town, is home to South Africa’s government.</a:t>
            </a:r>
            <a:endParaRPr lang="en-US" sz="2800" dirty="0">
              <a:latin typeface="KBScaredStraight" panose="02000603000000000000" pitchFamily="2" charset="0"/>
              <a:ea typeface="KBScaredStraight" panose="02000603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137" y="900332"/>
            <a:ext cx="8387726" cy="5577840"/>
          </a:xfrm>
          <a:prstGeom prst="rect">
            <a:avLst/>
          </a:prstGeom>
        </p:spPr>
      </p:pic>
    </p:spTree>
    <p:extLst>
      <p:ext uri="{BB962C8B-B14F-4D97-AF65-F5344CB8AC3E}">
        <p14:creationId xmlns:p14="http://schemas.microsoft.com/office/powerpoint/2010/main" val="3165717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3010990" y="126485"/>
            <a:ext cx="6248826"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Leadership</a:t>
            </a:r>
          </a:p>
        </p:txBody>
      </p:sp>
      <p:sp>
        <p:nvSpPr>
          <p:cNvPr id="7" name="TextBox 6"/>
          <p:cNvSpPr txBox="1"/>
          <p:nvPr/>
        </p:nvSpPr>
        <p:spPr>
          <a:xfrm>
            <a:off x="1274799" y="1529893"/>
            <a:ext cx="9726135" cy="5293757"/>
          </a:xfrm>
          <a:prstGeom prst="rect">
            <a:avLst/>
          </a:prstGeom>
          <a:noFill/>
        </p:spPr>
        <p:txBody>
          <a:bodyPr wrap="square" rtlCol="0">
            <a:spAutoFit/>
          </a:bodyPr>
          <a:lstStyle/>
          <a:p>
            <a:r>
              <a:rPr lang="en-US" sz="4000" dirty="0">
                <a:solidFill>
                  <a:schemeClr val="bg1"/>
                </a:solidFill>
                <a:latin typeface="KBScaredStraight" panose="02000603000000000000" pitchFamily="2" charset="0"/>
                <a:ea typeface="KBScaredStraight" panose="02000603000000000000" pitchFamily="2" charset="0"/>
              </a:rPr>
              <a:t>1. </a:t>
            </a:r>
            <a:r>
              <a:rPr lang="en-US" sz="4000" b="1" dirty="0" smtClean="0">
                <a:solidFill>
                  <a:schemeClr val="bg1"/>
                </a:solidFill>
                <a:latin typeface="KBScaredStraight" panose="02000603000000000000" pitchFamily="2" charset="0"/>
                <a:ea typeface="KBScaredStraight" panose="02000603000000000000" pitchFamily="2" charset="0"/>
              </a:rPr>
              <a:t>President</a:t>
            </a:r>
            <a:r>
              <a:rPr lang="en-US" sz="4000" dirty="0" smtClean="0">
                <a:solidFill>
                  <a:schemeClr val="bg1"/>
                </a:solidFill>
                <a:latin typeface="KBScaredStraight" panose="02000603000000000000" pitchFamily="2" charset="0"/>
                <a:ea typeface="KBScaredStraight" panose="02000603000000000000" pitchFamily="2" charset="0"/>
              </a:rPr>
              <a:t>: </a:t>
            </a:r>
            <a:r>
              <a:rPr lang="en-US" sz="4000" dirty="0">
                <a:solidFill>
                  <a:schemeClr val="bg1"/>
                </a:solidFill>
                <a:latin typeface="KBScaredStraight" panose="02000603000000000000" pitchFamily="2" charset="0"/>
                <a:ea typeface="KBScaredStraight" panose="02000603000000000000" pitchFamily="2" charset="0"/>
              </a:rPr>
              <a:t>holds the most political </a:t>
            </a:r>
            <a:r>
              <a:rPr lang="en-US" sz="4000" dirty="0" smtClean="0">
                <a:solidFill>
                  <a:schemeClr val="bg1"/>
                </a:solidFill>
                <a:latin typeface="KBScaredStraight" panose="02000603000000000000" pitchFamily="2" charset="0"/>
                <a:ea typeface="KBScaredStraight" panose="02000603000000000000" pitchFamily="2" charset="0"/>
              </a:rPr>
              <a:t>power, is the head of government and head of state, &amp; is the leader of the party with the most seats in National Assembly</a:t>
            </a:r>
          </a:p>
          <a:p>
            <a:pPr>
              <a:defRPr/>
            </a:pPr>
            <a:endParaRPr lang="en-US" dirty="0" smtClean="0">
              <a:solidFill>
                <a:schemeClr val="bg1"/>
              </a:solidFill>
              <a:latin typeface="KBScaredStraight" panose="02000603000000000000" pitchFamily="2" charset="0"/>
              <a:ea typeface="KBScaredStraight" panose="02000603000000000000" pitchFamily="2" charset="0"/>
            </a:endParaRPr>
          </a:p>
          <a:p>
            <a:pPr marL="0" lvl="1">
              <a:defRPr/>
            </a:pPr>
            <a:r>
              <a:rPr lang="en-US" sz="4000" dirty="0" smtClean="0">
                <a:solidFill>
                  <a:schemeClr val="bg1"/>
                </a:solidFill>
                <a:latin typeface="KBScaredStraight" panose="02000603000000000000" pitchFamily="2" charset="0"/>
                <a:ea typeface="KBScaredStraight" panose="02000603000000000000" pitchFamily="2" charset="0"/>
              </a:rPr>
              <a:t>2. </a:t>
            </a:r>
            <a:r>
              <a:rPr lang="en-US" sz="4000" b="1" dirty="0" smtClean="0">
                <a:solidFill>
                  <a:schemeClr val="bg1"/>
                </a:solidFill>
                <a:latin typeface="KBScaredStraight" panose="02000603000000000000" pitchFamily="2" charset="0"/>
                <a:ea typeface="KBScaredStraight" panose="02000603000000000000" pitchFamily="2" charset="0"/>
              </a:rPr>
              <a:t>Deputy President: </a:t>
            </a:r>
            <a:r>
              <a:rPr lang="en-US" sz="4000" dirty="0">
                <a:solidFill>
                  <a:schemeClr val="bg1"/>
                </a:solidFill>
                <a:latin typeface="KBScaredStraight" panose="02000603000000000000" pitchFamily="2" charset="0"/>
                <a:ea typeface="KBScaredStraight" panose="02000603000000000000" pitchFamily="2" charset="0"/>
              </a:rPr>
              <a:t>helps in the day-to-day running of the </a:t>
            </a:r>
            <a:r>
              <a:rPr lang="en-US" sz="4000" dirty="0" smtClean="0">
                <a:solidFill>
                  <a:schemeClr val="bg1"/>
                </a:solidFill>
                <a:latin typeface="KBScaredStraight" panose="02000603000000000000" pitchFamily="2" charset="0"/>
                <a:ea typeface="KBScaredStraight" panose="02000603000000000000" pitchFamily="2" charset="0"/>
              </a:rPr>
              <a:t>government; performs ceremonial duties </a:t>
            </a:r>
            <a:endParaRPr lang="en-US" sz="4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029029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95862" y="0"/>
            <a:ext cx="9200271" cy="6858000"/>
          </a:xfrm>
          <a:prstGeom prst="rect">
            <a:avLst/>
          </a:prstGeom>
          <a:solidFill>
            <a:schemeClr val="bg1">
              <a:alpha val="83000"/>
            </a:schemeClr>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2369" y="0"/>
            <a:ext cx="11296357" cy="646331"/>
          </a:xfrm>
          <a:prstGeom prst="rect">
            <a:avLst/>
          </a:prstGeom>
          <a:noFill/>
        </p:spPr>
        <p:txBody>
          <a:bodyPr wrap="square" rtlCol="0">
            <a:spAutoFit/>
          </a:bodyPr>
          <a:lstStyle/>
          <a:p>
            <a:pPr algn="ctr"/>
            <a:r>
              <a:rPr lang="en-US" sz="3600" dirty="0" smtClean="0">
                <a:latin typeface="KBScaredStraight" panose="02000603000000000000" pitchFamily="2" charset="0"/>
                <a:ea typeface="KBScaredStraight" panose="02000603000000000000" pitchFamily="2" charset="0"/>
              </a:rPr>
              <a:t>Jacob </a:t>
            </a:r>
            <a:r>
              <a:rPr lang="en-US" sz="3600" dirty="0" err="1" smtClean="0">
                <a:latin typeface="KBScaredStraight" panose="02000603000000000000" pitchFamily="2" charset="0"/>
                <a:ea typeface="KBScaredStraight" panose="02000603000000000000" pitchFamily="2" charset="0"/>
              </a:rPr>
              <a:t>Zuma</a:t>
            </a:r>
            <a:endParaRPr lang="en-US" sz="3600" dirty="0">
              <a:latin typeface="KBScaredStraight" panose="02000603000000000000" pitchFamily="2" charset="0"/>
              <a:ea typeface="KBScaredStraight" panose="02000603000000000000" pitchFamily="2" charset="0"/>
            </a:endParaRPr>
          </a:p>
        </p:txBody>
      </p:sp>
      <p:sp>
        <p:nvSpPr>
          <p:cNvPr id="8" name="TextBox 7"/>
          <p:cNvSpPr txBox="1"/>
          <p:nvPr/>
        </p:nvSpPr>
        <p:spPr>
          <a:xfrm>
            <a:off x="447821" y="6331725"/>
            <a:ext cx="11296357" cy="400110"/>
          </a:xfrm>
          <a:prstGeom prst="rect">
            <a:avLst/>
          </a:prstGeom>
          <a:noFill/>
        </p:spPr>
        <p:txBody>
          <a:bodyPr wrap="square" rtlCol="0">
            <a:spAutoFit/>
          </a:bodyPr>
          <a:lstStyle/>
          <a:p>
            <a:pPr algn="ctr"/>
            <a:r>
              <a:rPr lang="en-US" sz="2000" dirty="0" smtClean="0">
                <a:latin typeface="KBScaredStraight" panose="02000603000000000000" pitchFamily="2" charset="0"/>
                <a:ea typeface="KBScaredStraight" panose="02000603000000000000" pitchFamily="2" charset="0"/>
              </a:rPr>
              <a:t>South Africa’s President</a:t>
            </a:r>
            <a:endParaRPr lang="en-US" sz="20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97" y="705014"/>
            <a:ext cx="3727499" cy="556802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8896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2340942" y="126485"/>
            <a:ext cx="7588937"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How Leaders </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Are Chosen</a:t>
            </a:r>
          </a:p>
        </p:txBody>
      </p:sp>
      <p:sp>
        <p:nvSpPr>
          <p:cNvPr id="7" name="TextBox 6"/>
          <p:cNvSpPr txBox="1"/>
          <p:nvPr/>
        </p:nvSpPr>
        <p:spPr>
          <a:xfrm>
            <a:off x="1272342" y="2611512"/>
            <a:ext cx="9726135" cy="4154984"/>
          </a:xfrm>
          <a:prstGeom prst="rect">
            <a:avLst/>
          </a:prstGeom>
          <a:noFill/>
        </p:spPr>
        <p:txBody>
          <a:bodyPr wrap="square" rtlCol="0">
            <a:spAutoFit/>
          </a:bodyPr>
          <a:lstStyle/>
          <a:p>
            <a:pPr marL="457200" indent="-457200">
              <a:buFont typeface="Arial" panose="020B0604020202020204" pitchFamily="34" charset="0"/>
              <a:buChar char="•"/>
            </a:pPr>
            <a:r>
              <a:rPr lang="en-US" sz="4000" b="1" dirty="0" smtClean="0">
                <a:solidFill>
                  <a:schemeClr val="bg1"/>
                </a:solidFill>
                <a:latin typeface="KBScaredStraight" panose="02000603000000000000" pitchFamily="2" charset="0"/>
                <a:ea typeface="KBScaredStraight" panose="02000603000000000000" pitchFamily="2" charset="0"/>
              </a:rPr>
              <a:t>President: </a:t>
            </a:r>
            <a:r>
              <a:rPr lang="en-US" sz="4000" dirty="0" smtClean="0">
                <a:solidFill>
                  <a:schemeClr val="bg1"/>
                </a:solidFill>
                <a:latin typeface="KBScaredStraight" panose="02000603000000000000" pitchFamily="2" charset="0"/>
                <a:ea typeface="KBScaredStraight" panose="02000603000000000000" pitchFamily="2" charset="0"/>
              </a:rPr>
              <a:t>leader of the party with the most seats in the National Assembly; </a:t>
            </a:r>
            <a:r>
              <a:rPr lang="en-US" sz="4000" b="0" dirty="0" smtClean="0">
                <a:solidFill>
                  <a:schemeClr val="bg1"/>
                </a:solidFill>
                <a:effectLst/>
                <a:latin typeface="KBScaredStraight" panose="02000603000000000000" pitchFamily="2" charset="0"/>
                <a:ea typeface="KBScaredStraight" panose="02000603000000000000" pitchFamily="2" charset="0"/>
              </a:rPr>
              <a:t>serves a five-year term (no more than two terms)</a:t>
            </a:r>
          </a:p>
          <a:p>
            <a:pPr marL="457200" indent="-457200">
              <a:buFont typeface="Arial" panose="020B0604020202020204" pitchFamily="34" charset="0"/>
              <a:buChar char="•"/>
            </a:pPr>
            <a:endParaRPr lang="en-US" sz="2400" dirty="0" smtClean="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4000" b="1" dirty="0" smtClean="0">
                <a:solidFill>
                  <a:schemeClr val="bg1"/>
                </a:solidFill>
                <a:latin typeface="KBScaredStraight" panose="02000603000000000000" pitchFamily="2" charset="0"/>
                <a:ea typeface="KBScaredStraight" panose="02000603000000000000" pitchFamily="2" charset="0"/>
              </a:rPr>
              <a:t>Deputy President</a:t>
            </a:r>
            <a:r>
              <a:rPr lang="en-US" sz="4000" dirty="0" smtClean="0">
                <a:solidFill>
                  <a:schemeClr val="bg1"/>
                </a:solidFill>
                <a:latin typeface="KBScaredStraight" panose="02000603000000000000" pitchFamily="2" charset="0"/>
                <a:ea typeface="KBScaredStraight" panose="02000603000000000000" pitchFamily="2" charset="0"/>
              </a:rPr>
              <a:t>: appointed by the president</a:t>
            </a:r>
            <a:endParaRPr lang="en-US" sz="4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3574281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2994609" y="126485"/>
            <a:ext cx="6281592"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Legislature</a:t>
            </a:r>
          </a:p>
        </p:txBody>
      </p:sp>
      <p:sp>
        <p:nvSpPr>
          <p:cNvPr id="7" name="TextBox 6"/>
          <p:cNvSpPr txBox="1"/>
          <p:nvPr/>
        </p:nvSpPr>
        <p:spPr>
          <a:xfrm>
            <a:off x="1274799" y="1445485"/>
            <a:ext cx="9726135" cy="5170646"/>
          </a:xfrm>
          <a:prstGeom prst="rect">
            <a:avLst/>
          </a:prstGeom>
          <a:noFill/>
        </p:spPr>
        <p:txBody>
          <a:bodyPr wrap="square" rtlCol="0">
            <a:spAutoFit/>
          </a:bodyPr>
          <a:lstStyle/>
          <a:p>
            <a:pPr marL="457200" indent="-457200">
              <a:buFont typeface="Arial" panose="020B0604020202020204" pitchFamily="34" charset="0"/>
              <a:buChar char="•"/>
            </a:pPr>
            <a:r>
              <a:rPr lang="en-US" sz="3000" dirty="0" smtClean="0">
                <a:solidFill>
                  <a:schemeClr val="bg1"/>
                </a:solidFill>
                <a:effectLst/>
                <a:latin typeface="KBScaredStraight" panose="02000603000000000000" pitchFamily="2" charset="0"/>
                <a:ea typeface="KBScaredStraight" panose="02000603000000000000" pitchFamily="2" charset="0"/>
              </a:rPr>
              <a:t>The Parliament of South Africa is the country’s bicameral legislature.</a:t>
            </a:r>
          </a:p>
          <a:p>
            <a:pPr marL="457200" indent="-457200">
              <a:buFont typeface="Arial" panose="020B0604020202020204" pitchFamily="34" charset="0"/>
              <a:buChar char="•"/>
            </a:pPr>
            <a:endParaRPr lang="en-US" sz="3000" dirty="0" smtClean="0">
              <a:solidFill>
                <a:schemeClr val="bg1"/>
              </a:solidFill>
              <a:effectLst/>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3000" dirty="0" smtClean="0">
                <a:solidFill>
                  <a:schemeClr val="bg1"/>
                </a:solidFill>
                <a:latin typeface="KBScaredStraight" panose="02000603000000000000" pitchFamily="2" charset="0"/>
                <a:ea typeface="KBScaredStraight" panose="02000603000000000000" pitchFamily="2" charset="0"/>
              </a:rPr>
              <a:t>It </a:t>
            </a:r>
            <a:r>
              <a:rPr lang="en-US" sz="3000" dirty="0" smtClean="0">
                <a:solidFill>
                  <a:schemeClr val="bg1"/>
                </a:solidFill>
                <a:effectLst/>
                <a:latin typeface="KBScaredStraight" panose="02000603000000000000" pitchFamily="2" charset="0"/>
                <a:ea typeface="KBScaredStraight" panose="02000603000000000000" pitchFamily="2" charset="0"/>
              </a:rPr>
              <a:t>consists of: </a:t>
            </a:r>
          </a:p>
          <a:p>
            <a:pPr marL="971550" lvl="1" indent="-514350">
              <a:buFont typeface="+mj-lt"/>
              <a:buAutoNum type="arabicPeriod"/>
            </a:pPr>
            <a:r>
              <a:rPr lang="en-US" sz="3000" dirty="0" smtClean="0">
                <a:solidFill>
                  <a:schemeClr val="bg1"/>
                </a:solidFill>
                <a:effectLst/>
                <a:latin typeface="KBScaredStraight" panose="02000603000000000000" pitchFamily="2" charset="0"/>
                <a:ea typeface="KBScaredStraight" panose="02000603000000000000" pitchFamily="2" charset="0"/>
              </a:rPr>
              <a:t>National Council of Provinces (90 seats) – the upper house of Parliament; each of the 9 provinces elect 10 members. </a:t>
            </a:r>
            <a:endParaRPr lang="en-US" sz="3000" dirty="0" smtClean="0">
              <a:solidFill>
                <a:schemeClr val="bg1"/>
              </a:solidFill>
              <a:latin typeface="KBScaredStraight" panose="02000603000000000000" pitchFamily="2" charset="0"/>
              <a:ea typeface="KBScaredStraight" panose="02000603000000000000" pitchFamily="2" charset="0"/>
            </a:endParaRPr>
          </a:p>
          <a:p>
            <a:pPr marL="971550" lvl="1" indent="-514350">
              <a:buFont typeface="+mj-lt"/>
              <a:buAutoNum type="arabicPeriod"/>
            </a:pPr>
            <a:r>
              <a:rPr lang="en-US" sz="3000" dirty="0" smtClean="0">
                <a:solidFill>
                  <a:schemeClr val="bg1"/>
                </a:solidFill>
                <a:latin typeface="KBScaredStraight" panose="02000603000000000000" pitchFamily="2" charset="0"/>
                <a:ea typeface="KBScaredStraight" panose="02000603000000000000" pitchFamily="2" charset="0"/>
              </a:rPr>
              <a:t>National Assembly</a:t>
            </a:r>
            <a:r>
              <a:rPr lang="en-US" sz="3000" dirty="0" smtClean="0">
                <a:solidFill>
                  <a:schemeClr val="bg1"/>
                </a:solidFill>
                <a:effectLst/>
                <a:latin typeface="KBScaredStraight" panose="02000603000000000000" pitchFamily="2" charset="0"/>
                <a:ea typeface="KBScaredStraight" panose="02000603000000000000" pitchFamily="2" charset="0"/>
              </a:rPr>
              <a:t> (400 seats) - </a:t>
            </a:r>
            <a:r>
              <a:rPr lang="en-US" sz="3000" dirty="0" smtClean="0">
                <a:solidFill>
                  <a:schemeClr val="bg1"/>
                </a:solidFill>
                <a:latin typeface="KBScaredStraight" panose="02000603000000000000" pitchFamily="2" charset="0"/>
                <a:ea typeface="KBScaredStraight" panose="02000603000000000000" pitchFamily="2" charset="0"/>
              </a:rPr>
              <a:t>the lower house of Parliament; is elected every five years by a system of party-proportional representation</a:t>
            </a:r>
          </a:p>
        </p:txBody>
      </p:sp>
    </p:spTree>
    <p:extLst>
      <p:ext uri="{BB962C8B-B14F-4D97-AF65-F5344CB8AC3E}">
        <p14:creationId xmlns:p14="http://schemas.microsoft.com/office/powerpoint/2010/main" val="3400344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81" y="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National Assembly Chamber</a:t>
            </a:r>
            <a:endParaRPr lang="en-US" sz="2800" dirty="0">
              <a:latin typeface="KBScaredStraight" panose="02000603000000000000" pitchFamily="2" charset="0"/>
              <a:ea typeface="KBScaredStraight" panose="02000603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81" y="764530"/>
            <a:ext cx="8812669" cy="585216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54750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2035312" y="126485"/>
            <a:ext cx="8200194" cy="2554545"/>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Parliamentary</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Democracy</a:t>
            </a:r>
          </a:p>
        </p:txBody>
      </p:sp>
      <p:sp>
        <p:nvSpPr>
          <p:cNvPr id="7" name="TextBox 6"/>
          <p:cNvSpPr txBox="1"/>
          <p:nvPr/>
        </p:nvSpPr>
        <p:spPr>
          <a:xfrm>
            <a:off x="1218864" y="2737064"/>
            <a:ext cx="9726135" cy="3588996"/>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3200" dirty="0" smtClean="0">
                <a:solidFill>
                  <a:schemeClr val="bg1"/>
                </a:solidFill>
                <a:latin typeface="KBScaredStraight" panose="02000603000000000000" pitchFamily="2" charset="0"/>
                <a:ea typeface="KBScaredStraight" panose="02000603000000000000" pitchFamily="2" charset="0"/>
              </a:rPr>
              <a:t>The political </a:t>
            </a:r>
            <a:r>
              <a:rPr lang="en-US" sz="3200" dirty="0">
                <a:solidFill>
                  <a:schemeClr val="bg1"/>
                </a:solidFill>
                <a:latin typeface="KBScaredStraight" panose="02000603000000000000" pitchFamily="2" charset="0"/>
                <a:ea typeface="KBScaredStraight" panose="02000603000000000000" pitchFamily="2" charset="0"/>
              </a:rPr>
              <a:t>party </a:t>
            </a:r>
            <a:r>
              <a:rPr lang="en-US" sz="3200" dirty="0" smtClean="0">
                <a:solidFill>
                  <a:schemeClr val="bg1"/>
                </a:solidFill>
                <a:latin typeface="KBScaredStraight" panose="02000603000000000000" pitchFamily="2" charset="0"/>
                <a:ea typeface="KBScaredStraight" panose="02000603000000000000" pitchFamily="2" charset="0"/>
              </a:rPr>
              <a:t>with </a:t>
            </a:r>
            <a:r>
              <a:rPr lang="en-US" sz="3200" dirty="0">
                <a:solidFill>
                  <a:schemeClr val="bg1"/>
                </a:solidFill>
                <a:latin typeface="KBScaredStraight" panose="02000603000000000000" pitchFamily="2" charset="0"/>
                <a:ea typeface="KBScaredStraight" panose="02000603000000000000" pitchFamily="2" charset="0"/>
              </a:rPr>
              <a:t>the most members in the </a:t>
            </a:r>
            <a:r>
              <a:rPr lang="en-US" sz="3200" dirty="0" smtClean="0">
                <a:solidFill>
                  <a:schemeClr val="bg1"/>
                </a:solidFill>
                <a:latin typeface="KBScaredStraight" panose="02000603000000000000" pitchFamily="2" charset="0"/>
                <a:ea typeface="KBScaredStraight" panose="02000603000000000000" pitchFamily="2" charset="0"/>
              </a:rPr>
              <a:t>National Assembly </a:t>
            </a:r>
            <a:r>
              <a:rPr lang="en-US" sz="3200" dirty="0">
                <a:solidFill>
                  <a:schemeClr val="bg1"/>
                </a:solidFill>
                <a:latin typeface="KBScaredStraight" panose="02000603000000000000" pitchFamily="2" charset="0"/>
                <a:ea typeface="KBScaredStraight" panose="02000603000000000000" pitchFamily="2" charset="0"/>
              </a:rPr>
              <a:t>selects the </a:t>
            </a:r>
            <a:r>
              <a:rPr lang="en-US" sz="3200" dirty="0" smtClean="0">
                <a:solidFill>
                  <a:schemeClr val="bg1"/>
                </a:solidFill>
                <a:latin typeface="KBScaredStraight" panose="02000603000000000000" pitchFamily="2" charset="0"/>
                <a:ea typeface="KBScaredStraight" panose="02000603000000000000" pitchFamily="2" charset="0"/>
              </a:rPr>
              <a:t>President.</a:t>
            </a:r>
            <a:endParaRPr lang="en-US" sz="3200" dirty="0">
              <a:solidFill>
                <a:schemeClr val="bg1"/>
              </a:solidFill>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endParaRPr lang="en-US" sz="3200" dirty="0">
              <a:solidFill>
                <a:schemeClr val="bg1"/>
              </a:solidFill>
              <a:latin typeface="KBScaredStraight" panose="02000603000000000000" pitchFamily="2" charset="0"/>
              <a:ea typeface="KBScaredStraight" panose="02000603000000000000" pitchFamily="2" charset="0"/>
            </a:endParaRPr>
          </a:p>
          <a:p>
            <a:pPr marL="342900" indent="-342900">
              <a:lnSpc>
                <a:spcPct val="80000"/>
              </a:lnSpc>
              <a:buFont typeface="Arial" panose="020B0604020202020204" pitchFamily="34" charset="0"/>
              <a:buChar char="•"/>
              <a:defRPr/>
            </a:pPr>
            <a:r>
              <a:rPr lang="en-US" sz="3200" b="1" dirty="0">
                <a:solidFill>
                  <a:schemeClr val="bg1"/>
                </a:solidFill>
                <a:latin typeface="KBScaredStraight" panose="02000603000000000000" pitchFamily="2" charset="0"/>
                <a:ea typeface="KBScaredStraight" panose="02000603000000000000" pitchFamily="2" charset="0"/>
              </a:rPr>
              <a:t>This is the major difference between a Presidential Democracy and a Parliamentary Democracy!</a:t>
            </a:r>
            <a:endParaRPr lang="en-US" sz="3200" dirty="0">
              <a:solidFill>
                <a:schemeClr val="bg1"/>
              </a:solidFill>
              <a:latin typeface="KBScaredStraight" panose="02000603000000000000" pitchFamily="2" charset="0"/>
              <a:ea typeface="KBScaredStraight" panose="02000603000000000000" pitchFamily="2" charset="0"/>
            </a:endParaRPr>
          </a:p>
          <a:p>
            <a:pPr marL="800100" lvl="1" indent="-342900">
              <a:lnSpc>
                <a:spcPct val="80000"/>
              </a:lnSpc>
              <a:buFont typeface="Courier New" panose="02070309020205020404" pitchFamily="49" charset="0"/>
              <a:buChar char="o"/>
              <a:defRPr/>
            </a:pPr>
            <a:r>
              <a:rPr lang="en-US" sz="3200" dirty="0">
                <a:solidFill>
                  <a:schemeClr val="bg1"/>
                </a:solidFill>
                <a:latin typeface="KBScaredStraight" panose="02000603000000000000" pitchFamily="2" charset="0"/>
                <a:ea typeface="KBScaredStraight" panose="02000603000000000000" pitchFamily="2" charset="0"/>
              </a:rPr>
              <a:t>Parliamentary Democracy – legislature chooses the executive leader</a:t>
            </a:r>
          </a:p>
          <a:p>
            <a:pPr marL="1200150" lvl="2" indent="-285750">
              <a:lnSpc>
                <a:spcPct val="80000"/>
              </a:lnSpc>
              <a:buFont typeface="Arial" panose="020B0604020202020204" pitchFamily="34" charset="0"/>
              <a:buChar char="•"/>
              <a:defRPr/>
            </a:pPr>
            <a:endParaRPr lang="en-US" sz="28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250460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1139844" y="126485"/>
            <a:ext cx="999113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Role of the Citizen</a:t>
            </a:r>
          </a:p>
        </p:txBody>
      </p:sp>
      <p:sp>
        <p:nvSpPr>
          <p:cNvPr id="7" name="TextBox 6"/>
          <p:cNvSpPr txBox="1"/>
          <p:nvPr/>
        </p:nvSpPr>
        <p:spPr>
          <a:xfrm>
            <a:off x="1274799" y="1529893"/>
            <a:ext cx="9726135" cy="4672048"/>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solidFill>
                  <a:schemeClr val="bg1"/>
                </a:solidFill>
                <a:latin typeface="KBScaredStraight" panose="02000603000000000000" pitchFamily="2" charset="0"/>
                <a:ea typeface="KBScaredStraight" panose="02000603000000000000" pitchFamily="2" charset="0"/>
              </a:rPr>
              <a:t>Citizens must be 18 to vote, but voting is not required by law.</a:t>
            </a:r>
          </a:p>
          <a:p>
            <a:pPr marL="457200" indent="-457200">
              <a:lnSpc>
                <a:spcPct val="80000"/>
              </a:lnSpc>
              <a:buFont typeface="Arial" panose="020B0604020202020204" pitchFamily="34" charset="0"/>
              <a:buChar char="•"/>
              <a:defRP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As a democracy, its citizens </a:t>
            </a:r>
            <a:r>
              <a:rPr lang="en-US" sz="2400" dirty="0" smtClean="0">
                <a:solidFill>
                  <a:schemeClr val="bg1"/>
                </a:solidFill>
                <a:latin typeface="KBScaredStraight" panose="02000603000000000000" pitchFamily="2" charset="0"/>
                <a:ea typeface="KBScaredStraight" panose="02000603000000000000" pitchFamily="2" charset="0"/>
              </a:rPr>
              <a:t>can </a:t>
            </a:r>
            <a:r>
              <a:rPr lang="en-US" sz="2400" dirty="0">
                <a:solidFill>
                  <a:schemeClr val="bg1"/>
                </a:solidFill>
                <a:latin typeface="KBScaredStraight" panose="02000603000000000000" pitchFamily="2" charset="0"/>
                <a:ea typeface="KBScaredStraight" panose="02000603000000000000" pitchFamily="2" charset="0"/>
              </a:rPr>
              <a:t>participate in voting and elections:</a:t>
            </a:r>
          </a:p>
          <a:p>
            <a:pPr marL="914400" lvl="1" indent="-457200">
              <a:lnSpc>
                <a:spcPct val="80000"/>
              </a:lnSpc>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The citizens vote for members of the National Assembly (parliament), who then elects the president.</a:t>
            </a:r>
          </a:p>
          <a:p>
            <a:pPr marL="914400" lvl="1" indent="-457200">
              <a:lnSpc>
                <a:spcPct val="80000"/>
              </a:lnSpc>
              <a:buFont typeface="Arial" panose="020B0604020202020204" pitchFamily="34" charset="0"/>
              <a:buChar char="•"/>
              <a:defRPr/>
            </a:pPr>
            <a:endParaRPr lang="en-US" sz="24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2400" dirty="0">
                <a:solidFill>
                  <a:schemeClr val="bg1"/>
                </a:solidFill>
                <a:latin typeface="KBScaredStraight" panose="02000603000000000000" pitchFamily="2" charset="0"/>
                <a:ea typeface="KBScaredStraight" panose="02000603000000000000" pitchFamily="2" charset="0"/>
              </a:rPr>
              <a:t>Personal freedoms are </a:t>
            </a:r>
            <a:r>
              <a:rPr lang="en-US" sz="2400" dirty="0" smtClean="0">
                <a:solidFill>
                  <a:schemeClr val="bg1"/>
                </a:solidFill>
                <a:latin typeface="KBScaredStraight" panose="02000603000000000000" pitchFamily="2" charset="0"/>
                <a:ea typeface="KBScaredStraight" panose="02000603000000000000" pitchFamily="2" charset="0"/>
              </a:rPr>
              <a:t>more numerous in South Africa since Apartheid </a:t>
            </a:r>
            <a:r>
              <a:rPr lang="en-US" sz="2400" dirty="0">
                <a:solidFill>
                  <a:schemeClr val="bg1"/>
                </a:solidFill>
                <a:latin typeface="KBScaredStraight" panose="02000603000000000000" pitchFamily="2" charset="0"/>
                <a:ea typeface="KBScaredStraight" panose="02000603000000000000" pitchFamily="2" charset="0"/>
              </a:rPr>
              <a:t>(legal separation of the races) has ended. </a:t>
            </a:r>
            <a:endParaRPr lang="en-US" sz="2400" dirty="0" smtClean="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endParaRPr lang="en-US" sz="2400" dirty="0">
              <a:solidFill>
                <a:schemeClr val="bg1"/>
              </a:solidFill>
              <a:latin typeface="KBScaredStraight" panose="02000603000000000000" pitchFamily="2" charset="0"/>
              <a:ea typeface="KBScaredStraight" panose="02000603000000000000" pitchFamily="2" charset="0"/>
            </a:endParaRPr>
          </a:p>
          <a:p>
            <a:pPr marL="457200" indent="-457200">
              <a:lnSpc>
                <a:spcPct val="80000"/>
              </a:lnSpc>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Unfortunately, even though Apartheid has ended, much of South Africa’s wealth does not reach the black population. </a:t>
            </a:r>
          </a:p>
          <a:p>
            <a:pPr marL="914400" lvl="1" indent="-457200">
              <a:lnSpc>
                <a:spcPct val="80000"/>
              </a:lnSpc>
              <a:buFont typeface="Arial" panose="020B0604020202020204" pitchFamily="34" charset="0"/>
              <a:buChar char="•"/>
              <a:defRPr/>
            </a:pPr>
            <a:r>
              <a:rPr lang="en-US" sz="2400" dirty="0" smtClean="0">
                <a:solidFill>
                  <a:schemeClr val="bg1"/>
                </a:solidFill>
                <a:latin typeface="KBScaredStraight" panose="02000603000000000000" pitchFamily="2" charset="0"/>
                <a:ea typeface="KBScaredStraight" panose="02000603000000000000" pitchFamily="2" charset="0"/>
              </a:rPr>
              <a:t>This has caused a very low standard of living among half of the country’s population.</a:t>
            </a:r>
            <a:endParaRPr lang="en-US" sz="2400" dirty="0" smtClean="0"/>
          </a:p>
        </p:txBody>
      </p:sp>
    </p:spTree>
    <p:extLst>
      <p:ext uri="{BB962C8B-B14F-4D97-AF65-F5344CB8AC3E}">
        <p14:creationId xmlns:p14="http://schemas.microsoft.com/office/powerpoint/2010/main" val="2407532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6214"/>
            <a:ext cx="9144000" cy="934188"/>
          </a:xfrm>
        </p:spPr>
        <p:txBody>
          <a:bodyPr/>
          <a:lstStyle/>
          <a:p>
            <a:r>
              <a:rPr lang="en-US" dirty="0" smtClean="0">
                <a:latin typeface="KG Second Chances Solid" panose="02000000000000000000" pitchFamily="2" charset="0"/>
              </a:rPr>
              <a:t>Credits:</a:t>
            </a:r>
            <a:endParaRPr lang="en-US" dirty="0">
              <a:latin typeface="KG Second Chances Solid" panose="02000000000000000000" pitchFamily="2" charset="0"/>
            </a:endParaRPr>
          </a:p>
        </p:txBody>
      </p:sp>
      <p:sp>
        <p:nvSpPr>
          <p:cNvPr id="3" name="Subtitle 2"/>
          <p:cNvSpPr>
            <a:spLocks noGrp="1"/>
          </p:cNvSpPr>
          <p:nvPr>
            <p:ph type="subTitle" idx="1"/>
          </p:nvPr>
        </p:nvSpPr>
        <p:spPr>
          <a:xfrm>
            <a:off x="493690" y="1361114"/>
            <a:ext cx="11457904" cy="4807866"/>
          </a:xfrm>
        </p:spPr>
        <p:txBody>
          <a:bodyPr>
            <a:normAutofit/>
          </a:bodyPr>
          <a:lstStyle/>
          <a:p>
            <a:r>
              <a:rPr lang="en-US" dirty="0" smtClean="0">
                <a:latin typeface="KBScaredStraight" panose="02000603000000000000" pitchFamily="2" charset="0"/>
                <a:ea typeface="KBScaredStraight" panose="02000603000000000000" pitchFamily="2" charset="0"/>
              </a:rPr>
              <a:t>All photos were found via Creative Commons and labeled for reuse. Facts were found via CIA World </a:t>
            </a:r>
            <a:r>
              <a:rPr lang="en-US" dirty="0" err="1">
                <a:latin typeface="KBScaredStraight" panose="02000603000000000000" pitchFamily="2" charset="0"/>
                <a:ea typeface="KBScaredStraight" panose="02000603000000000000" pitchFamily="2" charset="0"/>
              </a:rPr>
              <a:t>F</a:t>
            </a:r>
            <a:r>
              <a:rPr lang="en-US" dirty="0" err="1" smtClean="0">
                <a:latin typeface="KBScaredStraight" panose="02000603000000000000" pitchFamily="2" charset="0"/>
                <a:ea typeface="KBScaredStraight" panose="02000603000000000000" pitchFamily="2" charset="0"/>
              </a:rPr>
              <a:t>actbook</a:t>
            </a:r>
            <a:r>
              <a:rPr lang="en-US" dirty="0" smtClean="0">
                <a:latin typeface="KBScaredStraight" panose="02000603000000000000" pitchFamily="2" charset="0"/>
                <a:ea typeface="KBScaredStraight" panose="02000603000000000000" pitchFamily="2" charset="0"/>
              </a:rPr>
              <a:t> and updated in October 2013.</a:t>
            </a:r>
          </a:p>
          <a:p>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Fonts:</a:t>
            </a:r>
          </a:p>
          <a:p>
            <a:pPr marL="342900" indent="-342900" algn="l">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endParaRPr lang="en-US" dirty="0" smtClean="0">
              <a:latin typeface="KBScaredStraight" panose="02000603000000000000" pitchFamily="2" charset="0"/>
              <a:ea typeface="KBScaredStraight" panose="02000603000000000000" pitchFamily="2" charset="0"/>
            </a:endParaRPr>
          </a:p>
          <a:p>
            <a:pPr marL="342900" indent="-342900" algn="l">
              <a:buFont typeface="Arial" panose="020B0604020202020204" pitchFamily="34" charset="0"/>
              <a:buChar char="•"/>
            </a:pPr>
            <a:r>
              <a:rPr lang="en-US" dirty="0" smtClean="0">
                <a:latin typeface="KBScaredStraight" panose="02000603000000000000" pitchFamily="2" charset="0"/>
                <a:ea typeface="KBScaredStraight" panose="02000603000000000000" pitchFamily="2" charset="0"/>
              </a:rPr>
              <a:t>Backgrounds &amp; Graphics:</a:t>
            </a:r>
            <a:endParaRPr lang="en-US" dirty="0">
              <a:latin typeface="KBScaredStraight" panose="02000603000000000000" pitchFamily="2" charset="0"/>
              <a:ea typeface="KBScaredStraight" panose="02000603000000000000" pitchFamily="2" charset="0"/>
            </a:endParaRPr>
          </a:p>
        </p:txBody>
      </p:sp>
      <p:pic>
        <p:nvPicPr>
          <p:cNvPr id="4" name="Picture 3"/>
          <p:cNvPicPr>
            <a:picLocks noChangeAspect="1"/>
          </p:cNvPicPr>
          <p:nvPr/>
        </p:nvPicPr>
        <p:blipFill>
          <a:blip r:embed="rId2"/>
          <a:stretch>
            <a:fillRect/>
          </a:stretch>
        </p:blipFill>
        <p:spPr>
          <a:xfrm>
            <a:off x="4761341" y="4705350"/>
            <a:ext cx="1962150" cy="1924050"/>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36873" y="2728550"/>
            <a:ext cx="2026285" cy="1516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2899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437" y="0"/>
            <a:ext cx="11211950" cy="6824561"/>
          </a:xfrm>
          <a:prstGeom prst="rect">
            <a:avLst/>
          </a:prstGeom>
        </p:spPr>
        <p:txBody>
          <a:bodyPr wrap="square">
            <a:spAutoFit/>
          </a:bodyPr>
          <a:lstStyle/>
          <a:p>
            <a:pPr>
              <a:lnSpc>
                <a:spcPct val="107000"/>
              </a:lnSpc>
              <a:spcAft>
                <a:spcPts val="800"/>
              </a:spcAft>
            </a:pPr>
            <a:endParaRPr lang="en-US" sz="1400" dirty="0" smtClean="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800"/>
              </a:spcAft>
            </a:pPr>
            <a:r>
              <a:rPr lang="en-US" sz="4400" dirty="0" smtClean="0">
                <a:latin typeface="KG Second Chances Solid" panose="02000000000000000000" pitchFamily="2" charset="0"/>
              </a:rPr>
              <a:t>Teachers</a:t>
            </a:r>
          </a:p>
          <a:p>
            <a:pPr>
              <a:lnSpc>
                <a:spcPct val="107000"/>
              </a:lnSpc>
              <a:spcAft>
                <a:spcPts val="800"/>
              </a:spcAft>
            </a:pPr>
            <a:r>
              <a:rPr lang="en-US" sz="2100" dirty="0" smtClean="0">
                <a:latin typeface="KBScaredStraight" panose="02000603000000000000" pitchFamily="2" charset="0"/>
                <a:ea typeface="KBScaredStraight" panose="02000603000000000000" pitchFamily="2" charset="0"/>
                <a:cs typeface="Arial" panose="020B0604020202020204" pitchFamily="34" charset="0"/>
              </a:rPr>
              <a:t>Thank you for downloading this file. I hope you enjoy using it with your students, and I can’t wait to read your feedback in my TPT store! </a:t>
            </a:r>
            <a:r>
              <a:rPr lang="en-US" sz="2100" dirty="0" smtClean="0">
                <a:latin typeface="KBScaredStraight" panose="02000603000000000000" pitchFamily="2" charset="0"/>
                <a:ea typeface="KBScaredStraight" panose="02000603000000000000" pitchFamily="2" charset="0"/>
                <a:cs typeface="Arial" panose="020B0604020202020204" pitchFamily="34" charset="0"/>
                <a:sym typeface="Wingdings" panose="05000000000000000000" pitchFamily="2" charset="2"/>
              </a:rPr>
              <a:t></a:t>
            </a:r>
          </a:p>
          <a:p>
            <a:pPr>
              <a:lnSpc>
                <a:spcPct val="107000"/>
              </a:lnSpc>
              <a:spcAft>
                <a:spcPts val="800"/>
              </a:spcAft>
            </a:pPr>
            <a:endParaRPr lang="en-US" sz="21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100" dirty="0" smtClean="0">
                <a:latin typeface="KBScaredStraight" panose="02000603000000000000" pitchFamily="2" charset="0"/>
                <a:ea typeface="KBScaredStraight" panose="02000603000000000000" pitchFamily="2" charset="0"/>
                <a:cs typeface="Arial" panose="020B0604020202020204" pitchFamily="34" charset="0"/>
              </a:rPr>
              <a:t>Interested in more fun </a:t>
            </a:r>
            <a:r>
              <a:rPr lang="en-US" sz="2100" dirty="0" err="1" smtClean="0">
                <a:latin typeface="KBScaredStraight" panose="02000603000000000000" pitchFamily="2" charset="0"/>
                <a:ea typeface="KBScaredStraight" panose="02000603000000000000" pitchFamily="2" charset="0"/>
                <a:cs typeface="Arial" panose="020B0604020202020204" pitchFamily="34" charset="0"/>
              </a:rPr>
              <a:t>printables</a:t>
            </a:r>
            <a:r>
              <a:rPr lang="en-US" sz="2100" dirty="0" smtClean="0">
                <a:latin typeface="KBScaredStraight" panose="02000603000000000000" pitchFamily="2" charset="0"/>
                <a:ea typeface="KBScaredStraight" panose="02000603000000000000" pitchFamily="2" charset="0"/>
                <a:cs typeface="Arial" panose="020B0604020202020204" pitchFamily="34" charset="0"/>
              </a:rPr>
              <a:t> &amp; activities? </a:t>
            </a:r>
            <a:r>
              <a:rPr lang="en-US" sz="2100" dirty="0">
                <a:latin typeface="KBScaredStraight" panose="02000603000000000000" pitchFamily="2" charset="0"/>
                <a:ea typeface="KBScaredStraight" panose="02000603000000000000" pitchFamily="2" charset="0"/>
                <a:cs typeface="Arial" panose="020B0604020202020204" pitchFamily="34" charset="0"/>
              </a:rPr>
              <a:t>P</a:t>
            </a:r>
            <a:r>
              <a:rPr lang="en-US" sz="2100" dirty="0" smtClean="0">
                <a:latin typeface="KBScaredStraight" panose="02000603000000000000" pitchFamily="2" charset="0"/>
                <a:ea typeface="KBScaredStraight" panose="02000603000000000000" pitchFamily="2" charset="0"/>
                <a:cs typeface="Arial" panose="020B0604020202020204" pitchFamily="34" charset="0"/>
              </a:rPr>
              <a:t>lease check out my Social Studies Interactive Notebook Kit: </a:t>
            </a:r>
            <a:r>
              <a:rPr lang="en-US" sz="2100" dirty="0" smtClean="0">
                <a:latin typeface="KBScaredStraight" panose="02000603000000000000" pitchFamily="2" charset="0"/>
                <a:ea typeface="KBScaredStraight" panose="02000603000000000000" pitchFamily="2" charset="0"/>
                <a:cs typeface="Arial" panose="020B0604020202020204" pitchFamily="34" charset="0"/>
                <a:hlinkClick r:id="rId2"/>
              </a:rPr>
              <a:t>http://www.teacherspayteachers.com/Store/Brain-Wrinkles</a:t>
            </a:r>
            <a:endParaRPr lang="en-US" sz="21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endParaRPr lang="en-US" sz="2100" dirty="0" smtClean="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100" dirty="0" smtClean="0">
                <a:latin typeface="KBScaredStraight" panose="02000603000000000000" pitchFamily="2" charset="0"/>
                <a:ea typeface="KBScaredStraight" panose="02000603000000000000" pitchFamily="2" charset="0"/>
                <a:cs typeface="Arial" panose="020B0604020202020204" pitchFamily="34" charset="0"/>
              </a:rPr>
              <a:t>I teach Language Arts and Social Studies in Georgia, so my products are aligned with Common Core (LA) and Georgia Performance Standards (SS).</a:t>
            </a:r>
            <a:endParaRPr lang="en-US" sz="21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endParaRPr lang="en-US" sz="1600" dirty="0" smtClean="0">
              <a:latin typeface="KBScaredStraight" panose="02000603000000000000" pitchFamily="2" charset="0"/>
              <a:ea typeface="KBScaredStraight" panose="02000603000000000000" pitchFamily="2" charset="0"/>
              <a:cs typeface="Arial" panose="020B0604020202020204" pitchFamily="34" charset="0"/>
            </a:endParaRPr>
          </a:p>
          <a:p>
            <a:pPr>
              <a:lnSpc>
                <a:spcPct val="107000"/>
              </a:lnSpc>
              <a:spcAft>
                <a:spcPts val="800"/>
              </a:spcAft>
            </a:pPr>
            <a:r>
              <a:rPr lang="en-US" sz="1600" dirty="0" smtClean="0">
                <a:latin typeface="KBScaredStraight" panose="02000603000000000000" pitchFamily="2" charset="0"/>
                <a:ea typeface="KBScaredStraight" panose="02000603000000000000" pitchFamily="2" charset="0"/>
                <a:cs typeface="Arial" panose="020B0604020202020204" pitchFamily="34" charset="0"/>
              </a:rPr>
              <a:t>© </a:t>
            </a:r>
            <a:r>
              <a:rPr lang="en-US" sz="1600" dirty="0">
                <a:latin typeface="KBScaredStraight" panose="02000603000000000000" pitchFamily="2" charset="0"/>
                <a:ea typeface="KBScaredStraight" panose="02000603000000000000" pitchFamily="2" charset="0"/>
                <a:cs typeface="Arial" panose="020B0604020202020204" pitchFamily="34" charset="0"/>
              </a:rPr>
              <a:t>Copyright 2013. Brain Wrinkles. All rights reserved. Permission is granted to copy pages specifically designed for student or teacher use by the original purchaser 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r>
              <a:rPr lang="en-US" sz="1600" dirty="0" smtClean="0">
                <a:latin typeface="KBScaredStraight" panose="02000603000000000000" pitchFamily="2" charset="0"/>
                <a:ea typeface="KBScaredStraight" panose="02000603000000000000" pitchFamily="2" charset="0"/>
                <a:cs typeface="Arial" panose="020B0604020202020204" pitchFamily="34" charset="0"/>
              </a:rPr>
              <a:t>).</a:t>
            </a:r>
            <a:endParaRPr lang="en-US" sz="1600" dirty="0">
              <a:latin typeface="KBScaredStraight" panose="02000603000000000000" pitchFamily="2" charset="0"/>
              <a:ea typeface="KBScaredStraight"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val="2445055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84" y="204348"/>
            <a:ext cx="9713734" cy="6219831"/>
          </a:xfrm>
          <a:prstGeom prst="rect">
            <a:avLst/>
          </a:prstGeom>
        </p:spPr>
      </p:pic>
      <p:sp>
        <p:nvSpPr>
          <p:cNvPr id="6" name="Rectangle 5"/>
          <p:cNvSpPr/>
          <p:nvPr/>
        </p:nvSpPr>
        <p:spPr>
          <a:xfrm>
            <a:off x="2357493" y="764046"/>
            <a:ext cx="7624716" cy="3785652"/>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Comparing</a:t>
            </a:r>
          </a:p>
          <a:p>
            <a:pPr algn="ctr"/>
            <a:r>
              <a:rPr lang="en-US" sz="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Africa’s</a:t>
            </a:r>
          </a:p>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Governments</a:t>
            </a:r>
            <a:endParaRPr lang="en-US" sz="80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p:txBody>
      </p:sp>
      <p:sp>
        <p:nvSpPr>
          <p:cNvPr id="7" name="TextBox 6"/>
          <p:cNvSpPr txBox="1"/>
          <p:nvPr/>
        </p:nvSpPr>
        <p:spPr>
          <a:xfrm>
            <a:off x="2250831" y="4538683"/>
            <a:ext cx="8046720" cy="1323439"/>
          </a:xfrm>
          <a:prstGeom prst="rect">
            <a:avLst/>
          </a:prstGeom>
          <a:noFill/>
        </p:spPr>
        <p:txBody>
          <a:bodyPr wrap="square" rtlCol="0">
            <a:spAutoFit/>
          </a:bodyPr>
          <a:lstStyle/>
          <a:p>
            <a:pPr algn="ctr"/>
            <a:r>
              <a:rPr lang="en-US" sz="4000" dirty="0" smtClean="0">
                <a:solidFill>
                  <a:schemeClr val="bg1"/>
                </a:solidFill>
                <a:latin typeface="KBScaredStraight" panose="02000603000000000000" pitchFamily="2" charset="0"/>
                <a:ea typeface="KBScaredStraight" panose="02000603000000000000" pitchFamily="2" charset="0"/>
              </a:rPr>
              <a:t>Republic of Kenya &amp; </a:t>
            </a:r>
          </a:p>
          <a:p>
            <a:pPr algn="ctr"/>
            <a:r>
              <a:rPr lang="en-US" sz="4000" dirty="0" smtClean="0">
                <a:solidFill>
                  <a:schemeClr val="bg1"/>
                </a:solidFill>
                <a:latin typeface="KBScaredStraight" panose="02000603000000000000" pitchFamily="2" charset="0"/>
                <a:ea typeface="KBScaredStraight" panose="02000603000000000000" pitchFamily="2" charset="0"/>
              </a:rPr>
              <a:t>Republic of South Africa</a:t>
            </a:r>
            <a:endParaRPr lang="en-US" sz="40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943742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2703108" y="126485"/>
            <a:ext cx="686457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7" name="TextBox 6"/>
          <p:cNvSpPr txBox="1"/>
          <p:nvPr/>
        </p:nvSpPr>
        <p:spPr>
          <a:xfrm>
            <a:off x="1274799" y="1529893"/>
            <a:ext cx="9726135" cy="4936736"/>
          </a:xfrm>
          <a:prstGeom prst="rect">
            <a:avLst/>
          </a:prstGeom>
          <a:noFill/>
        </p:spPr>
        <p:txBody>
          <a:bodyPr wrap="square" rtlCol="0">
            <a:spAutoFit/>
          </a:bodyPr>
          <a:lstStyle/>
          <a:p>
            <a:pPr algn="ctr"/>
            <a:r>
              <a:rPr lang="en-US" sz="3600" b="1" dirty="0" smtClean="0">
                <a:solidFill>
                  <a:schemeClr val="bg1"/>
                </a:solidFill>
                <a:latin typeface="DK Sleepy Time" pitchFamily="50" charset="0"/>
                <a:ea typeface="KBScaredStraight" panose="02000603000000000000" pitchFamily="2" charset="0"/>
              </a:rPr>
              <a:t>Government Types – how do citizens participate?</a:t>
            </a:r>
          </a:p>
          <a:p>
            <a:pPr algn="ctr"/>
            <a:endParaRPr lang="en-US" sz="1600" dirty="0" smtClean="0">
              <a:solidFill>
                <a:schemeClr val="bg1"/>
              </a:solidFill>
              <a:latin typeface="DK Sleepy Time" pitchFamily="50"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Autocracy</a:t>
            </a:r>
            <a:r>
              <a:rPr lang="en-US" sz="2800" dirty="0">
                <a:solidFill>
                  <a:schemeClr val="bg1"/>
                </a:solidFill>
                <a:latin typeface="KBScaredStraight" panose="02000603000000000000" pitchFamily="2" charset="0"/>
                <a:ea typeface="KBScaredStraight" panose="02000603000000000000" pitchFamily="2" charset="0"/>
              </a:rPr>
              <a:t>-- 1 person possesses unlimited power &amp; citizens have limited role in government</a:t>
            </a:r>
          </a:p>
          <a:p>
            <a:pPr marL="457200" indent="-457200">
              <a:lnSpc>
                <a:spcPct val="90000"/>
              </a:lnSpc>
              <a:buFont typeface="Arial" panose="020B0604020202020204" pitchFamily="34" charset="0"/>
              <a:buChar char="•"/>
              <a:defRP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Oligarchy</a:t>
            </a:r>
            <a:r>
              <a:rPr lang="en-US" sz="2800" dirty="0">
                <a:solidFill>
                  <a:schemeClr val="bg1"/>
                </a:solidFill>
                <a:latin typeface="KBScaredStraight" panose="02000603000000000000" pitchFamily="2" charset="0"/>
                <a:ea typeface="KBScaredStraight" panose="02000603000000000000" pitchFamily="2" charset="0"/>
              </a:rPr>
              <a:t>-- small group exercises control &amp; citizens have limited role in government </a:t>
            </a:r>
          </a:p>
          <a:p>
            <a:pPr marL="457200" indent="-457200">
              <a:lnSpc>
                <a:spcPct val="90000"/>
              </a:lnSpc>
              <a:buFont typeface="Arial" panose="020B0604020202020204" pitchFamily="34" charset="0"/>
              <a:buChar char="•"/>
              <a:defRP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lnSpc>
                <a:spcPct val="90000"/>
              </a:lnSpc>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Democracy</a:t>
            </a:r>
            <a:r>
              <a:rPr lang="en-US" sz="2800" dirty="0">
                <a:solidFill>
                  <a:schemeClr val="bg1"/>
                </a:solidFill>
                <a:latin typeface="KBScaredStraight" panose="02000603000000000000" pitchFamily="2" charset="0"/>
                <a:ea typeface="KBScaredStraight" panose="02000603000000000000" pitchFamily="2" charset="0"/>
              </a:rPr>
              <a:t>--supreme power is vested in the people &amp; exercised by them directly or indirectly through a system of representation involving free elections</a:t>
            </a:r>
          </a:p>
        </p:txBody>
      </p:sp>
    </p:spTree>
    <p:extLst>
      <p:ext uri="{BB962C8B-B14F-4D97-AF65-F5344CB8AC3E}">
        <p14:creationId xmlns:p14="http://schemas.microsoft.com/office/powerpoint/2010/main" val="2714417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2703108" y="126485"/>
            <a:ext cx="6864573"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Let’s Review</a:t>
            </a:r>
          </a:p>
        </p:txBody>
      </p:sp>
      <p:sp>
        <p:nvSpPr>
          <p:cNvPr id="7" name="TextBox 6"/>
          <p:cNvSpPr txBox="1"/>
          <p:nvPr/>
        </p:nvSpPr>
        <p:spPr>
          <a:xfrm>
            <a:off x="1274799" y="1529893"/>
            <a:ext cx="9726135" cy="4524315"/>
          </a:xfrm>
          <a:prstGeom prst="rect">
            <a:avLst/>
          </a:prstGeom>
          <a:noFill/>
        </p:spPr>
        <p:txBody>
          <a:bodyPr wrap="square" rtlCol="0">
            <a:spAutoFit/>
          </a:bodyPr>
          <a:lstStyle/>
          <a:p>
            <a:pPr algn="ctr"/>
            <a:r>
              <a:rPr lang="en-US" sz="3400" b="1" dirty="0" smtClean="0">
                <a:solidFill>
                  <a:schemeClr val="bg1"/>
                </a:solidFill>
                <a:latin typeface="DK Sleepy Time" pitchFamily="50" charset="0"/>
                <a:ea typeface="KBScaredStraight" panose="02000603000000000000" pitchFamily="2" charset="0"/>
              </a:rPr>
              <a:t>Two Types of Democratic Governments:</a:t>
            </a:r>
          </a:p>
          <a:p>
            <a:pPr algn="ctr"/>
            <a:endParaRPr lang="en-US" sz="3200" b="1" dirty="0" smtClean="0">
              <a:solidFill>
                <a:schemeClr val="bg1"/>
              </a:solidFill>
              <a:latin typeface="DK Sleepy Time" pitchFamily="50" charset="0"/>
              <a:ea typeface="KBScaredStraight" panose="02000603000000000000" pitchFamily="2" charset="0"/>
            </a:endParaRPr>
          </a:p>
          <a:p>
            <a:pPr marL="457200" indent="-457200">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Parliamentary</a:t>
            </a:r>
            <a:r>
              <a:rPr lang="en-US" sz="2800" dirty="0">
                <a:solidFill>
                  <a:schemeClr val="bg1"/>
                </a:solidFill>
                <a:latin typeface="KBScaredStraight" panose="02000603000000000000" pitchFamily="2" charset="0"/>
                <a:ea typeface="KBScaredStraight" panose="02000603000000000000" pitchFamily="2" charset="0"/>
              </a:rPr>
              <a:t>– citizens elect members of Parliament, and then the members select the leader</a:t>
            </a:r>
          </a:p>
          <a:p>
            <a:pPr marL="800100" lvl="1" indent="-342900">
              <a:buFont typeface="Courier New" panose="02070309020205020404" pitchFamily="49" charset="0"/>
              <a:buChar char="o"/>
              <a:defRPr/>
            </a:pPr>
            <a:r>
              <a:rPr lang="en-US" sz="2800" dirty="0">
                <a:solidFill>
                  <a:schemeClr val="bg1"/>
                </a:solidFill>
                <a:latin typeface="KBScaredStraight" panose="02000603000000000000" pitchFamily="2" charset="0"/>
                <a:ea typeface="KBScaredStraight" panose="02000603000000000000" pitchFamily="2" charset="0"/>
              </a:rPr>
              <a:t>Leader works with or through the legislature</a:t>
            </a:r>
          </a:p>
          <a:p>
            <a:pPr marL="800100" lvl="1" indent="-342900">
              <a:buFont typeface="Courier New" panose="02070309020205020404" pitchFamily="49" charset="0"/>
              <a:buChar char="o"/>
              <a:defRPr/>
            </a:pPr>
            <a:endParaRPr lang="en-US" sz="28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defRPr/>
            </a:pPr>
            <a:r>
              <a:rPr lang="en-US" sz="2800" b="1" dirty="0">
                <a:solidFill>
                  <a:schemeClr val="bg1"/>
                </a:solidFill>
                <a:latin typeface="KBScaredStraight" panose="02000603000000000000" pitchFamily="2" charset="0"/>
                <a:ea typeface="KBScaredStraight" panose="02000603000000000000" pitchFamily="2" charset="0"/>
              </a:rPr>
              <a:t>Presidential</a:t>
            </a:r>
            <a:r>
              <a:rPr lang="en-US" sz="2800" dirty="0">
                <a:solidFill>
                  <a:schemeClr val="bg1"/>
                </a:solidFill>
                <a:latin typeface="KBScaredStraight" panose="02000603000000000000" pitchFamily="2" charset="0"/>
                <a:ea typeface="KBScaredStraight" panose="02000603000000000000" pitchFamily="2" charset="0"/>
              </a:rPr>
              <a:t>--system of government in which the leader is constitutionally independent of the legislature; citizens directly elect leader</a:t>
            </a:r>
          </a:p>
          <a:p>
            <a:pPr marL="800100" lvl="1" indent="-342900">
              <a:buFont typeface="Courier New" panose="02070309020205020404" pitchFamily="49" charset="0"/>
              <a:buChar char="o"/>
              <a:defRPr/>
            </a:pPr>
            <a:r>
              <a:rPr lang="en-US" sz="2800" dirty="0">
                <a:solidFill>
                  <a:schemeClr val="bg1"/>
                </a:solidFill>
                <a:latin typeface="KBScaredStraight" panose="02000603000000000000" pitchFamily="2" charset="0"/>
                <a:ea typeface="KBScaredStraight" panose="02000603000000000000" pitchFamily="2" charset="0"/>
              </a:rPr>
              <a:t>Leader works separate from legislature</a:t>
            </a:r>
          </a:p>
        </p:txBody>
      </p:sp>
    </p:spTree>
    <p:extLst>
      <p:ext uri="{BB962C8B-B14F-4D97-AF65-F5344CB8AC3E}">
        <p14:creationId xmlns:p14="http://schemas.microsoft.com/office/powerpoint/2010/main" val="1667038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984" y="204348"/>
            <a:ext cx="9713734" cy="6219831"/>
          </a:xfrm>
          <a:prstGeom prst="rect">
            <a:avLst/>
          </a:prstGeom>
        </p:spPr>
      </p:pic>
      <p:sp>
        <p:nvSpPr>
          <p:cNvPr id="6" name="Rectangle 5"/>
          <p:cNvSpPr/>
          <p:nvPr/>
        </p:nvSpPr>
        <p:spPr>
          <a:xfrm>
            <a:off x="3560642" y="959772"/>
            <a:ext cx="5218416" cy="4016484"/>
          </a:xfrm>
          <a:prstGeom prst="rect">
            <a:avLst/>
          </a:prstGeom>
          <a:noFill/>
        </p:spPr>
        <p:txBody>
          <a:bodyPr wrap="none" lIns="91440" tIns="45720" rIns="91440" bIns="45720">
            <a:spAutoFit/>
          </a:bodyPr>
          <a:lstStyle/>
          <a:p>
            <a:pPr algn="ctr"/>
            <a:r>
              <a:rPr lang="en-US" sz="85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Republic</a:t>
            </a:r>
          </a:p>
          <a:p>
            <a:pPr algn="ctr"/>
            <a:r>
              <a:rPr lang="en-US" sz="8500" b="1" dirty="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o</a:t>
            </a:r>
            <a:r>
              <a:rPr lang="en-US" sz="85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f</a:t>
            </a:r>
          </a:p>
          <a:p>
            <a:pPr algn="ctr"/>
            <a:r>
              <a:rPr lang="en-US" sz="85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Kenya</a:t>
            </a:r>
            <a:endParaRPr lang="en-US" sz="8500" b="1" cap="none" spc="0"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endParaRPr>
          </a:p>
        </p:txBody>
      </p:sp>
      <p:sp>
        <p:nvSpPr>
          <p:cNvPr id="8" name="TextBox 7"/>
          <p:cNvSpPr txBox="1"/>
          <p:nvPr/>
        </p:nvSpPr>
        <p:spPr>
          <a:xfrm>
            <a:off x="2072640" y="4898051"/>
            <a:ext cx="8046720" cy="1077218"/>
          </a:xfrm>
          <a:prstGeom prst="rect">
            <a:avLst/>
          </a:prstGeom>
          <a:noFill/>
        </p:spPr>
        <p:txBody>
          <a:bodyPr wrap="square" rtlCol="0">
            <a:spAutoFit/>
          </a:bodyPr>
          <a:lstStyle/>
          <a:p>
            <a:pPr algn="ctr"/>
            <a:r>
              <a:rPr lang="en-US" sz="3200" dirty="0" smtClean="0">
                <a:solidFill>
                  <a:schemeClr val="bg1"/>
                </a:solidFill>
                <a:latin typeface="KBScaredStraight" panose="02000603000000000000" pitchFamily="2" charset="0"/>
                <a:ea typeface="KBScaredStraight" panose="02000603000000000000" pitchFamily="2" charset="0"/>
              </a:rPr>
              <a:t>Presidential Representative Democratic Republic</a:t>
            </a:r>
            <a:endParaRPr lang="en-US" sz="3200" dirty="0">
              <a:solidFill>
                <a:schemeClr val="bg1"/>
              </a:solidFill>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4218481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636" y="-20354"/>
            <a:ext cx="10406593" cy="6878354"/>
          </a:xfrm>
          <a:prstGeom prst="rect">
            <a:avLst/>
          </a:prstGeom>
        </p:spPr>
      </p:pic>
      <p:sp>
        <p:nvSpPr>
          <p:cNvPr id="6" name="Rectangle 5"/>
          <p:cNvSpPr/>
          <p:nvPr/>
        </p:nvSpPr>
        <p:spPr>
          <a:xfrm>
            <a:off x="1397657" y="126485"/>
            <a:ext cx="9475479" cy="1323439"/>
          </a:xfrm>
          <a:prstGeom prst="rect">
            <a:avLst/>
          </a:prstGeom>
          <a:noFill/>
        </p:spPr>
        <p:txBody>
          <a:bodyPr wrap="none" lIns="91440" tIns="45720" rIns="91440" bIns="45720">
            <a:spAutoFit/>
          </a:bodyPr>
          <a:lstStyle/>
          <a:p>
            <a:pPr algn="ctr"/>
            <a:r>
              <a:rPr lang="en-US" sz="8000" b="1" dirty="0" smtClean="0">
                <a:ln w="28575">
                  <a:solidFill>
                    <a:sysClr val="windowText" lastClr="000000"/>
                  </a:solidFill>
                  <a:prstDash val="solid"/>
                </a:ln>
                <a:solidFill>
                  <a:srgbClr val="D2232A"/>
                </a:solidFill>
                <a:effectLst>
                  <a:glow rad="101600">
                    <a:schemeClr val="bg1">
                      <a:alpha val="40000"/>
                    </a:schemeClr>
                  </a:glow>
                  <a:outerShdw blurRad="38100" dist="22860" dir="5400000" algn="tl" rotWithShape="0">
                    <a:srgbClr val="000000">
                      <a:alpha val="30000"/>
                    </a:srgbClr>
                  </a:outerShdw>
                </a:effectLst>
                <a:latin typeface="KG Second Chances Solid" panose="02000000000000000000" pitchFamily="2" charset="0"/>
              </a:rPr>
              <a:t>Background Info.</a:t>
            </a:r>
          </a:p>
        </p:txBody>
      </p:sp>
      <p:sp>
        <p:nvSpPr>
          <p:cNvPr id="7" name="TextBox 6"/>
          <p:cNvSpPr txBox="1"/>
          <p:nvPr/>
        </p:nvSpPr>
        <p:spPr>
          <a:xfrm>
            <a:off x="1272328" y="1408673"/>
            <a:ext cx="9726135" cy="5247590"/>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Kenya became independent from Great Britain on December 12</a:t>
            </a:r>
            <a:r>
              <a:rPr lang="en-US" sz="2600" baseline="30000" dirty="0" smtClean="0">
                <a:solidFill>
                  <a:schemeClr val="bg1"/>
                </a:solidFill>
                <a:latin typeface="KBScaredStraight" panose="02000603000000000000" pitchFamily="2" charset="0"/>
                <a:ea typeface="KBScaredStraight" panose="02000603000000000000" pitchFamily="2" charset="0"/>
              </a:rPr>
              <a:t>th</a:t>
            </a:r>
            <a:r>
              <a:rPr lang="en-US" sz="2600" dirty="0" smtClean="0">
                <a:solidFill>
                  <a:schemeClr val="bg1"/>
                </a:solidFill>
                <a:latin typeface="KBScaredStraight" panose="02000603000000000000" pitchFamily="2" charset="0"/>
                <a:ea typeface="KBScaredStraight" panose="02000603000000000000" pitchFamily="2" charset="0"/>
              </a:rPr>
              <a:t>, 1963 under the leadership of </a:t>
            </a:r>
            <a:r>
              <a:rPr lang="en-US" sz="2600" dirty="0" err="1" smtClean="0">
                <a:solidFill>
                  <a:schemeClr val="bg1"/>
                </a:solidFill>
                <a:latin typeface="KBScaredStraight" panose="02000603000000000000" pitchFamily="2" charset="0"/>
                <a:ea typeface="KBScaredStraight" panose="02000603000000000000" pitchFamily="2" charset="0"/>
              </a:rPr>
              <a:t>Jomo</a:t>
            </a:r>
            <a:r>
              <a:rPr lang="en-US" sz="2600" dirty="0" smtClean="0">
                <a:solidFill>
                  <a:schemeClr val="bg1"/>
                </a:solidFill>
                <a:latin typeface="KBScaredStraight" panose="02000603000000000000" pitchFamily="2" charset="0"/>
                <a:ea typeface="KBScaredStraight" panose="02000603000000000000" pitchFamily="2" charset="0"/>
              </a:rPr>
              <a:t> Kenyatta.</a:t>
            </a:r>
          </a:p>
          <a:p>
            <a:pPr marL="457200" indent="-457200">
              <a:buFont typeface="Arial" panose="020B0604020202020204" pitchFamily="34" charset="0"/>
              <a:buChar char="•"/>
            </a:pPr>
            <a:endParaRPr lang="en-US" sz="11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Kenya has recently experienced many changes in its government.</a:t>
            </a:r>
          </a:p>
          <a:p>
            <a:pPr marL="914400" lvl="1"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The new constitution (2010) introduced significant legislative changes, such as a new bicameral legislature, the abolishment of the prime minister, and switching from 8 provinces to 47 counties (“Districts of Kenya”).</a:t>
            </a:r>
          </a:p>
          <a:p>
            <a:pPr marL="914400" lvl="1" indent="-457200">
              <a:buFont typeface="Arial" panose="020B0604020202020204" pitchFamily="34" charset="0"/>
              <a:buChar char="•"/>
            </a:pPr>
            <a:endParaRPr lang="en-US" sz="1100" dirty="0">
              <a:solidFill>
                <a:schemeClr val="bg1"/>
              </a:solidFill>
              <a:latin typeface="KBScaredStraight" panose="02000603000000000000" pitchFamily="2" charset="0"/>
              <a:ea typeface="KBScaredStraight" panose="02000603000000000000" pitchFamily="2" charset="0"/>
            </a:endParaRPr>
          </a:p>
          <a:p>
            <a:pPr marL="457200" indent="-457200">
              <a:buFont typeface="Arial" panose="020B0604020202020204" pitchFamily="34" charset="0"/>
              <a:buChar char="•"/>
            </a:pPr>
            <a:r>
              <a:rPr lang="en-US" sz="2600" dirty="0" smtClean="0">
                <a:solidFill>
                  <a:schemeClr val="bg1"/>
                </a:solidFill>
                <a:latin typeface="KBScaredStraight" panose="02000603000000000000" pitchFamily="2" charset="0"/>
                <a:ea typeface="KBScaredStraight" panose="02000603000000000000" pitchFamily="2" charset="0"/>
              </a:rPr>
              <a:t>Kenya is currently a democratic republic with an elected president and a bicameral legislature.</a:t>
            </a:r>
          </a:p>
        </p:txBody>
      </p:sp>
    </p:spTree>
    <p:extLst>
      <p:ext uri="{BB962C8B-B14F-4D97-AF65-F5344CB8AC3E}">
        <p14:creationId xmlns:p14="http://schemas.microsoft.com/office/powerpoint/2010/main" val="2578977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544" y="0"/>
            <a:ext cx="5176911" cy="6858000"/>
          </a:xfrm>
          <a:prstGeom prst="rect">
            <a:avLst/>
          </a:prstGeom>
          <a:ln>
            <a:solidFill>
              <a:schemeClr val="tx1"/>
            </a:solidFill>
          </a:ln>
          <a:effectLst>
            <a:outerShdw blurRad="292100" dist="139700" dir="2700000" algn="tl" rotWithShape="0">
              <a:srgbClr val="333333">
                <a:alpha val="65000"/>
              </a:srgbClr>
            </a:outerShdw>
          </a:effectLst>
        </p:spPr>
      </p:pic>
      <p:sp>
        <p:nvSpPr>
          <p:cNvPr id="6" name="TextBox 5"/>
          <p:cNvSpPr txBox="1"/>
          <p:nvPr/>
        </p:nvSpPr>
        <p:spPr>
          <a:xfrm>
            <a:off x="-4690" y="2090172"/>
            <a:ext cx="3512234" cy="2677656"/>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The Kenyatta International Conference Centre, in Nairobi, is home to Kenya’s government.</a:t>
            </a:r>
            <a:endParaRPr lang="en-US" sz="2800" dirty="0">
              <a:latin typeface="KBScaredStraight" panose="02000603000000000000" pitchFamily="2" charset="0"/>
              <a:ea typeface="KBScaredStraight" panose="02000603000000000000" pitchFamily="2" charset="0"/>
            </a:endParaRPr>
          </a:p>
        </p:txBody>
      </p:sp>
    </p:spTree>
    <p:extLst>
      <p:ext uri="{BB962C8B-B14F-4D97-AF65-F5344CB8AC3E}">
        <p14:creationId xmlns:p14="http://schemas.microsoft.com/office/powerpoint/2010/main" val="1895434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06873" y="25420"/>
            <a:ext cx="8778239" cy="523220"/>
          </a:xfrm>
          <a:prstGeom prst="rect">
            <a:avLst/>
          </a:prstGeom>
          <a:noFill/>
        </p:spPr>
        <p:txBody>
          <a:bodyPr wrap="square" rtlCol="0">
            <a:spAutoFit/>
          </a:bodyPr>
          <a:lstStyle/>
          <a:p>
            <a:pPr algn="ctr"/>
            <a:r>
              <a:rPr lang="en-US" sz="2800" dirty="0" smtClean="0">
                <a:latin typeface="KBScaredStraight" panose="02000603000000000000" pitchFamily="2" charset="0"/>
                <a:ea typeface="KBScaredStraight" panose="02000603000000000000" pitchFamily="2" charset="0"/>
              </a:rPr>
              <a:t>Unitary Governments</a:t>
            </a:r>
            <a:endParaRPr lang="en-US" sz="2800" dirty="0">
              <a:latin typeface="KBScaredStraight" panose="02000603000000000000" pitchFamily="2" charset="0"/>
              <a:ea typeface="KBScaredStraight" panose="02000603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 y="610463"/>
            <a:ext cx="12192014" cy="6309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1990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4690</TotalTime>
  <Words>1161</Words>
  <Application>Microsoft Office PowerPoint</Application>
  <PresentationFormat>Widescreen</PresentationFormat>
  <Paragraphs>148</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Courier New</vt:lpstr>
      <vt:lpstr>DK Sleepy Time</vt:lpstr>
      <vt:lpstr>KBScaredStraight</vt:lpstr>
      <vt:lpstr>KG Second Chances Solid</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Stephanie Hosch</cp:lastModifiedBy>
  <cp:revision>34</cp:revision>
  <dcterms:created xsi:type="dcterms:W3CDTF">2013-10-26T00:33:38Z</dcterms:created>
  <dcterms:modified xsi:type="dcterms:W3CDTF">2016-09-28T13:17:02Z</dcterms:modified>
</cp:coreProperties>
</file>