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85" r:id="rId22"/>
    <p:sldId id="284" r:id="rId23"/>
    <p:sldId id="283" r:id="rId24"/>
    <p:sldId id="282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0AC9-4AF4-4670-9EBD-413A1D8B928B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FC4D-98D0-4EE7-B990-C2F1C12F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676400"/>
            <a:ext cx="6763390" cy="3046988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isten ITC" pitchFamily="66" charset="0"/>
              </a:rPr>
              <a:t>Economics</a:t>
            </a:r>
          </a:p>
          <a:p>
            <a:pPr algn="ctr"/>
            <a:r>
              <a:rPr lang="en-US" sz="9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isten ITC" pitchFamily="66" charset="0"/>
              </a:rPr>
              <a:t>Review</a:t>
            </a:r>
            <a:endParaRPr lang="en-US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9: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4647426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Countries around the world have different types of currency.  How do countries participate in international trade despite various currencies?</a:t>
            </a:r>
          </a:p>
          <a:p>
            <a:endParaRPr lang="en-US" sz="2800" b="1" dirty="0">
              <a:solidFill>
                <a:srgbClr val="C00000"/>
              </a:solidFill>
              <a:latin typeface="Georgia" pitchFamily="18" charset="0"/>
            </a:endParaRPr>
          </a:p>
          <a:p>
            <a:pPr marL="742950" indent="-742950">
              <a:buAutoNum type="alphaUcPeriod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Through a currency exchange system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B.    Through a barter system</a:t>
            </a:r>
          </a:p>
          <a:p>
            <a:pPr marL="742950" indent="-742950">
              <a:buAutoNum type="alphaUcPeriod" startAt="3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Through the use of trade barriers</a:t>
            </a:r>
          </a:p>
          <a:p>
            <a:pPr marL="514350" indent="-514350">
              <a:buAutoNum type="alphaUcPeriod" startAt="4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  Everyone uses the US dollar to pay for </a:t>
            </a:r>
          </a:p>
          <a:p>
            <a:pPr marL="514350" indent="-514350"/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        goods and services</a:t>
            </a:r>
            <a:endParaRPr lang="en-US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10: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4524315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Which African country listed below specializes in the production of oil?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 South Africa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 Kenya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 Nigeria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 Democratic Republic of Congo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11: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4524315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Which of the following is </a:t>
            </a:r>
            <a:r>
              <a:rPr lang="en-US" sz="2400" b="1" u="sng" dirty="0" smtClean="0">
                <a:solidFill>
                  <a:srgbClr val="C00000"/>
                </a:solidFill>
                <a:latin typeface="Georgia" pitchFamily="18" charset="0"/>
              </a:rPr>
              <a:t>not</a:t>
            </a: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  an example of a company investing in human capital?</a:t>
            </a:r>
          </a:p>
          <a:p>
            <a:endParaRPr lang="en-US" sz="2400" b="1" dirty="0">
              <a:solidFill>
                <a:srgbClr val="C00000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A toy manufacture trains its workers on how to make the toy product more effectively </a:t>
            </a:r>
          </a:p>
          <a:p>
            <a:pPr marL="514350" indent="-514350">
              <a:buAutoNum type="alphaUcPeriod" startAt="2"/>
            </a:pP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A coal mine invests in modernizing its </a:t>
            </a: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      machines</a:t>
            </a:r>
          </a:p>
          <a:p>
            <a:pPr marL="514350" indent="-514350">
              <a:buAutoNum type="alphaUcPeriod" startAt="3"/>
            </a:pP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A car company works to improve the </a:t>
            </a: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       safety conditions for its workers</a:t>
            </a:r>
          </a:p>
          <a:p>
            <a:pPr marL="514350" indent="-514350">
              <a:buAutoNum type="alphaUcPeriod" startAt="4"/>
            </a:pPr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A technology company requires that its </a:t>
            </a:r>
          </a:p>
          <a:p>
            <a:pPr marL="514350" indent="-514350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       workers attend classes &amp; seminars to stay  current on the newest trends</a:t>
            </a:r>
            <a:endParaRPr lang="en-US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12: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05800" cy="5016758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Africa is currently responsible for the exporting of about 20% of the world’s supply of this natural resource used for the building of nuclear weapons.  What is the resource?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Atomic Energy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Uranium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 Natural gas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 Phosphates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13: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What economic term is used to refer to creative, original thinkers that take risks in starting new businesses?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Investor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Entrepreneur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</a:t>
            </a:r>
            <a:r>
              <a:rPr lang="en-US" sz="3600" b="1" dirty="0" err="1" smtClean="0">
                <a:solidFill>
                  <a:srgbClr val="C00000"/>
                </a:solidFill>
                <a:latin typeface="Georgia" pitchFamily="18" charset="0"/>
              </a:rPr>
              <a:t>Specializer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Enterpriser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14: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What economic terms is used to describe the limiting of foreign goods that are allowed into a country?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Quota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 Tariff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 Enterprise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 Embargo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15: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Which of the following two trade barriers are used to encourage the purchase of locally produced or grown goods?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Embargo &amp; Tariff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Embargo &amp; Quota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Quota &amp; Tariff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Quota &amp; Enterprise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16: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10355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Which best explains how Israel has made up for their lack of natural resources?</a:t>
            </a:r>
          </a:p>
          <a:p>
            <a:endParaRPr lang="en-US" sz="36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A.  They have no unemployment</a:t>
            </a:r>
          </a:p>
          <a:p>
            <a:pPr marL="742950" indent="-742950">
              <a:buAutoNum type="alphaUcPeriod" startAt="2"/>
            </a:pP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They have an economy based </a:t>
            </a:r>
          </a:p>
          <a:p>
            <a:pPr marL="742950" indent="-742950"/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       on advanced technology</a:t>
            </a:r>
          </a:p>
          <a:p>
            <a:pPr marL="742950" indent="-742950">
              <a:buAutoNum type="alphaUcPeriod" startAt="3"/>
            </a:pP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They rely heavily on </a:t>
            </a:r>
          </a:p>
          <a:p>
            <a:pPr marL="742950" indent="-742950"/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       agricultural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D.   They have specialized in oil</a:t>
            </a:r>
            <a:endParaRPr lang="en-US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17: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3970318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Which of the following is </a:t>
            </a:r>
            <a:r>
              <a:rPr lang="en-US" sz="3600" b="1" u="sng" dirty="0" smtClean="0">
                <a:solidFill>
                  <a:srgbClr val="C00000"/>
                </a:solidFill>
                <a:latin typeface="Georgia" pitchFamily="18" charset="0"/>
              </a:rPr>
              <a:t>not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an example of a capital good?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Factories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Workers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Machinery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Technology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</a:t>
            </a:r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18: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3970318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Where are most of the OPEC countries located?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Africa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Southwest Asia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Southern and Eastern Asia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South America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305800" cy="3970318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Which of the following is </a:t>
            </a:r>
            <a:r>
              <a:rPr lang="en-US" sz="3600" b="1" u="sng" dirty="0" smtClean="0">
                <a:solidFill>
                  <a:srgbClr val="C00000"/>
                </a:solidFill>
                <a:latin typeface="Georgia" pitchFamily="18" charset="0"/>
              </a:rPr>
              <a:t>not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a synonym for a market economy?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Capitalism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 Specialization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 Laissez-faire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 Free Enterprise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</a:t>
            </a:r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19: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Japan has one of the most technologically advance cultures in the world despite what?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Having a low GDP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Having a low literacy rate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Having little natural resources</a:t>
            </a:r>
          </a:p>
          <a:p>
            <a:pPr marL="742950" indent="-742950">
              <a:buAutoNum type="alphaUcPeriod" startAt="4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Their capital goods not being </a:t>
            </a:r>
          </a:p>
          <a:p>
            <a:pPr marL="742950" indent="-742950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    modernized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</a:t>
            </a:r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20: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The Great Leap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Forward and the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Cultural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Revolution were examples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of China’s attempt to do what?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End communist rule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Improve the economy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Sell more goods overseas</a:t>
            </a:r>
          </a:p>
          <a:p>
            <a:pPr marL="742950" indent="-742950">
              <a:buAutoNum type="alphaUcPeriod" startAt="4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Control population growth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</a:t>
            </a:r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21: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305800" cy="4524315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Which of the following is </a:t>
            </a:r>
            <a:r>
              <a:rPr lang="en-US" sz="3600" b="1" u="sng" dirty="0" smtClean="0">
                <a:solidFill>
                  <a:srgbClr val="C00000"/>
                </a:solidFill>
                <a:latin typeface="Georgia" pitchFamily="18" charset="0"/>
              </a:rPr>
              <a:t>not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a major success of India’s economy?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Electronics Industry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Technology Services</a:t>
            </a:r>
          </a:p>
          <a:p>
            <a:pPr marL="742950" indent="-742950">
              <a:buAutoNum type="alphaUcPeriod" startAt="3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Extracting &amp; exporting of </a:t>
            </a:r>
          </a:p>
          <a:p>
            <a:pPr marL="742950" indent="-742950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    Uranium</a:t>
            </a:r>
          </a:p>
          <a:p>
            <a:pPr marL="742950" indent="-742950">
              <a:buAutoNum type="alphaUcPeriod" startAt="4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Producing </a:t>
            </a:r>
            <a:r>
              <a:rPr lang="en-US" sz="3600" b="1" dirty="0" err="1" smtClean="0">
                <a:solidFill>
                  <a:srgbClr val="C00000"/>
                </a:solidFill>
                <a:latin typeface="Georgia" pitchFamily="18" charset="0"/>
              </a:rPr>
              <a:t>Bollywood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films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</a:t>
            </a:r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22: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305800" cy="4524315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Approximately half of China and India’s workers do what for a living?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Herd animals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Agriculture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Mine coal &amp; other resources</a:t>
            </a:r>
          </a:p>
          <a:p>
            <a:pPr marL="742950" indent="-742950">
              <a:buAutoNum type="alphaUcPeriod" startAt="4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Work in the service industry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</a:t>
            </a:r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23: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What is defined as the total value of all goods and services produced by a country in a single year?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GDP (Gross Domestic Product)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GDP per capita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Capital goods</a:t>
            </a:r>
          </a:p>
          <a:p>
            <a:pPr marL="742950" indent="-742950">
              <a:buAutoNum type="alphaUcPeriod" startAt="4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CEO (Country Economic Output)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ANSWERS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305800" cy="5632311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		11. B		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20. 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  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		12. B 		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21. 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		13.  B		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22. 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		14.  A		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23. 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		15.  C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		16.  B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		17.  B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		</a:t>
            </a:r>
            <a:endParaRPr lang="en-US" sz="36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		18.  B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		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19. 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2: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458200" cy="5262979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In a traditional economy which of the following traits would you be most likely to witness?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pPr marL="742950" indent="-742950">
              <a:buAutoNum type="alphaUcPeriod"/>
            </a:pP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The bartering of goods and services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B.   The exchange of currency for goods</a:t>
            </a:r>
          </a:p>
          <a:p>
            <a:pPr marL="514350" indent="-514350">
              <a:buAutoNum type="alphaUcPeriod" startAt="3"/>
            </a:pP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  The government deciding what </a:t>
            </a:r>
          </a:p>
          <a:p>
            <a:pPr marL="514350" indent="-514350"/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        goods to sell and buy</a:t>
            </a:r>
          </a:p>
          <a:p>
            <a:pPr marL="514350" indent="-514350">
              <a:buAutoNum type="alphaUcPeriod" startAt="4"/>
            </a:pPr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  Forcing individuals to buy products </a:t>
            </a:r>
          </a:p>
          <a:p>
            <a:pPr marL="514350" indent="-514350"/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       through military force</a:t>
            </a:r>
            <a:endParaRPr lang="en-US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594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3: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507831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Which of the following Asian countries would you say  today most closely represents a command economy?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 China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 India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 Vietnam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 North Korea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4: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4524315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Almost every country in the world today has what type of economic system?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 Mixed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 Market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 Command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 Traditional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5: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3970318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What are two of South Africa’s largest exports?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A.  Gold and Ivory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B.  Gold and Diamonds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C.  Oil and Diamonds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Oil and Textiles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6: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534400" cy="4708981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Which of the following is </a:t>
            </a:r>
            <a:r>
              <a:rPr lang="en-US" sz="3000" b="1" u="sng" dirty="0" smtClean="0">
                <a:solidFill>
                  <a:srgbClr val="C00000"/>
                </a:solidFill>
                <a:latin typeface="Georgia" pitchFamily="18" charset="0"/>
              </a:rPr>
              <a:t>not</a:t>
            </a:r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 an economic struggle that South Africa is facing today?</a:t>
            </a:r>
          </a:p>
          <a:p>
            <a:endParaRPr lang="en-US" sz="3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742950" indent="-742950"/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A.  Wealth is unevenly distributed </a:t>
            </a:r>
          </a:p>
          <a:p>
            <a:pPr marL="742950" indent="-742950"/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       among races </a:t>
            </a:r>
          </a:p>
          <a:p>
            <a:pPr marL="514350" indent="-514350">
              <a:buAutoNum type="alphaUcPeriod" startAt="2"/>
            </a:pPr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 Diseases such as HIV are resulting in a </a:t>
            </a:r>
          </a:p>
          <a:p>
            <a:pPr marL="514350" indent="-514350"/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       low life expectancy rate</a:t>
            </a:r>
          </a:p>
          <a:p>
            <a:pPr marL="514350" indent="-514350">
              <a:buAutoNum type="alphaUcPeriod" startAt="3"/>
            </a:pPr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 Having an abundance of natural </a:t>
            </a:r>
          </a:p>
          <a:p>
            <a:pPr marL="514350" indent="-514350"/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       resources</a:t>
            </a:r>
          </a:p>
          <a:p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D</a:t>
            </a:r>
            <a:r>
              <a:rPr lang="en-US" sz="3000" b="1" smtClean="0">
                <a:solidFill>
                  <a:srgbClr val="C00000"/>
                </a:solidFill>
                <a:latin typeface="Georgia" pitchFamily="18" charset="0"/>
              </a:rPr>
              <a:t>.  High </a:t>
            </a:r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unemployment rate</a:t>
            </a:r>
            <a:endParaRPr lang="en-US" sz="30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7: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8305800" cy="5262979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Why is specialization so valuable in international trade today?</a:t>
            </a:r>
          </a:p>
          <a:p>
            <a:endParaRPr lang="en-US" sz="2800" b="1" dirty="0">
              <a:solidFill>
                <a:srgbClr val="C00000"/>
              </a:solidFill>
              <a:latin typeface="Georgia" pitchFamily="18" charset="0"/>
            </a:endParaRPr>
          </a:p>
          <a:p>
            <a:pPr marL="742950" indent="-742950">
              <a:buAutoNum type="alphaUcPeriod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Countries can only make one product very well </a:t>
            </a:r>
          </a:p>
          <a:p>
            <a:pPr marL="742950" indent="-742950">
              <a:buAutoNum type="alphaUcPeriod" startAt="2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It limits the amount of agriculture a country allows</a:t>
            </a:r>
          </a:p>
          <a:p>
            <a:pPr marL="742950" indent="-742950">
              <a:buAutoNum type="alphaUcPeriod" startAt="3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It helps to lower prices on imported goods</a:t>
            </a:r>
          </a:p>
          <a:p>
            <a:pPr marL="514350" indent="-514350">
              <a:buAutoNum type="alphaUcPeriod" startAt="4"/>
            </a:pP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 It allows people to make/sell what they </a:t>
            </a:r>
          </a:p>
          <a:p>
            <a:pPr marL="514350" indent="-514350"/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       do best and trade for the products or </a:t>
            </a:r>
          </a:p>
          <a:p>
            <a:pPr marL="514350" indent="-514350"/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       services they need</a:t>
            </a:r>
            <a:endParaRPr lang="en-US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Georgia" pitchFamily="18" charset="0"/>
              </a:rPr>
              <a:t>Question # 8:</a:t>
            </a:r>
            <a:endParaRPr lang="en-US" sz="54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305800" cy="5632311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What is the purpose of trade barriers?</a:t>
            </a:r>
          </a:p>
          <a:p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  <a:p>
            <a:pPr marL="742950" indent="-742950">
              <a:buAutoNum type="alphaUcPeriod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To speed up trade between </a:t>
            </a:r>
          </a:p>
          <a:p>
            <a:pPr marL="742950" indent="-742950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     certain countries </a:t>
            </a:r>
          </a:p>
          <a:p>
            <a:pPr marL="742950" indent="-742950">
              <a:buAutoNum type="alphaUcPeriod" startAt="2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To slow down or stop trade </a:t>
            </a:r>
          </a:p>
          <a:p>
            <a:pPr marL="742950" indent="-742950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     between certain countries</a:t>
            </a:r>
          </a:p>
          <a:p>
            <a:pPr marL="742950" indent="-742950">
              <a:buAutoNum type="alphaUcPeriod" startAt="3"/>
            </a:pP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To increase exports to another </a:t>
            </a:r>
          </a:p>
          <a:p>
            <a:pPr marL="742950" indent="-742950"/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       country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D.  To allow for free trade</a:t>
            </a:r>
            <a:endParaRPr lang="en-US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984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e199900135</dc:creator>
  <cp:lastModifiedBy>stephanie.gailey</cp:lastModifiedBy>
  <cp:revision>27</cp:revision>
  <dcterms:created xsi:type="dcterms:W3CDTF">2010-04-01T20:08:24Z</dcterms:created>
  <dcterms:modified xsi:type="dcterms:W3CDTF">2012-04-17T12:31:23Z</dcterms:modified>
</cp:coreProperties>
</file>