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31" r:id="rId4"/>
    <p:sldId id="291" r:id="rId5"/>
    <p:sldId id="292" r:id="rId6"/>
    <p:sldId id="293" r:id="rId7"/>
    <p:sldId id="294" r:id="rId8"/>
    <p:sldId id="299" r:id="rId9"/>
    <p:sldId id="265" r:id="rId10"/>
    <p:sldId id="337" r:id="rId11"/>
    <p:sldId id="334" r:id="rId12"/>
    <p:sldId id="303" r:id="rId13"/>
    <p:sldId id="272" r:id="rId14"/>
    <p:sldId id="307" r:id="rId15"/>
    <p:sldId id="302" r:id="rId16"/>
    <p:sldId id="305" r:id="rId17"/>
    <p:sldId id="309" r:id="rId18"/>
    <p:sldId id="304" r:id="rId19"/>
    <p:sldId id="306" r:id="rId20"/>
    <p:sldId id="310" r:id="rId21"/>
    <p:sldId id="297" r:id="rId22"/>
    <p:sldId id="336" r:id="rId23"/>
    <p:sldId id="308" r:id="rId24"/>
    <p:sldId id="312" r:id="rId25"/>
    <p:sldId id="313" r:id="rId26"/>
    <p:sldId id="314" r:id="rId27"/>
    <p:sldId id="316" r:id="rId28"/>
    <p:sldId id="315" r:id="rId29"/>
    <p:sldId id="317" r:id="rId30"/>
    <p:sldId id="311" r:id="rId31"/>
    <p:sldId id="298" r:id="rId32"/>
    <p:sldId id="335" r:id="rId33"/>
    <p:sldId id="329" r:id="rId34"/>
    <p:sldId id="325" r:id="rId35"/>
    <p:sldId id="318" r:id="rId36"/>
    <p:sldId id="321" r:id="rId37"/>
    <p:sldId id="322" r:id="rId38"/>
    <p:sldId id="319" r:id="rId39"/>
    <p:sldId id="323" r:id="rId40"/>
    <p:sldId id="326" r:id="rId41"/>
    <p:sldId id="327" r:id="rId42"/>
    <p:sldId id="320" r:id="rId43"/>
    <p:sldId id="328" r:id="rId44"/>
    <p:sldId id="340" r:id="rId45"/>
    <p:sldId id="332" r:id="rId46"/>
    <p:sldId id="341" r:id="rId47"/>
    <p:sldId id="342" r:id="rId48"/>
    <p:sldId id="330" r:id="rId49"/>
    <p:sldId id="25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BA8"/>
    <a:srgbClr val="0D89C6"/>
    <a:srgbClr val="14C3E2"/>
    <a:srgbClr val="995140"/>
    <a:srgbClr val="BA7757"/>
    <a:srgbClr val="A45F53"/>
    <a:srgbClr val="D8AA6D"/>
    <a:srgbClr val="ECC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705" autoAdjust="0"/>
  </p:normalViewPr>
  <p:slideViewPr>
    <p:cSldViewPr snapToGrid="0">
      <p:cViewPr varScale="1">
        <p:scale>
          <a:sx n="70" d="100"/>
          <a:sy n="70" d="100"/>
        </p:scale>
        <p:origin x="4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3B5BE-182C-4827-8624-E83DB6BF75DC}"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82315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3B5BE-182C-4827-8624-E83DB6BF75DC}"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271968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3B5BE-182C-4827-8624-E83DB6BF75DC}"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34748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3B5BE-182C-4827-8624-E83DB6BF75DC}"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9408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3B5BE-182C-4827-8624-E83DB6BF75DC}"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6795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3B5BE-182C-4827-8624-E83DB6BF75DC}"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60133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3B5BE-182C-4827-8624-E83DB6BF75DC}"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83837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3B5BE-182C-4827-8624-E83DB6BF75DC}"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6564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3B5BE-182C-4827-8624-E83DB6BF75DC}"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133210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3B5BE-182C-4827-8624-E83DB6BF75DC}"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438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3B5BE-182C-4827-8624-E83DB6BF75DC}"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F6841-AB76-4AC9-8F27-2E324CEF41F6}" type="slidenum">
              <a:rPr lang="en-US" smtClean="0"/>
              <a:t>‹#›</a:t>
            </a:fld>
            <a:endParaRPr lang="en-US"/>
          </a:p>
        </p:txBody>
      </p:sp>
    </p:spTree>
    <p:extLst>
      <p:ext uri="{BB962C8B-B14F-4D97-AF65-F5344CB8AC3E}">
        <p14:creationId xmlns:p14="http://schemas.microsoft.com/office/powerpoint/2010/main" val="79311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B5BE-182C-4827-8624-E83DB6BF75DC}"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F6841-AB76-4AC9-8F27-2E324CEF41F6}" type="slidenum">
              <a:rPr lang="en-US" smtClean="0"/>
              <a:t>‹#›</a:t>
            </a:fld>
            <a:endParaRPr lang="en-US"/>
          </a:p>
        </p:txBody>
      </p:sp>
    </p:spTree>
    <p:extLst>
      <p:ext uri="{BB962C8B-B14F-4D97-AF65-F5344CB8AC3E}">
        <p14:creationId xmlns:p14="http://schemas.microsoft.com/office/powerpoint/2010/main" val="8020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02966" y="1954088"/>
            <a:ext cx="8586068" cy="2400657"/>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Southwest Asian</a:t>
            </a:r>
          </a:p>
          <a:p>
            <a:pPr algn="ct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Governments</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1015663"/>
          </a:xfrm>
          <a:prstGeom prst="rect">
            <a:avLst/>
          </a:prstGeom>
          <a:noFill/>
        </p:spPr>
        <p:txBody>
          <a:bodyPr wrap="square" rtlCol="0">
            <a:spAutoFit/>
          </a:bodyPr>
          <a:lstStyle/>
          <a:p>
            <a:pPr algn="ctr"/>
            <a:r>
              <a:rPr lang="en-US" sz="3000" dirty="0" smtClean="0">
                <a:solidFill>
                  <a:schemeClr val="bg1"/>
                </a:solidFill>
                <a:latin typeface="KBScaredStraight" panose="02000603000000000000" pitchFamily="2" charset="0"/>
                <a:ea typeface="KBScaredStraight" panose="02000603000000000000" pitchFamily="2" charset="0"/>
              </a:rPr>
              <a:t>State of Israel, Kingdom of Saudi Arabia, &amp; Islamic Republic of Iran</a:t>
            </a:r>
            <a:endParaRPr lang="en-US" sz="3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4007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692497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In 1948, the United Nations voted to divide the former British colony of Palestine into two parts.  </a:t>
            </a: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One </a:t>
            </a:r>
            <a:r>
              <a:rPr lang="en-US" sz="2800" dirty="0">
                <a:solidFill>
                  <a:schemeClr val="bg1"/>
                </a:solidFill>
                <a:latin typeface="KBScaredStraight" panose="02000603000000000000" pitchFamily="2" charset="0"/>
                <a:ea typeface="KBScaredStraight" panose="02000603000000000000" pitchFamily="2" charset="0"/>
              </a:rPr>
              <a:t>part became the nation of Israel, a homeland for the Jewish people. </a:t>
            </a: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 </a:t>
            </a:r>
            <a:r>
              <a:rPr lang="en-US" sz="2800" dirty="0">
                <a:solidFill>
                  <a:schemeClr val="bg1"/>
                </a:solidFill>
                <a:latin typeface="KBScaredStraight" panose="02000603000000000000" pitchFamily="2" charset="0"/>
                <a:ea typeface="KBScaredStraight" panose="02000603000000000000" pitchFamily="2" charset="0"/>
              </a:rPr>
              <a:t>The other part was for the Palestinian Arabs.  </a:t>
            </a: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a:t>
            </a:r>
            <a:r>
              <a:rPr lang="en-US" sz="2800" dirty="0">
                <a:solidFill>
                  <a:schemeClr val="bg1"/>
                </a:solidFill>
                <a:latin typeface="KBScaredStraight" panose="02000603000000000000" pitchFamily="2" charset="0"/>
                <a:ea typeface="KBScaredStraight" panose="02000603000000000000" pitchFamily="2" charset="0"/>
              </a:rPr>
              <a:t>governments of the countries in Southwest Asia often reflect Islamic beliefs, and Arabic people are often Islamic by faith. </a:t>
            </a:r>
            <a:endParaRPr lang="en-US" sz="28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a:t>
            </a:r>
            <a:r>
              <a:rPr lang="en-US" sz="2800" dirty="0">
                <a:solidFill>
                  <a:schemeClr val="bg1"/>
                </a:solidFill>
                <a:latin typeface="KBScaredStraight" panose="02000603000000000000" pitchFamily="2" charset="0"/>
                <a:ea typeface="KBScaredStraight" panose="02000603000000000000" pitchFamily="2" charset="0"/>
              </a:rPr>
              <a:t>emergence of Israel as a Jewish nation became and still is a major political issue in the Middle East. </a:t>
            </a: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18009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693866"/>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Israel has </a:t>
            </a:r>
            <a:r>
              <a:rPr lang="en-US" sz="3200" dirty="0">
                <a:solidFill>
                  <a:schemeClr val="bg1"/>
                </a:solidFill>
                <a:latin typeface="KBScaredStraight" panose="02000603000000000000" pitchFamily="2" charset="0"/>
                <a:ea typeface="KBScaredStraight" panose="02000603000000000000" pitchFamily="2" charset="0"/>
              </a:rPr>
              <a:t>a </a:t>
            </a:r>
            <a:r>
              <a:rPr lang="en-US" sz="3200" dirty="0" smtClean="0">
                <a:solidFill>
                  <a:schemeClr val="bg1"/>
                </a:solidFill>
                <a:latin typeface="KBScaredStraight" panose="02000603000000000000" pitchFamily="2" charset="0"/>
                <a:ea typeface="KBScaredStraight" panose="02000603000000000000" pitchFamily="2" charset="0"/>
              </a:rPr>
              <a:t>unitary </a:t>
            </a:r>
            <a:r>
              <a:rPr lang="en-US" sz="3200" dirty="0">
                <a:solidFill>
                  <a:schemeClr val="bg1"/>
                </a:solidFill>
                <a:latin typeface="KBScaredStraight" panose="02000603000000000000" pitchFamily="2" charset="0"/>
                <a:ea typeface="KBScaredStraight" panose="02000603000000000000" pitchFamily="2" charset="0"/>
              </a:rPr>
              <a:t>system, which means that the </a:t>
            </a:r>
            <a:r>
              <a:rPr lang="en-US" sz="3200" dirty="0" smtClean="0">
                <a:solidFill>
                  <a:schemeClr val="bg1"/>
                </a:solidFill>
                <a:latin typeface="KBScaredStraight" panose="02000603000000000000" pitchFamily="2" charset="0"/>
                <a:ea typeface="KBScaredStraight" panose="02000603000000000000" pitchFamily="2" charset="0"/>
              </a:rPr>
              <a:t>national (central) government has all of the power.</a:t>
            </a:r>
          </a:p>
          <a:p>
            <a:pPr marL="1028700" lvl="1" indent="-5715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The districts (states) are under central government control.</a:t>
            </a:r>
          </a:p>
          <a:p>
            <a:pPr marL="571500" indent="-5715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Israel </a:t>
            </a:r>
            <a:r>
              <a:rPr lang="en-US" sz="3200" dirty="0">
                <a:solidFill>
                  <a:schemeClr val="bg1"/>
                </a:solidFill>
                <a:latin typeface="KBScaredStraight" panose="02000603000000000000" pitchFamily="2" charset="0"/>
                <a:ea typeface="KBScaredStraight" panose="02000603000000000000" pitchFamily="2" charset="0"/>
              </a:rPr>
              <a:t>has 6 districts </a:t>
            </a:r>
            <a:r>
              <a:rPr lang="en-US" sz="3200" dirty="0" smtClean="0">
                <a:solidFill>
                  <a:schemeClr val="bg1"/>
                </a:solidFill>
                <a:latin typeface="KBScaredStraight" panose="02000603000000000000" pitchFamily="2" charset="0"/>
                <a:ea typeface="KBScaredStraight" panose="02000603000000000000" pitchFamily="2" charset="0"/>
              </a:rPr>
              <a:t>-- </a:t>
            </a:r>
            <a:r>
              <a:rPr lang="en-US" sz="3200" dirty="0">
                <a:solidFill>
                  <a:schemeClr val="bg1"/>
                </a:solidFill>
                <a:latin typeface="KBScaredStraight" panose="02000603000000000000" pitchFamily="2" charset="0"/>
                <a:ea typeface="KBScaredStraight" panose="02000603000000000000" pitchFamily="2" charset="0"/>
              </a:rPr>
              <a:t>Central, Haifa, Jerusalem, Northern, Southern, &amp; Tel Aviv </a:t>
            </a:r>
          </a:p>
          <a:p>
            <a:pPr marL="571500" indent="-5715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8867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4955203"/>
          </a:xfrm>
          <a:prstGeom prst="rect">
            <a:avLst/>
          </a:prstGeom>
          <a:noFill/>
        </p:spPr>
        <p:txBody>
          <a:bodyPr wrap="square" rtlCol="0">
            <a:spAutoFit/>
          </a:bodyPr>
          <a:lstStyle/>
          <a:p>
            <a:pPr>
              <a:defRPr/>
            </a:pPr>
            <a:r>
              <a:rPr lang="en-US" sz="3600" dirty="0" smtClean="0">
                <a:solidFill>
                  <a:schemeClr val="bg1"/>
                </a:solidFill>
                <a:latin typeface="KBScaredStraight" panose="02000603000000000000" pitchFamily="2" charset="0"/>
                <a:ea typeface="KBScaredStraight" panose="02000603000000000000" pitchFamily="2" charset="0"/>
              </a:rPr>
              <a:t>1. </a:t>
            </a:r>
            <a:r>
              <a:rPr lang="en-US" sz="3600" b="1" dirty="0" smtClean="0">
                <a:solidFill>
                  <a:schemeClr val="bg1"/>
                </a:solidFill>
                <a:latin typeface="KBScaredStraight" panose="02000603000000000000" pitchFamily="2" charset="0"/>
                <a:ea typeface="KBScaredStraight" panose="02000603000000000000" pitchFamily="2" charset="0"/>
              </a:rPr>
              <a:t>Prime </a:t>
            </a:r>
            <a:r>
              <a:rPr lang="en-US" sz="3600" b="1" dirty="0">
                <a:solidFill>
                  <a:schemeClr val="bg1"/>
                </a:solidFill>
                <a:latin typeface="KBScaredStraight" panose="02000603000000000000" pitchFamily="2" charset="0"/>
                <a:ea typeface="KBScaredStraight" panose="02000603000000000000" pitchFamily="2" charset="0"/>
              </a:rPr>
              <a:t>Minister</a:t>
            </a:r>
            <a:r>
              <a:rPr lang="en-US" sz="3600" dirty="0">
                <a:solidFill>
                  <a:schemeClr val="bg1"/>
                </a:solidFill>
                <a:latin typeface="KBScaredStraight" panose="02000603000000000000" pitchFamily="2" charset="0"/>
                <a:ea typeface="KBScaredStraight" panose="02000603000000000000" pitchFamily="2" charset="0"/>
              </a:rPr>
              <a:t>: holds the most political power; works closely with the legislature </a:t>
            </a:r>
            <a:r>
              <a:rPr lang="en-US" sz="3600" dirty="0" smtClean="0">
                <a:solidFill>
                  <a:schemeClr val="bg1"/>
                </a:solidFill>
                <a:latin typeface="KBScaredStraight" panose="02000603000000000000" pitchFamily="2" charset="0"/>
                <a:ea typeface="KBScaredStraight" panose="02000603000000000000" pitchFamily="2" charset="0"/>
              </a:rPr>
              <a:t>(the </a:t>
            </a:r>
            <a:r>
              <a:rPr lang="en-US" sz="3600" dirty="0">
                <a:solidFill>
                  <a:schemeClr val="bg1"/>
                </a:solidFill>
                <a:latin typeface="KBScaredStraight" panose="02000603000000000000" pitchFamily="2" charset="0"/>
                <a:ea typeface="KBScaredStraight" panose="02000603000000000000" pitchFamily="2" charset="0"/>
              </a:rPr>
              <a:t>Knesset</a:t>
            </a:r>
            <a:r>
              <a:rPr lang="en-US" sz="3600" dirty="0" smtClean="0">
                <a:solidFill>
                  <a:schemeClr val="bg1"/>
                </a:solidFill>
                <a:latin typeface="KBScaredStraight" panose="02000603000000000000" pitchFamily="2" charset="0"/>
                <a:ea typeface="KBScaredStraight" panose="02000603000000000000" pitchFamily="2" charset="0"/>
              </a:rPr>
              <a:t>)</a:t>
            </a:r>
          </a:p>
          <a:p>
            <a:pPr>
              <a:defRPr/>
            </a:pPr>
            <a:endParaRPr lang="en-US" sz="3600" dirty="0">
              <a:solidFill>
                <a:schemeClr val="bg1"/>
              </a:solidFill>
              <a:latin typeface="KBScaredStraight" panose="02000603000000000000" pitchFamily="2" charset="0"/>
              <a:ea typeface="KBScaredStraight" panose="02000603000000000000" pitchFamily="2" charset="0"/>
            </a:endParaRPr>
          </a:p>
          <a:p>
            <a:pPr>
              <a:defRPr/>
            </a:pPr>
            <a:r>
              <a:rPr lang="en-US" sz="3600" b="1" dirty="0" smtClean="0">
                <a:solidFill>
                  <a:schemeClr val="bg1"/>
                </a:solidFill>
                <a:latin typeface="KBScaredStraight" panose="02000603000000000000" pitchFamily="2" charset="0"/>
                <a:ea typeface="KBScaredStraight" panose="02000603000000000000" pitchFamily="2" charset="0"/>
              </a:rPr>
              <a:t>2. Chief </a:t>
            </a:r>
            <a:r>
              <a:rPr lang="en-US" sz="3600" b="1" dirty="0">
                <a:solidFill>
                  <a:schemeClr val="bg1"/>
                </a:solidFill>
                <a:latin typeface="KBScaredStraight" panose="02000603000000000000" pitchFamily="2" charset="0"/>
                <a:ea typeface="KBScaredStraight" panose="02000603000000000000" pitchFamily="2" charset="0"/>
              </a:rPr>
              <a:t>of State: </a:t>
            </a:r>
            <a:r>
              <a:rPr lang="en-US" sz="3600" dirty="0" smtClean="0">
                <a:solidFill>
                  <a:schemeClr val="bg1"/>
                </a:solidFill>
                <a:latin typeface="KBScaredStraight" panose="02000603000000000000" pitchFamily="2" charset="0"/>
                <a:ea typeface="KBScaredStraight" panose="02000603000000000000" pitchFamily="2" charset="0"/>
              </a:rPr>
              <a:t>President; has little </a:t>
            </a:r>
            <a:r>
              <a:rPr lang="en-US" sz="3600" dirty="0">
                <a:solidFill>
                  <a:schemeClr val="bg1"/>
                </a:solidFill>
                <a:latin typeface="KBScaredStraight" panose="02000603000000000000" pitchFamily="2" charset="0"/>
                <a:ea typeface="KBScaredStraight" panose="02000603000000000000" pitchFamily="2" charset="0"/>
              </a:rPr>
              <a:t>political </a:t>
            </a:r>
            <a:r>
              <a:rPr lang="en-US" sz="3600" dirty="0" smtClean="0">
                <a:solidFill>
                  <a:schemeClr val="bg1"/>
                </a:solidFill>
                <a:latin typeface="KBScaredStraight" panose="02000603000000000000" pitchFamily="2" charset="0"/>
                <a:ea typeface="KBScaredStraight" panose="02000603000000000000" pitchFamily="2" charset="0"/>
              </a:rPr>
              <a:t>power, mostly a ceremonial role</a:t>
            </a:r>
          </a:p>
          <a:p>
            <a:pPr>
              <a:defRPr/>
            </a:pPr>
            <a:endParaRPr lang="en-US" sz="36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37575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His Excellency</a:t>
            </a:r>
          </a:p>
          <a:p>
            <a:pPr algn="ctr"/>
            <a:r>
              <a:rPr lang="en-US" sz="3600" dirty="0" smtClean="0">
                <a:latin typeface="KBScaredStraight" panose="02000603000000000000" pitchFamily="2" charset="0"/>
                <a:ea typeface="KBScaredStraight" panose="02000603000000000000" pitchFamily="2" charset="0"/>
              </a:rPr>
              <a:t>Benjamin Netanyahu</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Prime Minister</a:t>
            </a:r>
            <a:endParaRPr lang="en-US" sz="2000" dirty="0">
              <a:latin typeface="KBScaredStraight" panose="02000603000000000000" pitchFamily="2" charset="0"/>
              <a:ea typeface="KBScaredStraight" panose="02000603000000000000" pitchFamily="2"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0833" y="1336764"/>
            <a:ext cx="4839428"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68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His Honour</a:t>
            </a:r>
          </a:p>
          <a:p>
            <a:pPr algn="ctr"/>
            <a:r>
              <a:rPr lang="en-US" sz="3600" dirty="0" smtClean="0">
                <a:latin typeface="KBScaredStraight" panose="02000603000000000000" pitchFamily="2" charset="0"/>
                <a:ea typeface="KBScaredStraight" panose="02000603000000000000" pitchFamily="2" charset="0"/>
              </a:rPr>
              <a:t>Shimon Peres</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President</a:t>
            </a:r>
            <a:endParaRPr lang="en-US" sz="2000" dirty="0">
              <a:latin typeface="KBScaredStraight" panose="02000603000000000000" pitchFamily="2" charset="0"/>
              <a:ea typeface="KBScaredStraight" panose="02000603000000000000" pitchFamily="2"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27037" y="1251427"/>
            <a:ext cx="3737919" cy="5029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199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78619" y="165126"/>
            <a:ext cx="10516149" cy="1015663"/>
          </a:xfrm>
          <a:prstGeom prst="rect">
            <a:avLst/>
          </a:prstGeom>
          <a:noFill/>
        </p:spPr>
        <p:txBody>
          <a:bodyPr wrap="none" lIns="91440" tIns="45720" rIns="91440" bIns="45720">
            <a:spAutoFit/>
          </a:bodyPr>
          <a:lstStyle/>
          <a:p>
            <a:pPr algn="ctr"/>
            <a:r>
              <a:rPr lang="en-US" sz="60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How Leaders Are Chosen</a:t>
            </a:r>
            <a:endPar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88186" y="1345915"/>
            <a:ext cx="10096987" cy="5386090"/>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bg1"/>
                </a:solidFill>
                <a:latin typeface="KBScaredStraight" panose="02000603000000000000" pitchFamily="2" charset="0"/>
                <a:ea typeface="KBScaredStraight" panose="02000603000000000000" pitchFamily="2" charset="0"/>
              </a:rPr>
              <a:t>President: </a:t>
            </a:r>
            <a:r>
              <a:rPr lang="en-US" sz="3200" dirty="0" smtClean="0">
                <a:solidFill>
                  <a:schemeClr val="bg1"/>
                </a:solidFill>
                <a:latin typeface="KBScaredStraight" panose="02000603000000000000" pitchFamily="2" charset="0"/>
                <a:ea typeface="KBScaredStraight" panose="02000603000000000000" pitchFamily="2" charset="0"/>
              </a:rPr>
              <a:t>largely </a:t>
            </a:r>
            <a:r>
              <a:rPr lang="en-US" sz="3200" dirty="0">
                <a:solidFill>
                  <a:schemeClr val="bg1"/>
                </a:solidFill>
                <a:latin typeface="KBScaredStraight" panose="02000603000000000000" pitchFamily="2" charset="0"/>
                <a:ea typeface="KBScaredStraight" panose="02000603000000000000" pitchFamily="2" charset="0"/>
              </a:rPr>
              <a:t>a ceremonial role and is elected by the Knesset for a seven-year term (one-term limit</a:t>
            </a:r>
            <a:r>
              <a:rPr lang="en-US" sz="3200" dirty="0" smtClean="0">
                <a:solidFill>
                  <a:schemeClr val="bg1"/>
                </a:solidFill>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b="1" dirty="0">
                <a:solidFill>
                  <a:schemeClr val="bg1"/>
                </a:solidFill>
                <a:latin typeface="KBScaredStraight" panose="02000603000000000000" pitchFamily="2" charset="0"/>
                <a:ea typeface="KBScaredStraight" panose="02000603000000000000" pitchFamily="2" charset="0"/>
              </a:rPr>
              <a:t>Prime Minister</a:t>
            </a:r>
            <a:r>
              <a:rPr lang="en-US" sz="3200" dirty="0" smtClean="0">
                <a:solidFill>
                  <a:schemeClr val="bg1"/>
                </a:solidFill>
                <a:latin typeface="KBScaredStraight" panose="02000603000000000000" pitchFamily="2" charset="0"/>
                <a:ea typeface="KBScaredStraight" panose="02000603000000000000" pitchFamily="2" charset="0"/>
              </a:rPr>
              <a:t>: serves a 5-year term; the President nominates a member of the Knesset and the other members vote on him/her. (Generally, </a:t>
            </a:r>
            <a:r>
              <a:rPr lang="en-US" sz="3200" dirty="0">
                <a:solidFill>
                  <a:schemeClr val="bg1"/>
                </a:solidFill>
                <a:latin typeface="KBScaredStraight" panose="02000603000000000000" pitchFamily="2" charset="0"/>
                <a:ea typeface="KBScaredStraight" panose="02000603000000000000" pitchFamily="2" charset="0"/>
              </a:rPr>
              <a:t>the prime minister is usually the leader of the largest </a:t>
            </a:r>
            <a:r>
              <a:rPr lang="en-US" sz="3200" dirty="0" smtClean="0">
                <a:solidFill>
                  <a:schemeClr val="bg1"/>
                </a:solidFill>
                <a:latin typeface="KBScaredStraight" panose="02000603000000000000" pitchFamily="2" charset="0"/>
                <a:ea typeface="KBScaredStraight" panose="02000603000000000000" pitchFamily="2" charset="0"/>
              </a:rPr>
              <a:t>political party </a:t>
            </a:r>
            <a:r>
              <a:rPr lang="en-US" sz="3200" dirty="0">
                <a:solidFill>
                  <a:schemeClr val="bg1"/>
                </a:solidFill>
                <a:latin typeface="KBScaredStraight" panose="02000603000000000000" pitchFamily="2" charset="0"/>
                <a:ea typeface="KBScaredStraight" panose="02000603000000000000" pitchFamily="2" charset="0"/>
              </a:rPr>
              <a:t>in the </a:t>
            </a:r>
            <a:r>
              <a:rPr lang="en-US" sz="3200" dirty="0" smtClean="0">
                <a:solidFill>
                  <a:schemeClr val="bg1"/>
                </a:solidFill>
                <a:latin typeface="KBScaredStraight" panose="02000603000000000000" pitchFamily="2" charset="0"/>
                <a:ea typeface="KBScaredStraight" panose="02000603000000000000" pitchFamily="2" charset="0"/>
              </a:rPr>
              <a:t>Knesset.)</a:t>
            </a:r>
            <a:endParaRPr lang="en-US" sz="3200" dirty="0">
              <a:solidFill>
                <a:schemeClr val="bg1"/>
              </a:solidFill>
              <a:latin typeface="KBScaredStraight" panose="02000603000000000000" pitchFamily="2" charset="0"/>
              <a:ea typeface="KBScaredStraight" panose="02000603000000000000" pitchFamily="2" charset="0"/>
            </a:endParaRPr>
          </a:p>
          <a:p>
            <a:pPr algn="ct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9358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5016758"/>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Israel’s parliament is called the Knesset.</a:t>
            </a:r>
          </a:p>
          <a:p>
            <a:pPr marL="1028700" lvl="1" indent="-5715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It is a unicameral governing body.</a:t>
            </a:r>
          </a:p>
          <a:p>
            <a:pPr marL="571500" indent="-571500">
              <a:buFont typeface="Arial" panose="020B0604020202020204" pitchFamily="34" charset="0"/>
              <a:buChar char="•"/>
              <a:defRPr/>
            </a:pPr>
            <a:endParaRPr lang="en-US" sz="1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 Knesset passes all laws, elects the president &amp; prime minister, and supervises the work of the government through its committees.</a:t>
            </a:r>
          </a:p>
          <a:p>
            <a:pPr marL="571500" indent="-571500">
              <a:buFont typeface="Arial" panose="020B0604020202020204" pitchFamily="34" charset="0"/>
              <a:buChar char="•"/>
              <a:defRPr/>
            </a:pPr>
            <a:endParaRPr lang="en-US" sz="1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Israel does not have a formal constitution in place, but members of the Knesset have been working on one since 2003.</a:t>
            </a:r>
          </a:p>
        </p:txBody>
      </p:sp>
    </p:spTree>
    <p:extLst>
      <p:ext uri="{BB962C8B-B14F-4D97-AF65-F5344CB8AC3E}">
        <p14:creationId xmlns:p14="http://schemas.microsoft.com/office/powerpoint/2010/main" val="77573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619500" y="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Knesset Chamber</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390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140135" y="165126"/>
            <a:ext cx="6193106" cy="1938992"/>
          </a:xfrm>
          <a:prstGeom prst="rect">
            <a:avLst/>
          </a:prstGeom>
          <a:noFill/>
        </p:spPr>
        <p:txBody>
          <a:bodyPr wrap="none" lIns="91440" tIns="45720" rIns="91440" bIns="45720">
            <a:spAutoFit/>
          </a:bodyPr>
          <a:lstStyle/>
          <a:p>
            <a:pPr algn="ctr"/>
            <a:r>
              <a:rPr lang="en-US" sz="60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60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Democracy</a:t>
            </a:r>
            <a:endPar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354115" y="2104118"/>
            <a:ext cx="10096987" cy="5312223"/>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Generally, whichever </a:t>
            </a:r>
            <a:r>
              <a:rPr lang="en-US" sz="3200" dirty="0">
                <a:solidFill>
                  <a:schemeClr val="bg1"/>
                </a:solidFill>
                <a:latin typeface="KBScaredStraight" panose="02000603000000000000" pitchFamily="2" charset="0"/>
                <a:ea typeface="KBScaredStraight" panose="02000603000000000000" pitchFamily="2" charset="0"/>
              </a:rPr>
              <a:t>political party has the most members in the legislature </a:t>
            </a:r>
            <a:r>
              <a:rPr lang="en-US" sz="3200" dirty="0" smtClean="0">
                <a:solidFill>
                  <a:schemeClr val="bg1"/>
                </a:solidFill>
                <a:latin typeface="KBScaredStraight" panose="02000603000000000000" pitchFamily="2" charset="0"/>
                <a:ea typeface="KBScaredStraight" panose="02000603000000000000" pitchFamily="2" charset="0"/>
              </a:rPr>
              <a:t>selects </a:t>
            </a:r>
            <a:r>
              <a:rPr lang="en-US" sz="3200" dirty="0">
                <a:solidFill>
                  <a:schemeClr val="bg1"/>
                </a:solidFill>
                <a:latin typeface="KBScaredStraight" panose="02000603000000000000" pitchFamily="2" charset="0"/>
                <a:ea typeface="KBScaredStraight" panose="02000603000000000000" pitchFamily="2" charset="0"/>
              </a:rPr>
              <a:t>the Prime Minister</a:t>
            </a:r>
            <a:r>
              <a:rPr lang="en-US" sz="3200" dirty="0" smtClean="0">
                <a:solidFill>
                  <a:schemeClr val="bg1"/>
                </a:solidFill>
                <a:latin typeface="KBScaredStraight" panose="02000603000000000000" pitchFamily="2" charset="0"/>
                <a:ea typeface="KBScaredStraight" panose="02000603000000000000" pitchFamily="2" charset="0"/>
              </a:rPr>
              <a:t>.</a:t>
            </a:r>
          </a:p>
          <a:p>
            <a:pPr marL="342900" indent="-342900">
              <a:lnSpc>
                <a:spcPct val="80000"/>
              </a:lnSpc>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This is the major difference between a Presidential Democracy and a Parliamentary Democracy</a:t>
            </a:r>
            <a:r>
              <a:rPr lang="en-US" sz="2800" b="1" dirty="0" smtClean="0">
                <a:solidFill>
                  <a:schemeClr val="bg1"/>
                </a:solidFill>
                <a:latin typeface="KBScaredStraight" panose="02000603000000000000" pitchFamily="2" charset="0"/>
                <a:ea typeface="KBScaredStraight" panose="02000603000000000000" pitchFamily="2" charset="0"/>
              </a:rPr>
              <a:t>!</a:t>
            </a:r>
            <a:endParaRPr lang="en-US" sz="2800" dirty="0">
              <a:solidFill>
                <a:schemeClr val="bg1"/>
              </a:solidFill>
              <a:latin typeface="KBScaredStraight" panose="02000603000000000000" pitchFamily="2" charset="0"/>
              <a:ea typeface="KBScaredStraight" panose="02000603000000000000" pitchFamily="2" charset="0"/>
            </a:endParaRPr>
          </a:p>
          <a:p>
            <a:pPr marL="800100" lvl="1" indent="-342900">
              <a:lnSpc>
                <a:spcPct val="80000"/>
              </a:lnSpc>
              <a:buFont typeface="Courier New" panose="02070309020205020404" pitchFamily="49" charset="0"/>
              <a:buChar char="o"/>
              <a:defRPr/>
            </a:pPr>
            <a:r>
              <a:rPr lang="en-US" sz="2800" dirty="0">
                <a:solidFill>
                  <a:schemeClr val="bg1"/>
                </a:solidFill>
                <a:latin typeface="KBScaredStraight" panose="02000603000000000000" pitchFamily="2" charset="0"/>
                <a:ea typeface="KBScaredStraight" panose="02000603000000000000" pitchFamily="2" charset="0"/>
              </a:rPr>
              <a:t>Parliamentary Democracy – legislature </a:t>
            </a:r>
            <a:r>
              <a:rPr lang="en-US" sz="2800" dirty="0" smtClean="0">
                <a:solidFill>
                  <a:schemeClr val="bg1"/>
                </a:solidFill>
                <a:latin typeface="KBScaredStraight" panose="02000603000000000000" pitchFamily="2" charset="0"/>
                <a:ea typeface="KBScaredStraight" panose="02000603000000000000" pitchFamily="2" charset="0"/>
              </a:rPr>
              <a:t>chooses the executive leader</a:t>
            </a:r>
            <a:endParaRPr lang="en-US" sz="2800" dirty="0">
              <a:solidFill>
                <a:schemeClr val="bg1"/>
              </a:solidFill>
              <a:latin typeface="KBScaredStraight" panose="02000603000000000000" pitchFamily="2" charset="0"/>
              <a:ea typeface="KBScaredStraight" panose="02000603000000000000" pitchFamily="2" charset="0"/>
            </a:endParaRPr>
          </a:p>
          <a:p>
            <a:pPr marL="1200150" lvl="2" indent="-285750">
              <a:lnSpc>
                <a:spcPct val="80000"/>
              </a:lnSpc>
              <a:buFont typeface="Arial" panose="020B0604020202020204" pitchFamily="34" charset="0"/>
              <a:buChar char="•"/>
              <a:defRPr/>
            </a:pPr>
            <a:endParaRPr lang="en-US" sz="2800" dirty="0" smtClean="0">
              <a:solidFill>
                <a:schemeClr val="bg1"/>
              </a:solidFill>
              <a:latin typeface="KBScaredStraight" panose="02000603000000000000" pitchFamily="2" charset="0"/>
              <a:ea typeface="KBScaredStraight" panose="02000603000000000000" pitchFamily="2" charset="0"/>
            </a:endParaRPr>
          </a:p>
          <a:p>
            <a:pPr marL="285750" indent="-285750">
              <a:lnSpc>
                <a:spcPct val="80000"/>
              </a:lnSpc>
              <a:buFont typeface="Arial" panose="020B0604020202020204" pitchFamily="34" charset="0"/>
              <a:buChar char="•"/>
              <a:defRPr/>
            </a:pPr>
            <a:r>
              <a:rPr lang="en-US" sz="2800" dirty="0" smtClean="0">
                <a:solidFill>
                  <a:schemeClr val="bg1"/>
                </a:solidFill>
                <a:latin typeface="KBScaredStraight" panose="02000603000000000000" pitchFamily="2" charset="0"/>
                <a:ea typeface="KBScaredStraight" panose="02000603000000000000" pitchFamily="2" charset="0"/>
              </a:rPr>
              <a:t>In Israel, citizens </a:t>
            </a:r>
            <a:r>
              <a:rPr lang="en-US" sz="2800" dirty="0">
                <a:solidFill>
                  <a:schemeClr val="bg1"/>
                </a:solidFill>
                <a:latin typeface="KBScaredStraight" panose="02000603000000000000" pitchFamily="2" charset="0"/>
                <a:ea typeface="KBScaredStraight" panose="02000603000000000000" pitchFamily="2" charset="0"/>
              </a:rPr>
              <a:t>vote for members of </a:t>
            </a:r>
            <a:r>
              <a:rPr lang="en-US" sz="2800" dirty="0" smtClean="0">
                <a:solidFill>
                  <a:schemeClr val="bg1"/>
                </a:solidFill>
                <a:latin typeface="KBScaredStraight" panose="02000603000000000000" pitchFamily="2" charset="0"/>
                <a:ea typeface="KBScaredStraight" panose="02000603000000000000" pitchFamily="2" charset="0"/>
              </a:rPr>
              <a:t>Knesset (parliament), then the elected members </a:t>
            </a:r>
            <a:r>
              <a:rPr lang="en-US" sz="2800" dirty="0">
                <a:solidFill>
                  <a:schemeClr val="bg1"/>
                </a:solidFill>
                <a:latin typeface="KBScaredStraight" panose="02000603000000000000" pitchFamily="2" charset="0"/>
                <a:ea typeface="KBScaredStraight" panose="02000603000000000000" pitchFamily="2" charset="0"/>
              </a:rPr>
              <a:t>choose the Prime </a:t>
            </a:r>
            <a:r>
              <a:rPr lang="en-US" sz="2800" dirty="0" smtClean="0">
                <a:solidFill>
                  <a:schemeClr val="bg1"/>
                </a:solidFill>
                <a:latin typeface="KBScaredStraight" panose="02000603000000000000" pitchFamily="2" charset="0"/>
                <a:ea typeface="KBScaredStraight" panose="02000603000000000000" pitchFamily="2" charset="0"/>
              </a:rPr>
              <a:t>Minister.</a:t>
            </a: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0426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21373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Citizens must be 18 to vote, but voting is not required by </a:t>
            </a:r>
            <a:r>
              <a:rPr lang="en-US" sz="3200" dirty="0" smtClean="0">
                <a:solidFill>
                  <a:schemeClr val="bg1"/>
                </a:solidFill>
                <a:latin typeface="KBScaredStraight" panose="02000603000000000000" pitchFamily="2" charset="0"/>
                <a:ea typeface="KBScaredStraight" panose="02000603000000000000" pitchFamily="2" charset="0"/>
              </a:rPr>
              <a:t>law.</a:t>
            </a: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As a democracy, its citizens must participate in voting and </a:t>
            </a:r>
            <a:r>
              <a:rPr lang="en-US" sz="3200" dirty="0" smtClean="0">
                <a:solidFill>
                  <a:schemeClr val="bg1"/>
                </a:solidFill>
                <a:latin typeface="KBScaredStraight" panose="02000603000000000000" pitchFamily="2" charset="0"/>
                <a:ea typeface="KBScaredStraight" panose="02000603000000000000" pitchFamily="2" charset="0"/>
              </a:rPr>
              <a:t>elections:</a:t>
            </a: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r>
              <a:rPr lang="en-US" sz="3200" dirty="0">
                <a:solidFill>
                  <a:schemeClr val="bg1"/>
                </a:solidFill>
                <a:latin typeface="KBScaredStraight" panose="02000603000000000000" pitchFamily="2" charset="0"/>
                <a:ea typeface="KBScaredStraight" panose="02000603000000000000" pitchFamily="2" charset="0"/>
              </a:rPr>
              <a:t>They elect members of </a:t>
            </a:r>
            <a:r>
              <a:rPr lang="en-US" sz="3200" dirty="0" smtClean="0">
                <a:solidFill>
                  <a:schemeClr val="bg1"/>
                </a:solidFill>
                <a:latin typeface="KBScaredStraight" panose="02000603000000000000" pitchFamily="2" charset="0"/>
                <a:ea typeface="KBScaredStraight" panose="02000603000000000000" pitchFamily="2" charset="0"/>
              </a:rPr>
              <a:t>Knesset.</a:t>
            </a:r>
          </a:p>
          <a:p>
            <a:pPr marL="914400" lvl="1" indent="-457200">
              <a:lnSpc>
                <a:spcPct val="80000"/>
              </a:lnSpc>
              <a:buFont typeface="Courier New" panose="02070309020205020404" pitchFamily="49" charset="0"/>
              <a:buChar char="o"/>
              <a:defRP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Elections </a:t>
            </a:r>
            <a:r>
              <a:rPr lang="en-US" sz="3200" dirty="0">
                <a:solidFill>
                  <a:schemeClr val="bg1"/>
                </a:solidFill>
                <a:latin typeface="KBScaredStraight" panose="02000603000000000000" pitchFamily="2" charset="0"/>
                <a:ea typeface="KBScaredStraight" panose="02000603000000000000" pitchFamily="2" charset="0"/>
              </a:rPr>
              <a:t>are held in Israel every four </a:t>
            </a:r>
            <a:r>
              <a:rPr lang="en-US" sz="3200" dirty="0" smtClean="0">
                <a:solidFill>
                  <a:schemeClr val="bg1"/>
                </a:solidFill>
                <a:latin typeface="KBScaredStraight" panose="02000603000000000000" pitchFamily="2" charset="0"/>
                <a:ea typeface="KBScaredStraight" panose="02000603000000000000" pitchFamily="2" charset="0"/>
              </a:rPr>
              <a:t>years.</a:t>
            </a: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3173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182" y="815926"/>
            <a:ext cx="11211950" cy="5474512"/>
          </a:xfrm>
          <a:prstGeom prst="rect">
            <a:avLst/>
          </a:prstGeom>
        </p:spPr>
        <p:txBody>
          <a:bodyPr wrap="square">
            <a:spAutoFit/>
          </a:bodyPr>
          <a:lstStyle/>
          <a:p>
            <a:pPr algn="ctr">
              <a:lnSpc>
                <a:spcPct val="107000"/>
              </a:lnSpc>
              <a:spcAft>
                <a:spcPts val="800"/>
              </a:spcAft>
            </a:pPr>
            <a:r>
              <a:rPr lang="en-US" sz="4400" dirty="0" smtClean="0">
                <a:latin typeface="Aharoni" panose="02010803020104030203" pitchFamily="2" charset="-79"/>
                <a:cs typeface="Aharoni" panose="02010803020104030203" pitchFamily="2" charset="-79"/>
              </a:rPr>
              <a:t>Standards</a:t>
            </a:r>
          </a:p>
          <a:p>
            <a:r>
              <a:rPr lang="en-US" sz="2800" dirty="0" smtClean="0">
                <a:solidFill>
                  <a:srgbClr val="FF0000"/>
                </a:solidFill>
                <a:latin typeface="Aharoni" panose="02010803020104030203" pitchFamily="2" charset="-79"/>
                <a:ea typeface="KBScaredStraight" panose="02000603000000000000" pitchFamily="2" charset="0"/>
                <a:cs typeface="Aharoni" panose="02010803020104030203" pitchFamily="2" charset="-79"/>
              </a:rPr>
              <a:t>SS7CG4</a:t>
            </a:r>
            <a:r>
              <a:rPr lang="en-US" sz="2000" b="1" dirty="0" smtClean="0">
                <a:latin typeface="Aharoni" panose="02010803020104030203" pitchFamily="2" charset="-79"/>
                <a:ea typeface="KBScaredStraight" panose="02000603000000000000" pitchFamily="2" charset="0"/>
                <a:cs typeface="Aharoni" panose="02010803020104030203" pitchFamily="2" charset="-79"/>
              </a:rPr>
              <a:t> </a:t>
            </a:r>
            <a:r>
              <a:rPr lang="en-US" sz="2000" b="1" dirty="0">
                <a:latin typeface="Aharoni" panose="02010803020104030203" pitchFamily="2" charset="-79"/>
                <a:ea typeface="KBScaredStraight" panose="02000603000000000000" pitchFamily="2" charset="0"/>
                <a:cs typeface="Aharoni" panose="02010803020104030203" pitchFamily="2" charset="-79"/>
              </a:rPr>
              <a:t>The student will compare and contrast various forms of government. </a:t>
            </a:r>
            <a:endParaRPr lang="en-US" sz="2000" dirty="0">
              <a:latin typeface="Aharoni" panose="02010803020104030203" pitchFamily="2" charset="-79"/>
              <a:ea typeface="KBScaredStraight" panose="02000603000000000000" pitchFamily="2" charset="0"/>
              <a:cs typeface="Aharoni" panose="02010803020104030203" pitchFamily="2" charset="-79"/>
            </a:endParaRPr>
          </a:p>
          <a:p>
            <a:r>
              <a:rPr lang="en-US" sz="2000" dirty="0">
                <a:latin typeface="Aharoni" panose="02010803020104030203" pitchFamily="2" charset="-79"/>
                <a:ea typeface="KBScaredStraight" panose="02000603000000000000" pitchFamily="2" charset="0"/>
                <a:cs typeface="Aharoni" panose="02010803020104030203" pitchFamily="2" charset="-79"/>
              </a:rPr>
              <a:t>a. Describe the ways government systems distribute power: unitary, confederation, and federal. </a:t>
            </a:r>
          </a:p>
          <a:p>
            <a:r>
              <a:rPr lang="en-US" sz="2000" dirty="0">
                <a:latin typeface="Aharoni" panose="02010803020104030203" pitchFamily="2" charset="-79"/>
                <a:ea typeface="KBScaredStraight" panose="02000603000000000000" pitchFamily="2" charset="0"/>
                <a:cs typeface="Aharoni" panose="02010803020104030203" pitchFamily="2" charset="-79"/>
              </a:rPr>
              <a:t>b. Explain how governments determine citizen participation: autocratic, oligarchic, and democratic. </a:t>
            </a:r>
          </a:p>
          <a:p>
            <a:r>
              <a:rPr lang="en-US" sz="2000" dirty="0">
                <a:latin typeface="Aharoni" panose="02010803020104030203" pitchFamily="2" charset="-79"/>
                <a:ea typeface="KBScaredStraight" panose="02000603000000000000" pitchFamily="2" charset="0"/>
                <a:cs typeface="Aharoni" panose="02010803020104030203" pitchFamily="2" charset="-79"/>
              </a:rPr>
              <a:t>c. Describe the two predominant forms of democratic governments: parliamentary and presidential. </a:t>
            </a:r>
            <a:endParaRPr lang="en-US" sz="2000" dirty="0" smtClean="0">
              <a:latin typeface="Aharoni" panose="02010803020104030203" pitchFamily="2" charset="-79"/>
              <a:ea typeface="KBScaredStraight" panose="02000603000000000000" pitchFamily="2" charset="0"/>
              <a:cs typeface="Aharoni" panose="02010803020104030203" pitchFamily="2" charset="-79"/>
            </a:endParaRPr>
          </a:p>
          <a:p>
            <a:endParaRPr lang="en-US" sz="2000" dirty="0">
              <a:latin typeface="Aharoni" panose="02010803020104030203" pitchFamily="2" charset="-79"/>
              <a:ea typeface="KBScaredStraight" panose="02000603000000000000" pitchFamily="2" charset="0"/>
              <a:cs typeface="Aharoni" panose="02010803020104030203" pitchFamily="2" charset="-79"/>
            </a:endParaRPr>
          </a:p>
          <a:p>
            <a:r>
              <a:rPr lang="en-US" sz="2800" b="1" dirty="0">
                <a:solidFill>
                  <a:srgbClr val="FF0000"/>
                </a:solidFill>
                <a:latin typeface="Aharoni" panose="02010803020104030203" pitchFamily="2" charset="-79"/>
                <a:ea typeface="KBScaredStraight" panose="02000603000000000000" pitchFamily="2" charset="0"/>
                <a:cs typeface="Aharoni" panose="02010803020104030203" pitchFamily="2" charset="-79"/>
              </a:rPr>
              <a:t>SS7CG5</a:t>
            </a:r>
            <a:r>
              <a:rPr lang="en-US" sz="2000" b="1" dirty="0">
                <a:latin typeface="Aharoni" panose="02010803020104030203" pitchFamily="2" charset="-79"/>
                <a:ea typeface="KBScaredStraight" panose="02000603000000000000" pitchFamily="2" charset="0"/>
                <a:cs typeface="Aharoni" panose="02010803020104030203" pitchFamily="2" charset="-79"/>
              </a:rPr>
              <a:t> The student will explain the structures of the national governments of Southwest Asia (Middle East). </a:t>
            </a:r>
            <a:endParaRPr lang="en-US" sz="2000" dirty="0">
              <a:latin typeface="Aharoni" panose="02010803020104030203" pitchFamily="2" charset="-79"/>
              <a:ea typeface="KBScaredStraight" panose="02000603000000000000" pitchFamily="2" charset="0"/>
              <a:cs typeface="Aharoni" panose="02010803020104030203" pitchFamily="2" charset="-79"/>
            </a:endParaRPr>
          </a:p>
          <a:p>
            <a:r>
              <a:rPr lang="en-US" sz="2000" dirty="0">
                <a:latin typeface="Aharoni" panose="02010803020104030203" pitchFamily="2" charset="-79"/>
                <a:ea typeface="KBScaredStraight" panose="02000603000000000000" pitchFamily="2" charset="0"/>
                <a:cs typeface="Aharoni" panose="02010803020104030203" pitchFamily="2" charset="-79"/>
              </a:rPr>
              <a:t>a. Compare the parliamentary democracy of the State of Israel, the monarchy of the Kingdom of Saudi Arabia, and the theocracy of the Islamic Republic of Iran, distinguishing the form of leadership and the role of the citizen in terms of voting rights and personal freedoms.</a:t>
            </a:r>
          </a:p>
        </p:txBody>
      </p:sp>
    </p:spTree>
    <p:extLst>
      <p:ext uri="{BB962C8B-B14F-4D97-AF65-F5344CB8AC3E}">
        <p14:creationId xmlns:p14="http://schemas.microsoft.com/office/powerpoint/2010/main" val="389048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19500" y="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in Israel</a:t>
            </a:r>
            <a:endParaRPr lang="en-US" sz="28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310" y="996950"/>
            <a:ext cx="8755380" cy="48641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19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926043" y="1597702"/>
            <a:ext cx="8339912" cy="2862322"/>
          </a:xfrm>
          <a:prstGeom prst="rect">
            <a:avLst/>
          </a:prstGeom>
          <a:noFill/>
        </p:spPr>
        <p:txBody>
          <a:bodyPr wrap="none" lIns="91440" tIns="45720" rIns="91440" bIns="45720">
            <a:spAutoFit/>
          </a:bodyPr>
          <a:lstStyle/>
          <a:p>
            <a:pPr algn="ctr"/>
            <a:r>
              <a:rPr lang="en-US" sz="90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Kingdom of</a:t>
            </a:r>
          </a:p>
          <a:p>
            <a:pPr algn="ctr"/>
            <a:r>
              <a:rPr lang="en-US" sz="90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Saudi Arabia</a:t>
            </a:r>
            <a:endParaRPr lang="en-US" sz="9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dirty="0" smtClean="0">
                <a:solidFill>
                  <a:schemeClr val="bg1"/>
                </a:solidFill>
                <a:latin typeface="KBScaredStraight" panose="02000603000000000000" pitchFamily="2" charset="0"/>
                <a:ea typeface="KBScaredStraight" panose="02000603000000000000" pitchFamily="2" charset="0"/>
              </a:rPr>
              <a:t>Unitary System – Absolute Monarchy</a:t>
            </a:r>
            <a:endParaRPr lang="en-US" sz="3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57196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047506" y="1493704"/>
            <a:ext cx="10096987" cy="486287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Saudi Arabia is the </a:t>
            </a:r>
            <a:r>
              <a:rPr lang="en-US" sz="2600" dirty="0">
                <a:solidFill>
                  <a:schemeClr val="bg1"/>
                </a:solidFill>
                <a:latin typeface="KBScaredStraight" panose="02000603000000000000" pitchFamily="2" charset="0"/>
                <a:ea typeface="KBScaredStraight" panose="02000603000000000000" pitchFamily="2" charset="0"/>
              </a:rPr>
              <a:t>largest country on the Arabian </a:t>
            </a:r>
            <a:r>
              <a:rPr lang="en-US" sz="2600" dirty="0" smtClean="0">
                <a:solidFill>
                  <a:schemeClr val="bg1"/>
                </a:solidFill>
                <a:latin typeface="KBScaredStraight" panose="02000603000000000000" pitchFamily="2" charset="0"/>
                <a:ea typeface="KBScaredStraight" panose="02000603000000000000" pitchFamily="2" charset="0"/>
              </a:rPr>
              <a:t>Peninsula and it has </a:t>
            </a:r>
            <a:r>
              <a:rPr lang="en-US" sz="2600" dirty="0">
                <a:solidFill>
                  <a:schemeClr val="bg1"/>
                </a:solidFill>
                <a:latin typeface="KBScaredStraight" panose="02000603000000000000" pitchFamily="2" charset="0"/>
                <a:ea typeface="KBScaredStraight" panose="02000603000000000000" pitchFamily="2" charset="0"/>
              </a:rPr>
              <a:t>the most influence in the region</a:t>
            </a:r>
            <a:r>
              <a:rPr lang="en-US" sz="2600" dirty="0" smtClean="0">
                <a:solidFill>
                  <a:schemeClr val="bg1"/>
                </a:solidFill>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It </a:t>
            </a:r>
            <a:r>
              <a:rPr lang="en-US" sz="2600" dirty="0">
                <a:solidFill>
                  <a:schemeClr val="bg1"/>
                </a:solidFill>
                <a:latin typeface="KBScaredStraight" panose="02000603000000000000" pitchFamily="2" charset="0"/>
                <a:ea typeface="KBScaredStraight" panose="02000603000000000000" pitchFamily="2" charset="0"/>
              </a:rPr>
              <a:t>is one of the few absolute </a:t>
            </a:r>
            <a:r>
              <a:rPr lang="en-US" sz="2600" dirty="0" smtClean="0">
                <a:solidFill>
                  <a:schemeClr val="bg1"/>
                </a:solidFill>
                <a:latin typeface="KBScaredStraight" panose="02000603000000000000" pitchFamily="2" charset="0"/>
                <a:ea typeface="KBScaredStraight" panose="02000603000000000000" pitchFamily="2" charset="0"/>
              </a:rPr>
              <a:t>monarchies left </a:t>
            </a:r>
            <a:r>
              <a:rPr lang="en-US" sz="2600" dirty="0">
                <a:solidFill>
                  <a:schemeClr val="bg1"/>
                </a:solidFill>
                <a:latin typeface="KBScaredStraight" panose="02000603000000000000" pitchFamily="2" charset="0"/>
                <a:ea typeface="KBScaredStraight" panose="02000603000000000000" pitchFamily="2" charset="0"/>
              </a:rPr>
              <a:t>in the </a:t>
            </a:r>
            <a:r>
              <a:rPr lang="en-US" sz="2600" dirty="0" smtClean="0">
                <a:solidFill>
                  <a:schemeClr val="bg1"/>
                </a:solidFill>
                <a:latin typeface="KBScaredStraight" panose="02000603000000000000" pitchFamily="2" charset="0"/>
                <a:ea typeface="KBScaredStraight" panose="02000603000000000000" pitchFamily="2" charset="0"/>
              </a:rPr>
              <a:t>world today. </a:t>
            </a:r>
          </a:p>
          <a:p>
            <a:pPr marL="914400" lvl="1"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Members </a:t>
            </a:r>
            <a:r>
              <a:rPr lang="en-US" sz="2600" dirty="0">
                <a:solidFill>
                  <a:schemeClr val="bg1"/>
                </a:solidFill>
                <a:latin typeface="KBScaredStraight" panose="02000603000000000000" pitchFamily="2" charset="0"/>
                <a:ea typeface="KBScaredStraight" panose="02000603000000000000" pitchFamily="2" charset="0"/>
              </a:rPr>
              <a:t>of the </a:t>
            </a:r>
            <a:r>
              <a:rPr lang="en-US" sz="2600" dirty="0" smtClean="0">
                <a:solidFill>
                  <a:schemeClr val="bg1"/>
                </a:solidFill>
                <a:latin typeface="KBScaredStraight" panose="02000603000000000000" pitchFamily="2" charset="0"/>
                <a:ea typeface="KBScaredStraight" panose="02000603000000000000" pitchFamily="2" charset="0"/>
              </a:rPr>
              <a:t>al-Saud </a:t>
            </a:r>
            <a:r>
              <a:rPr lang="en-US" sz="2600" dirty="0">
                <a:solidFill>
                  <a:schemeClr val="bg1"/>
                </a:solidFill>
                <a:latin typeface="KBScaredStraight" panose="02000603000000000000" pitchFamily="2" charset="0"/>
                <a:ea typeface="KBScaredStraight" panose="02000603000000000000" pitchFamily="2" charset="0"/>
              </a:rPr>
              <a:t>family have ruled Saudi Arabia since 1932.  </a:t>
            </a:r>
            <a:endParaRPr lang="en-US" sz="26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Most </a:t>
            </a:r>
            <a:r>
              <a:rPr lang="en-US" sz="2600" dirty="0">
                <a:solidFill>
                  <a:schemeClr val="bg1"/>
                </a:solidFill>
                <a:latin typeface="KBScaredStraight" panose="02000603000000000000" pitchFamily="2" charset="0"/>
                <a:ea typeface="KBScaredStraight" panose="02000603000000000000" pitchFamily="2" charset="0"/>
              </a:rPr>
              <a:t>government officials are relatives of the </a:t>
            </a:r>
            <a:r>
              <a:rPr lang="en-US" sz="2600" dirty="0" smtClean="0">
                <a:solidFill>
                  <a:schemeClr val="bg1"/>
                </a:solidFill>
                <a:latin typeface="KBScaredStraight" panose="02000603000000000000" pitchFamily="2" charset="0"/>
                <a:ea typeface="KBScaredStraight" panose="02000603000000000000" pitchFamily="2" charset="0"/>
              </a:rPr>
              <a:t>king.</a:t>
            </a:r>
          </a:p>
          <a:p>
            <a:pPr marL="914400" lvl="1"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 </a:t>
            </a:r>
            <a:r>
              <a:rPr lang="en-US" sz="2600" dirty="0">
                <a:solidFill>
                  <a:schemeClr val="bg1"/>
                </a:solidFill>
                <a:latin typeface="KBScaredStraight" panose="02000603000000000000" pitchFamily="2" charset="0"/>
                <a:ea typeface="KBScaredStraight" panose="02000603000000000000" pitchFamily="2" charset="0"/>
              </a:rPr>
              <a:t>king may ask members of his family, Islamic scholars, and tribal leaders for advice on decisions</a:t>
            </a:r>
            <a:r>
              <a:rPr lang="en-US" sz="2600" dirty="0" smtClean="0">
                <a:solidFill>
                  <a:schemeClr val="bg1"/>
                </a:solidFill>
                <a:latin typeface="KBScaredStraight" panose="02000603000000000000" pitchFamily="2" charset="0"/>
                <a:ea typeface="KBScaredStraight" panose="02000603000000000000" pitchFamily="2" charset="0"/>
              </a:rPr>
              <a:t>.</a:t>
            </a:r>
            <a:endParaRPr lang="en-US" sz="2400" dirty="0" smtClean="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23404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909310"/>
          </a:xfrm>
          <a:prstGeom prst="rect">
            <a:avLst/>
          </a:prstGeom>
          <a:noFill/>
        </p:spPr>
        <p:txBody>
          <a:bodyPr wrap="square" rtlCol="0">
            <a:spAutoFit/>
          </a:bodyPr>
          <a:lstStyle/>
          <a:p>
            <a:pPr marL="571500"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Saudi Arabia </a:t>
            </a:r>
            <a:r>
              <a:rPr lang="en-US" sz="2600" dirty="0">
                <a:solidFill>
                  <a:schemeClr val="bg1"/>
                </a:solidFill>
                <a:latin typeface="KBScaredStraight" panose="02000603000000000000" pitchFamily="2" charset="0"/>
                <a:ea typeface="KBScaredStraight" panose="02000603000000000000" pitchFamily="2" charset="0"/>
              </a:rPr>
              <a:t>has a </a:t>
            </a:r>
            <a:r>
              <a:rPr lang="en-US" sz="2600" dirty="0" smtClean="0">
                <a:solidFill>
                  <a:schemeClr val="bg1"/>
                </a:solidFill>
                <a:latin typeface="KBScaredStraight" panose="02000603000000000000" pitchFamily="2" charset="0"/>
                <a:ea typeface="KBScaredStraight" panose="02000603000000000000" pitchFamily="2" charset="0"/>
              </a:rPr>
              <a:t>unitary </a:t>
            </a:r>
            <a:r>
              <a:rPr lang="en-US" sz="2600" dirty="0">
                <a:solidFill>
                  <a:schemeClr val="bg1"/>
                </a:solidFill>
                <a:latin typeface="KBScaredStraight" panose="02000603000000000000" pitchFamily="2" charset="0"/>
                <a:ea typeface="KBScaredStraight" panose="02000603000000000000" pitchFamily="2" charset="0"/>
              </a:rPr>
              <a:t>system, which means that the </a:t>
            </a:r>
            <a:r>
              <a:rPr lang="en-US" sz="2600" dirty="0" smtClean="0">
                <a:solidFill>
                  <a:schemeClr val="bg1"/>
                </a:solidFill>
                <a:latin typeface="KBScaredStraight" panose="02000603000000000000" pitchFamily="2" charset="0"/>
                <a:ea typeface="KBScaredStraight" panose="02000603000000000000" pitchFamily="2" charset="0"/>
              </a:rPr>
              <a:t>national (central) government has all of the power.</a:t>
            </a:r>
          </a:p>
          <a:p>
            <a:pPr marL="1028700" lvl="1"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 provinces are under central government control.</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There are thirteen provinces in Saudi Arabia: </a:t>
            </a:r>
            <a:r>
              <a:rPr lang="en-US" sz="2800" dirty="0">
                <a:solidFill>
                  <a:schemeClr val="bg1"/>
                </a:solidFill>
                <a:latin typeface="KBScaredStraight" panose="02000603000000000000" pitchFamily="2" charset="0"/>
                <a:ea typeface="KBScaredStraight" panose="02000603000000000000" pitchFamily="2" charset="0"/>
              </a:rPr>
              <a:t>Al </a:t>
            </a:r>
            <a:r>
              <a:rPr lang="en-US" sz="2800" dirty="0" err="1">
                <a:solidFill>
                  <a:schemeClr val="bg1"/>
                </a:solidFill>
                <a:latin typeface="KBScaredStraight" panose="02000603000000000000" pitchFamily="2" charset="0"/>
                <a:ea typeface="KBScaredStraight" panose="02000603000000000000" pitchFamily="2" charset="0"/>
              </a:rPr>
              <a:t>Bahah</a:t>
            </a:r>
            <a:r>
              <a:rPr lang="en-US" sz="2800" dirty="0">
                <a:solidFill>
                  <a:schemeClr val="bg1"/>
                </a:solidFill>
                <a:latin typeface="KBScaredStraight" panose="02000603000000000000" pitchFamily="2" charset="0"/>
                <a:ea typeface="KBScaredStraight" panose="02000603000000000000" pitchFamily="2" charset="0"/>
              </a:rPr>
              <a:t>, Al </a:t>
            </a:r>
            <a:r>
              <a:rPr lang="en-US" sz="2800" dirty="0" err="1">
                <a:solidFill>
                  <a:schemeClr val="bg1"/>
                </a:solidFill>
                <a:latin typeface="KBScaredStraight" panose="02000603000000000000" pitchFamily="2" charset="0"/>
                <a:ea typeface="KBScaredStraight" panose="02000603000000000000" pitchFamily="2" charset="0"/>
              </a:rPr>
              <a:t>Hudud</a:t>
            </a:r>
            <a:r>
              <a:rPr lang="en-US" sz="2800" dirty="0">
                <a:solidFill>
                  <a:schemeClr val="bg1"/>
                </a:solidFill>
                <a:latin typeface="KBScaredStraight" panose="02000603000000000000" pitchFamily="2" charset="0"/>
                <a:ea typeface="KBScaredStraight" panose="02000603000000000000" pitchFamily="2" charset="0"/>
              </a:rPr>
              <a:t> ash </a:t>
            </a:r>
            <a:r>
              <a:rPr lang="en-US" sz="2800" dirty="0" err="1">
                <a:solidFill>
                  <a:schemeClr val="bg1"/>
                </a:solidFill>
                <a:latin typeface="KBScaredStraight" panose="02000603000000000000" pitchFamily="2" charset="0"/>
                <a:ea typeface="KBScaredStraight" panose="02000603000000000000" pitchFamily="2" charset="0"/>
              </a:rPr>
              <a:t>Shamaliyah</a:t>
            </a:r>
            <a:r>
              <a:rPr lang="en-US" sz="2800" dirty="0">
                <a:solidFill>
                  <a:schemeClr val="bg1"/>
                </a:solidFill>
                <a:latin typeface="KBScaredStraight" panose="02000603000000000000" pitchFamily="2" charset="0"/>
                <a:ea typeface="KBScaredStraight" panose="02000603000000000000" pitchFamily="2" charset="0"/>
              </a:rPr>
              <a:t> (Northern Border), Al </a:t>
            </a:r>
            <a:r>
              <a:rPr lang="en-US" sz="2800" dirty="0" err="1">
                <a:solidFill>
                  <a:schemeClr val="bg1"/>
                </a:solidFill>
                <a:latin typeface="KBScaredStraight" panose="02000603000000000000" pitchFamily="2" charset="0"/>
                <a:ea typeface="KBScaredStraight" panose="02000603000000000000" pitchFamily="2" charset="0"/>
              </a:rPr>
              <a:t>Jawf</a:t>
            </a:r>
            <a:r>
              <a:rPr lang="en-US" sz="2800" dirty="0">
                <a:solidFill>
                  <a:schemeClr val="bg1"/>
                </a:solidFill>
                <a:latin typeface="KBScaredStraight" panose="02000603000000000000" pitchFamily="2" charset="0"/>
                <a:ea typeface="KBScaredStraight" panose="02000603000000000000" pitchFamily="2" charset="0"/>
              </a:rPr>
              <a:t>, Al </a:t>
            </a:r>
            <a:r>
              <a:rPr lang="en-US" sz="2800" dirty="0" err="1">
                <a:solidFill>
                  <a:schemeClr val="bg1"/>
                </a:solidFill>
                <a:latin typeface="KBScaredStraight" panose="02000603000000000000" pitchFamily="2" charset="0"/>
                <a:ea typeface="KBScaredStraight" panose="02000603000000000000" pitchFamily="2" charset="0"/>
              </a:rPr>
              <a:t>Madinah</a:t>
            </a:r>
            <a:r>
              <a:rPr lang="en-US" sz="2800" dirty="0">
                <a:solidFill>
                  <a:schemeClr val="bg1"/>
                </a:solidFill>
                <a:latin typeface="KBScaredStraight" panose="02000603000000000000" pitchFamily="2" charset="0"/>
                <a:ea typeface="KBScaredStraight" panose="02000603000000000000" pitchFamily="2" charset="0"/>
              </a:rPr>
              <a:t> (Medina), Al </a:t>
            </a:r>
            <a:r>
              <a:rPr lang="en-US" sz="2800" dirty="0" err="1">
                <a:solidFill>
                  <a:schemeClr val="bg1"/>
                </a:solidFill>
                <a:latin typeface="KBScaredStraight" panose="02000603000000000000" pitchFamily="2" charset="0"/>
                <a:ea typeface="KBScaredStraight" panose="02000603000000000000" pitchFamily="2" charset="0"/>
              </a:rPr>
              <a:t>Qasim</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Ar</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Riyad</a:t>
            </a:r>
            <a:r>
              <a:rPr lang="en-US" sz="2800" dirty="0">
                <a:solidFill>
                  <a:schemeClr val="bg1"/>
                </a:solidFill>
                <a:latin typeface="KBScaredStraight" panose="02000603000000000000" pitchFamily="2" charset="0"/>
                <a:ea typeface="KBScaredStraight" panose="02000603000000000000" pitchFamily="2" charset="0"/>
              </a:rPr>
              <a:t> (Riyadh), Ash </a:t>
            </a:r>
            <a:r>
              <a:rPr lang="en-US" sz="2800" dirty="0" err="1">
                <a:solidFill>
                  <a:schemeClr val="bg1"/>
                </a:solidFill>
                <a:latin typeface="KBScaredStraight" panose="02000603000000000000" pitchFamily="2" charset="0"/>
                <a:ea typeface="KBScaredStraight" panose="02000603000000000000" pitchFamily="2" charset="0"/>
              </a:rPr>
              <a:t>Sharqiyah</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smtClean="0">
                <a:solidFill>
                  <a:schemeClr val="bg1"/>
                </a:solidFill>
                <a:latin typeface="KBScaredStraight" panose="02000603000000000000" pitchFamily="2" charset="0"/>
                <a:ea typeface="KBScaredStraight" panose="02000603000000000000" pitchFamily="2" charset="0"/>
              </a:rPr>
              <a:t>'</a:t>
            </a:r>
            <a:r>
              <a:rPr lang="en-US" sz="2800" dirty="0" err="1" smtClean="0">
                <a:solidFill>
                  <a:schemeClr val="bg1"/>
                </a:solidFill>
                <a:latin typeface="KBScaredStraight" panose="02000603000000000000" pitchFamily="2" charset="0"/>
                <a:ea typeface="KBScaredStraight" panose="02000603000000000000" pitchFamily="2" charset="0"/>
              </a:rPr>
              <a:t>Asir</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Ha'il</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Jizan</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err="1">
                <a:solidFill>
                  <a:schemeClr val="bg1"/>
                </a:solidFill>
                <a:latin typeface="KBScaredStraight" panose="02000603000000000000" pitchFamily="2" charset="0"/>
                <a:ea typeface="KBScaredStraight" panose="02000603000000000000" pitchFamily="2" charset="0"/>
              </a:rPr>
              <a:t>Makkah</a:t>
            </a:r>
            <a:r>
              <a:rPr lang="en-US" sz="2800" dirty="0">
                <a:solidFill>
                  <a:schemeClr val="bg1"/>
                </a:solidFill>
                <a:latin typeface="KBScaredStraight" panose="02000603000000000000" pitchFamily="2" charset="0"/>
                <a:ea typeface="KBScaredStraight" panose="02000603000000000000" pitchFamily="2" charset="0"/>
              </a:rPr>
              <a:t> (Mecca), </a:t>
            </a:r>
            <a:r>
              <a:rPr lang="en-US" sz="2800" dirty="0" err="1">
                <a:solidFill>
                  <a:schemeClr val="bg1"/>
                </a:solidFill>
                <a:latin typeface="KBScaredStraight" panose="02000603000000000000" pitchFamily="2" charset="0"/>
                <a:ea typeface="KBScaredStraight" panose="02000603000000000000" pitchFamily="2" charset="0"/>
              </a:rPr>
              <a:t>Najran</a:t>
            </a:r>
            <a:r>
              <a:rPr lang="en-US" sz="2800" dirty="0">
                <a:solidFill>
                  <a:schemeClr val="bg1"/>
                </a:solidFill>
                <a:latin typeface="KBScaredStraight" panose="02000603000000000000" pitchFamily="2" charset="0"/>
                <a:ea typeface="KBScaredStraight" panose="02000603000000000000" pitchFamily="2" charset="0"/>
              </a:rPr>
              <a:t>, </a:t>
            </a:r>
            <a:r>
              <a:rPr lang="en-US" sz="2800" dirty="0" smtClean="0">
                <a:solidFill>
                  <a:schemeClr val="bg1"/>
                </a:solidFill>
                <a:latin typeface="KBScaredStraight" panose="02000603000000000000" pitchFamily="2" charset="0"/>
                <a:ea typeface="KBScaredStraight" panose="02000603000000000000" pitchFamily="2" charset="0"/>
              </a:rPr>
              <a:t>&amp; </a:t>
            </a:r>
            <a:r>
              <a:rPr lang="en-US" sz="2800" dirty="0" err="1" smtClean="0">
                <a:solidFill>
                  <a:schemeClr val="bg1"/>
                </a:solidFill>
                <a:latin typeface="KBScaredStraight" panose="02000603000000000000" pitchFamily="2" charset="0"/>
                <a:ea typeface="KBScaredStraight" panose="02000603000000000000" pitchFamily="2" charset="0"/>
              </a:rPr>
              <a:t>Tabuk</a:t>
            </a:r>
            <a:r>
              <a:rPr lang="en-US" sz="2600" dirty="0">
                <a:solidFill>
                  <a:schemeClr val="bg1"/>
                </a:solidFill>
                <a:latin typeface="KBScaredStraight" panose="02000603000000000000" pitchFamily="2" charset="0"/>
                <a:ea typeface="KBScaredStraight" panose="02000603000000000000" pitchFamily="2" charset="0"/>
              </a:rPr>
              <a:t>.</a:t>
            </a: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08473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517526" y="165126"/>
            <a:ext cx="5438348"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Oligarchy</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6001643"/>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Saudi Arabia is one of the few absolute monarchies left in the world today.</a:t>
            </a:r>
          </a:p>
          <a:p>
            <a:pPr lvl="1"/>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The king and his advisors, many of whom are his family members or influential business and </a:t>
            </a:r>
            <a:r>
              <a:rPr lang="en-US" sz="2400" dirty="0" smtClean="0">
                <a:solidFill>
                  <a:schemeClr val="bg1"/>
                </a:solidFill>
                <a:latin typeface="KBScaredStraight" panose="02000603000000000000" pitchFamily="2" charset="0"/>
                <a:ea typeface="KBScaredStraight" panose="02000603000000000000" pitchFamily="2" charset="0"/>
              </a:rPr>
              <a:t>religious </a:t>
            </a:r>
            <a:r>
              <a:rPr lang="en-US" sz="2400" dirty="0">
                <a:solidFill>
                  <a:schemeClr val="bg1"/>
                </a:solidFill>
                <a:latin typeface="KBScaredStraight" panose="02000603000000000000" pitchFamily="2" charset="0"/>
                <a:ea typeface="KBScaredStraight" panose="02000603000000000000" pitchFamily="2" charset="0"/>
              </a:rPr>
              <a:t>leaders in the country, </a:t>
            </a:r>
            <a:r>
              <a:rPr lang="en-US" sz="2400" dirty="0" smtClean="0">
                <a:solidFill>
                  <a:schemeClr val="bg1"/>
                </a:solidFill>
                <a:latin typeface="KBScaredStraight" panose="02000603000000000000" pitchFamily="2" charset="0"/>
                <a:ea typeface="KBScaredStraight" panose="02000603000000000000" pitchFamily="2" charset="0"/>
              </a:rPr>
              <a:t>make all </a:t>
            </a:r>
            <a:r>
              <a:rPr lang="en-US" sz="2400" dirty="0">
                <a:solidFill>
                  <a:schemeClr val="bg1"/>
                </a:solidFill>
                <a:latin typeface="KBScaredStraight" panose="02000603000000000000" pitchFamily="2" charset="0"/>
                <a:ea typeface="KBScaredStraight" panose="02000603000000000000" pitchFamily="2" charset="0"/>
              </a:rPr>
              <a:t>the </a:t>
            </a:r>
            <a:r>
              <a:rPr lang="en-US" sz="2400" dirty="0" smtClean="0">
                <a:solidFill>
                  <a:schemeClr val="bg1"/>
                </a:solidFill>
                <a:latin typeface="KBScaredStraight" panose="02000603000000000000" pitchFamily="2" charset="0"/>
                <a:ea typeface="KBScaredStraight" panose="02000603000000000000" pitchFamily="2" charset="0"/>
              </a:rPr>
              <a:t>laws.</a:t>
            </a:r>
          </a:p>
          <a:p>
            <a:pPr marL="914400" lvl="1"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Conservative religious leaders also have a </a:t>
            </a:r>
            <a:r>
              <a:rPr lang="en-US" sz="2400" dirty="0" smtClean="0">
                <a:solidFill>
                  <a:schemeClr val="bg1"/>
                </a:solidFill>
                <a:latin typeface="KBScaredStraight" panose="02000603000000000000" pitchFamily="2" charset="0"/>
                <a:ea typeface="KBScaredStraight" panose="02000603000000000000" pitchFamily="2" charset="0"/>
              </a:rPr>
              <a:t>great deal </a:t>
            </a:r>
            <a:r>
              <a:rPr lang="en-US" sz="2400" dirty="0">
                <a:solidFill>
                  <a:schemeClr val="bg1"/>
                </a:solidFill>
                <a:latin typeface="KBScaredStraight" panose="02000603000000000000" pitchFamily="2" charset="0"/>
                <a:ea typeface="KBScaredStraight" panose="02000603000000000000" pitchFamily="2" charset="0"/>
              </a:rPr>
              <a:t>of influence in decisions made by </a:t>
            </a:r>
            <a:r>
              <a:rPr lang="en-US" sz="2400" dirty="0" smtClean="0">
                <a:solidFill>
                  <a:schemeClr val="bg1"/>
                </a:solidFill>
                <a:latin typeface="KBScaredStraight" panose="02000603000000000000" pitchFamily="2" charset="0"/>
                <a:ea typeface="KBScaredStraight" panose="02000603000000000000" pitchFamily="2" charset="0"/>
              </a:rPr>
              <a:t>the monarchy.</a:t>
            </a:r>
          </a:p>
          <a:p>
            <a:pPr marL="914400" lvl="1" indent="-4572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400" dirty="0">
                <a:solidFill>
                  <a:schemeClr val="bg1"/>
                </a:solidFill>
                <a:latin typeface="KBScaredStraight" panose="02000603000000000000" pitchFamily="2" charset="0"/>
                <a:ea typeface="KBScaredStraight" panose="02000603000000000000" pitchFamily="2" charset="0"/>
              </a:rPr>
              <a:t>There is no written </a:t>
            </a:r>
            <a:r>
              <a:rPr lang="en-US" sz="2400" dirty="0" smtClean="0">
                <a:solidFill>
                  <a:schemeClr val="bg1"/>
                </a:solidFill>
                <a:latin typeface="KBScaredStraight" panose="02000603000000000000" pitchFamily="2" charset="0"/>
                <a:ea typeface="KBScaredStraight" panose="02000603000000000000" pitchFamily="2" charset="0"/>
              </a:rPr>
              <a:t>constitution; however, the Qur’an acts as the constitution.</a:t>
            </a:r>
          </a:p>
          <a:p>
            <a:pPr marL="914400" lvl="1"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Saudi Arabia is </a:t>
            </a:r>
            <a:r>
              <a:rPr lang="en-US" sz="2400" dirty="0">
                <a:solidFill>
                  <a:schemeClr val="bg1"/>
                </a:solidFill>
                <a:latin typeface="KBScaredStraight" panose="02000603000000000000" pitchFamily="2" charset="0"/>
                <a:ea typeface="KBScaredStraight" panose="02000603000000000000" pitchFamily="2" charset="0"/>
              </a:rPr>
              <a:t>governed on the basis of Islamic law (</a:t>
            </a:r>
            <a:r>
              <a:rPr lang="en-US" sz="2400" dirty="0" err="1">
                <a:solidFill>
                  <a:schemeClr val="bg1"/>
                </a:solidFill>
                <a:latin typeface="KBScaredStraight" panose="02000603000000000000" pitchFamily="2" charset="0"/>
                <a:ea typeface="KBScaredStraight" panose="02000603000000000000" pitchFamily="2" charset="0"/>
              </a:rPr>
              <a:t>Shari’a</a:t>
            </a:r>
            <a:r>
              <a:rPr lang="en-US" sz="2400" dirty="0">
                <a:solidFill>
                  <a:schemeClr val="bg1"/>
                </a:solidFill>
                <a:latin typeface="KBScaredStraight" panose="02000603000000000000" pitchFamily="2" charset="0"/>
                <a:ea typeface="KBScaredStraight" panose="02000603000000000000" pitchFamily="2" charset="0"/>
              </a:rPr>
              <a:t>).</a:t>
            </a:r>
          </a:p>
          <a:p>
            <a:pPr marL="457200" indent="-457200">
              <a:buFont typeface="Arial" panose="020B0604020202020204" pitchFamily="34" charset="0"/>
              <a:buChar cha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2400" dirty="0">
              <a:solidFill>
                <a:schemeClr val="bg1"/>
              </a:solidFill>
            </a:endParaRPr>
          </a:p>
          <a:p>
            <a:pPr algn="ct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97551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Saudi Arabia </a:t>
            </a:r>
            <a:r>
              <a:rPr lang="en-US" sz="2800" dirty="0">
                <a:solidFill>
                  <a:schemeClr val="bg1"/>
                </a:solidFill>
                <a:latin typeface="KBScaredStraight" panose="02000603000000000000" pitchFamily="2" charset="0"/>
                <a:ea typeface="KBScaredStraight" panose="02000603000000000000" pitchFamily="2" charset="0"/>
              </a:rPr>
              <a:t>is ruled by a hereditary monarchy, which means the government is led by a king who comes from a family that has ruled the country for several generations.</a:t>
            </a:r>
          </a:p>
          <a:p>
            <a:pPr marL="914400" lvl="1"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King of Saudi Arabia has been a member of the al-Saud family since the </a:t>
            </a:r>
            <a:r>
              <a:rPr lang="en-US" sz="2800" dirty="0" smtClean="0">
                <a:solidFill>
                  <a:schemeClr val="bg1"/>
                </a:solidFill>
                <a:latin typeface="KBScaredStraight" panose="02000603000000000000" pitchFamily="2" charset="0"/>
                <a:ea typeface="KBScaredStraight" panose="02000603000000000000" pitchFamily="2" charset="0"/>
              </a:rPr>
              <a:t>1930s.</a:t>
            </a:r>
          </a:p>
          <a:p>
            <a:pPr marL="914400" lvl="1"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The people of Saudi Arabia do not choose the </a:t>
            </a:r>
            <a:r>
              <a:rPr lang="en-US" sz="2800" dirty="0" smtClean="0">
                <a:solidFill>
                  <a:schemeClr val="bg1"/>
                </a:solidFill>
                <a:latin typeface="KBScaredStraight" panose="02000603000000000000" pitchFamily="2" charset="0"/>
                <a:ea typeface="KBScaredStraight" panose="02000603000000000000" pitchFamily="2" charset="0"/>
              </a:rPr>
              <a:t>king.</a:t>
            </a:r>
            <a:endParaRPr lang="en-US" sz="2800" dirty="0">
              <a:solidFill>
                <a:schemeClr val="bg1"/>
              </a:solidFill>
              <a:latin typeface="KBScaredStraight" panose="02000603000000000000" pitchFamily="2" charset="0"/>
              <a:ea typeface="KBScaredStraight" panose="02000603000000000000" pitchFamily="2" charset="0"/>
            </a:endParaRPr>
          </a:p>
          <a:p>
            <a:pPr marL="800100" lvl="1" indent="-3429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When </a:t>
            </a:r>
            <a:r>
              <a:rPr lang="en-US" sz="2800" dirty="0">
                <a:solidFill>
                  <a:schemeClr val="bg1"/>
                </a:solidFill>
                <a:latin typeface="KBScaredStraight" panose="02000603000000000000" pitchFamily="2" charset="0"/>
                <a:ea typeface="KBScaredStraight" panose="02000603000000000000" pitchFamily="2" charset="0"/>
              </a:rPr>
              <a:t>a king dies, the Saudi family announces who the next king will be from among their male family </a:t>
            </a:r>
            <a:r>
              <a:rPr lang="en-US" sz="2800" dirty="0" smtClean="0">
                <a:solidFill>
                  <a:schemeClr val="bg1"/>
                </a:solidFill>
                <a:latin typeface="KBScaredStraight" panose="02000603000000000000" pitchFamily="2" charset="0"/>
                <a:ea typeface="KBScaredStraight" panose="02000603000000000000" pitchFamily="2" charset="0"/>
              </a:rPr>
              <a:t>members.</a:t>
            </a:r>
            <a:endParaRPr lang="en-US" sz="2800" dirty="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2800" dirty="0">
              <a:solidFill>
                <a:schemeClr val="bg1"/>
              </a:solidFill>
            </a:endParaRPr>
          </a:p>
          <a:p>
            <a:pPr algn="ct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0023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416848"/>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Abdullah bin Abdulaziz Al Saud</a:t>
            </a: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King of Saudi Arabia</a:t>
            </a:r>
            <a:endParaRPr lang="en-US" sz="2000" dirty="0">
              <a:latin typeface="KBScaredStraight" panose="02000603000000000000" pitchFamily="2" charset="0"/>
              <a:ea typeface="KBScaredStraight" panose="02000603000000000000" pitchFamily="2"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480027"/>
            <a:ext cx="3657600"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0985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153533"/>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Heir Apparent</a:t>
            </a:r>
          </a:p>
          <a:p>
            <a:pPr algn="ctr"/>
            <a:r>
              <a:rPr lang="en-US" sz="3600" dirty="0" smtClean="0">
                <a:latin typeface="KBScaredStraight" panose="02000603000000000000" pitchFamily="2" charset="0"/>
                <a:ea typeface="KBScaredStraight" panose="02000603000000000000" pitchFamily="2" charset="0"/>
              </a:rPr>
              <a:t>Salman bin Abdulaziz al-</a:t>
            </a:r>
            <a:r>
              <a:rPr lang="en-US" sz="3600" dirty="0" err="1" smtClean="0">
                <a:latin typeface="KBScaredStraight" panose="02000603000000000000" pitchFamily="2" charset="0"/>
                <a:ea typeface="KBScaredStraight" panose="02000603000000000000" pitchFamily="2" charset="0"/>
              </a:rPr>
              <a:t>Salud</a:t>
            </a:r>
            <a:endParaRPr lang="en-US" sz="3600" dirty="0" smtClean="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Crown Prince of Saudi Arabia</a:t>
            </a:r>
            <a:endParaRPr lang="en-US" sz="2000" dirty="0">
              <a:latin typeface="KBScaredStraight" panose="02000603000000000000" pitchFamily="2" charset="0"/>
              <a:ea typeface="KBScaredStraight" panose="02000603000000000000" pitchFamily="2"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8153" y="1507395"/>
            <a:ext cx="3655691"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0183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Saudi Arabia’s legislature is called the Consultative Council.</a:t>
            </a: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It can propose legislation to the king, but has no legal powers itself.</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There are 150 members and a chairman that is chosen by the king to serve 4-year terms.</a:t>
            </a:r>
          </a:p>
          <a:p>
            <a:pPr marL="457200"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king chooses two-thirds of the members of the Council, while men in the country vote for the remaining one-third of the members.</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Council mostly consists of members of the royal family.</a:t>
            </a: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2800" dirty="0">
              <a:solidFill>
                <a:schemeClr val="bg1"/>
              </a:solidFill>
            </a:endParaRPr>
          </a:p>
          <a:p>
            <a:pPr algn="ct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64208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Consultative Assembly of Saudi Arabia in Riyadh</a:t>
            </a:r>
            <a:endParaRPr lang="en-US" sz="28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519" y="1080654"/>
            <a:ext cx="8238962" cy="5091545"/>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74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6392" y="0"/>
            <a:ext cx="11353808" cy="6858000"/>
          </a:xfrm>
          <a:prstGeom prst="rect">
            <a:avLst/>
          </a:prstGeom>
        </p:spPr>
      </p:pic>
    </p:spTree>
    <p:extLst>
      <p:ext uri="{BB962C8B-B14F-4D97-AF65-F5344CB8AC3E}">
        <p14:creationId xmlns:p14="http://schemas.microsoft.com/office/powerpoint/2010/main" val="1910206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6297108"/>
          </a:xfrm>
          <a:prstGeom prst="rect">
            <a:avLst/>
          </a:prstGeom>
          <a:noFill/>
        </p:spPr>
        <p:txBody>
          <a:bodyPr wrap="square" rtlCol="0">
            <a:spAutoFit/>
          </a:bodyPr>
          <a:lstStyle/>
          <a:p>
            <a:pPr marL="594360" indent="-457200">
              <a:buClr>
                <a:schemeClr val="tx1">
                  <a:shade val="95000"/>
                </a:schemeClr>
              </a:buClr>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In 2004, </a:t>
            </a:r>
            <a:r>
              <a:rPr lang="en-US" sz="3200" dirty="0" smtClean="0">
                <a:solidFill>
                  <a:schemeClr val="bg1"/>
                </a:solidFill>
                <a:latin typeface="KBScaredStraight" panose="02000603000000000000" pitchFamily="2" charset="0"/>
                <a:ea typeface="KBScaredStraight" panose="02000603000000000000" pitchFamily="2" charset="0"/>
              </a:rPr>
              <a:t>the </a:t>
            </a:r>
            <a:r>
              <a:rPr lang="en-US" sz="3200" dirty="0">
                <a:solidFill>
                  <a:schemeClr val="bg1"/>
                </a:solidFill>
                <a:latin typeface="KBScaredStraight" panose="02000603000000000000" pitchFamily="2" charset="0"/>
                <a:ea typeface="KBScaredStraight" panose="02000603000000000000" pitchFamily="2" charset="0"/>
              </a:rPr>
              <a:t>Saudi government began allowing men who are 21 and older to vote for half of their local </a:t>
            </a:r>
            <a:r>
              <a:rPr lang="en-US" sz="3200" dirty="0" smtClean="0">
                <a:solidFill>
                  <a:schemeClr val="bg1"/>
                </a:solidFill>
                <a:latin typeface="KBScaredStraight" panose="02000603000000000000" pitchFamily="2" charset="0"/>
                <a:ea typeface="KBScaredStraight" panose="02000603000000000000" pitchFamily="2" charset="0"/>
              </a:rPr>
              <a:t>officials.</a:t>
            </a:r>
          </a:p>
          <a:p>
            <a:pPr marL="1051560" lvl="1" indent="-457200">
              <a:buClr>
                <a:schemeClr val="tx1">
                  <a:shade val="95000"/>
                </a:schemeClr>
              </a:buClr>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Men also </a:t>
            </a:r>
            <a:r>
              <a:rPr lang="en-US" sz="3200" dirty="0">
                <a:solidFill>
                  <a:schemeClr val="bg1"/>
                </a:solidFill>
                <a:latin typeface="KBScaredStraight" panose="02000603000000000000" pitchFamily="2" charset="0"/>
                <a:ea typeface="KBScaredStraight" panose="02000603000000000000" pitchFamily="2" charset="0"/>
              </a:rPr>
              <a:t>vote for one-third of the members of the legislature</a:t>
            </a:r>
            <a:r>
              <a:rPr lang="en-US" sz="3200" dirty="0" smtClean="0">
                <a:solidFill>
                  <a:schemeClr val="bg1"/>
                </a:solidFill>
                <a:latin typeface="KBScaredStraight" panose="02000603000000000000" pitchFamily="2" charset="0"/>
                <a:ea typeface="KBScaredStraight" panose="02000603000000000000" pitchFamily="2" charset="0"/>
              </a:rPr>
              <a:t>.</a:t>
            </a:r>
            <a:endParaRPr lang="en-US" sz="3200" dirty="0">
              <a:solidFill>
                <a:schemeClr val="bg1"/>
              </a:solidFill>
              <a:latin typeface="KBScaredStraight" panose="02000603000000000000" pitchFamily="2" charset="0"/>
              <a:ea typeface="KBScaredStraight" panose="02000603000000000000" pitchFamily="2" charset="0"/>
            </a:endParaRPr>
          </a:p>
          <a:p>
            <a:pPr marL="1051560" lvl="1" indent="-457200">
              <a:buClr>
                <a:schemeClr val="tx1">
                  <a:shade val="95000"/>
                </a:schemeClr>
              </a:buClr>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There are no political parties in Saudi Arabia.</a:t>
            </a:r>
          </a:p>
          <a:p>
            <a:pPr marL="594360" indent="-457200">
              <a:buClr>
                <a:schemeClr val="tx1">
                  <a:shade val="95000"/>
                </a:schemeClr>
              </a:buClr>
              <a:buFont typeface="Arial" panose="020B0604020202020204" pitchFamily="34" charset="0"/>
              <a:buChar char="•"/>
              <a:defRPr/>
            </a:pPr>
            <a:endParaRPr lang="en-US" sz="3200" dirty="0" smtClean="0">
              <a:solidFill>
                <a:schemeClr val="bg1"/>
              </a:solidFill>
              <a:latin typeface="KBScaredStraight" panose="02000603000000000000" pitchFamily="2" charset="0"/>
              <a:ea typeface="KBScaredStraight" panose="02000603000000000000" pitchFamily="2" charset="0"/>
            </a:endParaRPr>
          </a:p>
          <a:p>
            <a:pPr marL="594360" indent="-457200">
              <a:buClr>
                <a:schemeClr val="tx1">
                  <a:shade val="95000"/>
                </a:schemeClr>
              </a:buClr>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What about the women??</a:t>
            </a: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4192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15790" y="2208299"/>
            <a:ext cx="8560420" cy="2400657"/>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Islamic Republic</a:t>
            </a:r>
          </a:p>
          <a:p>
            <a:pPr algn="ctr"/>
            <a:r>
              <a:rPr lang="en-US" sz="750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a:t>
            </a: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f Iran</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dirty="0" smtClean="0">
                <a:solidFill>
                  <a:schemeClr val="bg1"/>
                </a:solidFill>
                <a:latin typeface="KBScaredStraight" panose="02000603000000000000" pitchFamily="2" charset="0"/>
                <a:ea typeface="KBScaredStraight" panose="02000603000000000000" pitchFamily="2" charset="0"/>
              </a:rPr>
              <a:t>Theocratic Republic</a:t>
            </a:r>
            <a:endParaRPr lang="en-US" sz="3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83253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793262" y="165126"/>
            <a:ext cx="8886856" cy="1246495"/>
          </a:xfrm>
          <a:prstGeom prst="rect">
            <a:avLst/>
          </a:prstGeom>
          <a:noFill/>
        </p:spPr>
        <p:txBody>
          <a:bodyPr wrap="none" lIns="91440" tIns="45720" rIns="91440" bIns="45720">
            <a:spAutoFit/>
          </a:bodyPr>
          <a:lstStyle/>
          <a:p>
            <a:pPr algn="ct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Background Info.</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60153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KBScaredStraight" panose="02000603000000000000" pitchFamily="2" charset="0"/>
                <a:ea typeface="KBScaredStraight" panose="02000603000000000000" pitchFamily="2" charset="0"/>
              </a:rPr>
              <a:t>In 1979, the </a:t>
            </a:r>
            <a:r>
              <a:rPr lang="en-US" sz="2800" dirty="0" smtClean="0">
                <a:solidFill>
                  <a:schemeClr val="bg1"/>
                </a:solidFill>
                <a:latin typeface="KBScaredStraight" panose="02000603000000000000" pitchFamily="2" charset="0"/>
                <a:ea typeface="KBScaredStraight" panose="02000603000000000000" pitchFamily="2" charset="0"/>
              </a:rPr>
              <a:t>Islamic (or Iranian) Revolution</a:t>
            </a:r>
            <a:r>
              <a:rPr lang="en-US" sz="2800" dirty="0">
                <a:solidFill>
                  <a:schemeClr val="bg1"/>
                </a:solidFill>
                <a:latin typeface="KBScaredStraight" panose="02000603000000000000" pitchFamily="2" charset="0"/>
                <a:ea typeface="KBScaredStraight" panose="02000603000000000000" pitchFamily="2" charset="0"/>
              </a:rPr>
              <a:t>, overthrew the monarchy that had ruled Iran for </a:t>
            </a:r>
            <a:r>
              <a:rPr lang="en-US" sz="2800" dirty="0" smtClean="0">
                <a:solidFill>
                  <a:schemeClr val="bg1"/>
                </a:solidFill>
                <a:latin typeface="KBScaredStraight" panose="02000603000000000000" pitchFamily="2" charset="0"/>
                <a:ea typeface="KBScaredStraight" panose="02000603000000000000" pitchFamily="2" charset="0"/>
              </a:rPr>
              <a:t>centuries.</a:t>
            </a:r>
          </a:p>
          <a:p>
            <a:pPr marL="914400" lvl="1"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a:t>
            </a:r>
            <a:r>
              <a:rPr lang="en-US" sz="2800" dirty="0">
                <a:solidFill>
                  <a:schemeClr val="bg1"/>
                </a:solidFill>
                <a:latin typeface="KBScaredStraight" panose="02000603000000000000" pitchFamily="2" charset="0"/>
                <a:ea typeface="KBScaredStraight" panose="02000603000000000000" pitchFamily="2" charset="0"/>
              </a:rPr>
              <a:t>Shah (king), who had been the monarch, had made Iran into a modern, less religious </a:t>
            </a:r>
            <a:r>
              <a:rPr lang="en-US" sz="2800" dirty="0" smtClean="0">
                <a:solidFill>
                  <a:schemeClr val="bg1"/>
                </a:solidFill>
                <a:latin typeface="KBScaredStraight" panose="02000603000000000000" pitchFamily="2" charset="0"/>
                <a:ea typeface="KBScaredStraight" panose="02000603000000000000" pitchFamily="2" charset="0"/>
              </a:rPr>
              <a:t>society.</a:t>
            </a:r>
          </a:p>
          <a:p>
            <a:pPr marL="457200" indent="-4572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Ayatollah </a:t>
            </a:r>
            <a:r>
              <a:rPr lang="en-US" sz="2800" dirty="0">
                <a:solidFill>
                  <a:schemeClr val="bg1"/>
                </a:solidFill>
                <a:latin typeface="KBScaredStraight" panose="02000603000000000000" pitchFamily="2" charset="0"/>
                <a:ea typeface="KBScaredStraight" panose="02000603000000000000" pitchFamily="2" charset="0"/>
              </a:rPr>
              <a:t>Khomeini, who became Iran’s new leader, set up a religious </a:t>
            </a:r>
            <a:r>
              <a:rPr lang="en-US" sz="2800" dirty="0" smtClean="0">
                <a:solidFill>
                  <a:schemeClr val="bg1"/>
                </a:solidFill>
                <a:latin typeface="KBScaredStraight" panose="02000603000000000000" pitchFamily="2" charset="0"/>
                <a:ea typeface="KBScaredStraight" panose="02000603000000000000" pitchFamily="2" charset="0"/>
              </a:rPr>
              <a:t>dictatorship based on Islamic principles.  </a:t>
            </a:r>
            <a:endParaRPr lang="en-US" sz="28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03854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2229019" y="165126"/>
            <a:ext cx="8015336"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Unitary System</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4154984"/>
          </a:xfrm>
          <a:prstGeom prst="rect">
            <a:avLst/>
          </a:prstGeom>
          <a:noFill/>
        </p:spPr>
        <p:txBody>
          <a:bodyPr wrap="square" rtlCol="0">
            <a:spAutoFit/>
          </a:bodyPr>
          <a:lstStyle/>
          <a:p>
            <a:pPr marL="571500"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Iran has </a:t>
            </a:r>
            <a:r>
              <a:rPr lang="en-US" sz="2600" dirty="0">
                <a:solidFill>
                  <a:schemeClr val="bg1"/>
                </a:solidFill>
                <a:latin typeface="KBScaredStraight" panose="02000603000000000000" pitchFamily="2" charset="0"/>
                <a:ea typeface="KBScaredStraight" panose="02000603000000000000" pitchFamily="2" charset="0"/>
              </a:rPr>
              <a:t>a </a:t>
            </a:r>
            <a:r>
              <a:rPr lang="en-US" sz="2600" dirty="0" smtClean="0">
                <a:solidFill>
                  <a:schemeClr val="bg1"/>
                </a:solidFill>
                <a:latin typeface="KBScaredStraight" panose="02000603000000000000" pitchFamily="2" charset="0"/>
                <a:ea typeface="KBScaredStraight" panose="02000603000000000000" pitchFamily="2" charset="0"/>
              </a:rPr>
              <a:t>unitary </a:t>
            </a:r>
            <a:r>
              <a:rPr lang="en-US" sz="2600" dirty="0">
                <a:solidFill>
                  <a:schemeClr val="bg1"/>
                </a:solidFill>
                <a:latin typeface="KBScaredStraight" panose="02000603000000000000" pitchFamily="2" charset="0"/>
                <a:ea typeface="KBScaredStraight" panose="02000603000000000000" pitchFamily="2" charset="0"/>
              </a:rPr>
              <a:t>system, which means that the </a:t>
            </a:r>
            <a:r>
              <a:rPr lang="en-US" sz="2600" dirty="0" smtClean="0">
                <a:solidFill>
                  <a:schemeClr val="bg1"/>
                </a:solidFill>
                <a:latin typeface="KBScaredStraight" panose="02000603000000000000" pitchFamily="2" charset="0"/>
                <a:ea typeface="KBScaredStraight" panose="02000603000000000000" pitchFamily="2" charset="0"/>
              </a:rPr>
              <a:t>national (central) government has all of the power.</a:t>
            </a:r>
          </a:p>
          <a:p>
            <a:pPr marL="1028700" lvl="1"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 provinces are under central government control.</a:t>
            </a:r>
          </a:p>
          <a:p>
            <a:pPr marL="571500" indent="-571500">
              <a:buFont typeface="Arial" panose="020B0604020202020204" pitchFamily="34" charset="0"/>
              <a:buChar char="•"/>
            </a:pP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There are thirty-one provinces </a:t>
            </a:r>
            <a:r>
              <a:rPr lang="en-US" sz="2600" smtClean="0">
                <a:solidFill>
                  <a:schemeClr val="bg1"/>
                </a:solidFill>
                <a:latin typeface="KBScaredStraight" panose="02000603000000000000" pitchFamily="2" charset="0"/>
                <a:ea typeface="KBScaredStraight" panose="02000603000000000000" pitchFamily="2" charset="0"/>
              </a:rPr>
              <a:t>in Iran.</a:t>
            </a:r>
            <a:endParaRPr lang="en-US" sz="2600" dirty="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5911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36778" y="165126"/>
            <a:ext cx="10599825"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Theocratic Republic</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386090"/>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Iran has a unique political system that combines elements of a parliamentary democracy with a theocracy.</a:t>
            </a:r>
          </a:p>
          <a:p>
            <a:pPr marL="571500" indent="-5715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people vote for members of a group called the General Assembly, who then elects the head of state of Iran, the Supreme Leader.</a:t>
            </a:r>
          </a:p>
          <a:p>
            <a:pPr marL="571500" indent="-571500">
              <a:buFont typeface="Arial" panose="020B0604020202020204" pitchFamily="34" charset="0"/>
              <a:buChar char="•"/>
            </a:pPr>
            <a:endParaRPr lang="en-US" sz="2800" dirty="0" smtClean="0">
              <a:solidFill>
                <a:schemeClr val="bg1"/>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chemeClr val="bg1"/>
                </a:solidFill>
                <a:latin typeface="KBScaredStraight" panose="02000603000000000000" pitchFamily="2" charset="0"/>
                <a:ea typeface="KBScaredStraight" panose="02000603000000000000" pitchFamily="2" charset="0"/>
              </a:rPr>
              <a:t>The Supreme Leader is always an ayatollah, or recognized religious authority, who follows the Islamic principles of Shari’ a law.</a:t>
            </a: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821029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305437" y="165126"/>
            <a:ext cx="5862502"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Leadership</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5509200"/>
          </a:xfrm>
          <a:prstGeom prst="rect">
            <a:avLst/>
          </a:prstGeom>
          <a:noFill/>
        </p:spPr>
        <p:txBody>
          <a:bodyPr wrap="square" rtlCol="0">
            <a:spAutoFit/>
          </a:bodyPr>
          <a:lstStyle/>
          <a:p>
            <a:pPr marL="742950" indent="-742950">
              <a:buAutoNum type="arabicPeriod"/>
              <a:defRPr/>
            </a:pPr>
            <a:r>
              <a:rPr lang="en-US" sz="3600" b="1" dirty="0" smtClean="0">
                <a:solidFill>
                  <a:schemeClr val="bg1"/>
                </a:solidFill>
                <a:latin typeface="KBScaredStraight" panose="02000603000000000000" pitchFamily="2" charset="0"/>
                <a:ea typeface="KBScaredStraight" panose="02000603000000000000" pitchFamily="2" charset="0"/>
              </a:rPr>
              <a:t>Supreme Leader (Ayatollah): </a:t>
            </a:r>
            <a:r>
              <a:rPr lang="en-US" sz="3600" dirty="0" smtClean="0">
                <a:solidFill>
                  <a:schemeClr val="bg1"/>
                </a:solidFill>
                <a:latin typeface="KBScaredStraight" panose="02000603000000000000" pitchFamily="2" charset="0"/>
                <a:ea typeface="KBScaredStraight" panose="02000603000000000000" pitchFamily="2" charset="0"/>
              </a:rPr>
              <a:t>head of state and highest ranking political and religious authority in Iran; appointed for life</a:t>
            </a:r>
          </a:p>
          <a:p>
            <a:pPr marL="742950" indent="-742950">
              <a:buAutoNum type="arabicPeriod"/>
              <a:defRPr/>
            </a:pPr>
            <a:endParaRPr lang="en-US" sz="3600" dirty="0" smtClean="0">
              <a:solidFill>
                <a:schemeClr val="bg1"/>
              </a:solidFill>
              <a:latin typeface="KBScaredStraight" panose="02000603000000000000" pitchFamily="2" charset="0"/>
              <a:ea typeface="KBScaredStraight" panose="02000603000000000000" pitchFamily="2" charset="0"/>
            </a:endParaRPr>
          </a:p>
          <a:p>
            <a:pPr marL="742950" indent="-742950">
              <a:buAutoNum type="arabicPeriod"/>
              <a:defRPr/>
            </a:pPr>
            <a:r>
              <a:rPr lang="en-US" sz="3600" dirty="0" smtClean="0">
                <a:solidFill>
                  <a:schemeClr val="bg1"/>
                </a:solidFill>
                <a:latin typeface="KBScaredStraight" panose="02000603000000000000" pitchFamily="2" charset="0"/>
                <a:ea typeface="KBScaredStraight" panose="02000603000000000000" pitchFamily="2" charset="0"/>
              </a:rPr>
              <a:t> </a:t>
            </a:r>
            <a:r>
              <a:rPr lang="en-US" sz="3600" b="1" dirty="0" smtClean="0">
                <a:solidFill>
                  <a:schemeClr val="bg1"/>
                </a:solidFill>
                <a:latin typeface="KBScaredStraight" panose="02000603000000000000" pitchFamily="2" charset="0"/>
                <a:ea typeface="KBScaredStraight" panose="02000603000000000000" pitchFamily="2" charset="0"/>
              </a:rPr>
              <a:t>President</a:t>
            </a:r>
            <a:r>
              <a:rPr lang="en-US" sz="3600" dirty="0" smtClean="0">
                <a:solidFill>
                  <a:schemeClr val="bg1"/>
                </a:solidFill>
                <a:latin typeface="KBScaredStraight" panose="02000603000000000000" pitchFamily="2" charset="0"/>
                <a:ea typeface="KBScaredStraight" panose="02000603000000000000" pitchFamily="2" charset="0"/>
              </a:rPr>
              <a:t>: the highest authority </a:t>
            </a:r>
            <a:r>
              <a:rPr lang="en-US" sz="3600" i="1" dirty="0" smtClean="0">
                <a:solidFill>
                  <a:schemeClr val="bg1"/>
                </a:solidFill>
                <a:latin typeface="KBScaredStraight" panose="02000603000000000000" pitchFamily="2" charset="0"/>
                <a:ea typeface="KBScaredStraight" panose="02000603000000000000" pitchFamily="2" charset="0"/>
              </a:rPr>
              <a:t>after</a:t>
            </a:r>
            <a:r>
              <a:rPr lang="en-US" sz="3600" dirty="0" smtClean="0">
                <a:solidFill>
                  <a:schemeClr val="bg1"/>
                </a:solidFill>
                <a:latin typeface="KBScaredStraight" panose="02000603000000000000" pitchFamily="2" charset="0"/>
                <a:ea typeface="KBScaredStraight" panose="02000603000000000000" pitchFamily="2" charset="0"/>
              </a:rPr>
              <a:t> the Supreme Leader (his/her power is limited by the Supreme Leader)</a:t>
            </a:r>
            <a:endParaRPr lang="en-US" sz="36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39454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4018" y="59395"/>
            <a:ext cx="11296357" cy="1200329"/>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His Eminence Ayatollah</a:t>
            </a:r>
          </a:p>
          <a:p>
            <a:pPr algn="ctr"/>
            <a:r>
              <a:rPr lang="en-US" sz="3600" dirty="0" smtClean="0">
                <a:latin typeface="KBScaredStraight" panose="02000603000000000000" pitchFamily="2" charset="0"/>
                <a:ea typeface="KBScaredStraight" panose="02000603000000000000" pitchFamily="2" charset="0"/>
              </a:rPr>
              <a:t>Ali Khamenei</a:t>
            </a: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Supreme Leader</a:t>
            </a:r>
            <a:endParaRPr lang="en-US" sz="2000" dirty="0">
              <a:latin typeface="KBScaredStraight" panose="02000603000000000000" pitchFamily="2" charset="0"/>
              <a:ea typeface="KBScaredStraight" panose="02000603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8260" y="1411452"/>
            <a:ext cx="2915478"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951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20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0221" y="416848"/>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Hassan </a:t>
            </a:r>
            <a:r>
              <a:rPr lang="en-US" sz="3600" dirty="0" err="1" smtClean="0">
                <a:latin typeface="KBScaredStraight" panose="02000603000000000000" pitchFamily="2" charset="0"/>
                <a:ea typeface="KBScaredStraight" panose="02000603000000000000" pitchFamily="2" charset="0"/>
              </a:rPr>
              <a:t>Rouhani</a:t>
            </a:r>
            <a:endParaRPr lang="en-US" sz="3600" dirty="0" smtClean="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President</a:t>
            </a:r>
            <a:endParaRPr lang="en-US" sz="2000" dirty="0">
              <a:latin typeface="KBScaredStraight" panose="02000603000000000000" pitchFamily="2" charset="0"/>
              <a:ea typeface="KBScaredStraight" panose="02000603000000000000" pitchFamily="2"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14192" y="1480027"/>
            <a:ext cx="3468414"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8419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978619" y="165126"/>
            <a:ext cx="10516149" cy="1015663"/>
          </a:xfrm>
          <a:prstGeom prst="rect">
            <a:avLst/>
          </a:prstGeom>
          <a:noFill/>
        </p:spPr>
        <p:txBody>
          <a:bodyPr wrap="none" lIns="91440" tIns="45720" rIns="91440" bIns="45720">
            <a:spAutoFit/>
          </a:bodyPr>
          <a:lstStyle/>
          <a:p>
            <a:pPr algn="ctr"/>
            <a:r>
              <a:rPr lang="en-US" sz="60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How Leaders Are Chosen</a:t>
            </a:r>
            <a:endParaRPr lang="en-US" sz="6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188186" y="1345915"/>
            <a:ext cx="10096987"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solidFill>
                  <a:schemeClr val="bg1"/>
                </a:solidFill>
                <a:latin typeface="KBScaredStraight" panose="02000603000000000000" pitchFamily="2" charset="0"/>
                <a:ea typeface="KBScaredStraight" panose="02000603000000000000" pitchFamily="2" charset="0"/>
              </a:rPr>
              <a:t>Supreme Leader: </a:t>
            </a:r>
            <a:r>
              <a:rPr lang="en-US" sz="3200" dirty="0" smtClean="0">
                <a:solidFill>
                  <a:schemeClr val="bg1"/>
                </a:solidFill>
                <a:latin typeface="KBScaredStraight" panose="02000603000000000000" pitchFamily="2" charset="0"/>
                <a:ea typeface="KBScaredStraight" panose="02000603000000000000" pitchFamily="2" charset="0"/>
              </a:rPr>
              <a:t>elected by the Assembly of Experts (88 elected people who are also charged with supervising the leader’s activities)</a:t>
            </a:r>
          </a:p>
          <a:p>
            <a:pPr marL="457200" indent="-457200">
              <a:buFont typeface="Arial" panose="020B0604020202020204" pitchFamily="34" charset="0"/>
              <a:buChar cha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b="1" dirty="0" smtClean="0">
                <a:solidFill>
                  <a:schemeClr val="bg1"/>
                </a:solidFill>
                <a:latin typeface="KBScaredStraight" panose="02000603000000000000" pitchFamily="2" charset="0"/>
                <a:ea typeface="KBScaredStraight" panose="02000603000000000000" pitchFamily="2" charset="0"/>
              </a:rPr>
              <a:t>President</a:t>
            </a:r>
            <a:r>
              <a:rPr lang="en-US" sz="3200" dirty="0" smtClean="0">
                <a:solidFill>
                  <a:schemeClr val="bg1"/>
                </a:solidFill>
                <a:latin typeface="KBScaredStraight" panose="02000603000000000000" pitchFamily="2" charset="0"/>
                <a:ea typeface="KBScaredStraight" panose="02000603000000000000" pitchFamily="2" charset="0"/>
              </a:rPr>
              <a:t>: elected by the Iranian people and serves a 4-year term</a:t>
            </a:r>
            <a:endParaRPr lang="en-US" sz="24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6720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289344" y="165126"/>
            <a:ext cx="5894691"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Legislature</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227505" y="1493704"/>
            <a:ext cx="10096987" cy="4708981"/>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Iran’s legislature is unicameral and is called the Islamic Consultative Assembly of Iran (Parliament).</a:t>
            </a:r>
          </a:p>
          <a:p>
            <a:pPr marL="457200" indent="-457200">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There are 290 members and they are elected by the people for 4-year terms.</a:t>
            </a:r>
          </a:p>
          <a:p>
            <a:pPr marL="457200" indent="-457200">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P</a:t>
            </a:r>
            <a:r>
              <a:rPr lang="en-US" sz="3200" dirty="0" smtClean="0">
                <a:solidFill>
                  <a:schemeClr val="bg1"/>
                </a:solidFill>
                <a:latin typeface="KBScaredStraight" panose="02000603000000000000" pitchFamily="2" charset="0"/>
                <a:ea typeface="KBScaredStraight" panose="02000603000000000000" pitchFamily="2" charset="0"/>
              </a:rPr>
              <a:t>arliament drafts legislation, ratifies treaties, and approves the national budget.</a:t>
            </a:r>
          </a:p>
          <a:p>
            <a:pPr>
              <a:buFont typeface="Webdings" panose="05030102010509060703" pitchFamily="18" charset="2"/>
              <a:buChar char="G"/>
            </a:pPr>
            <a:endParaRPr lang="en-US" sz="1200" dirty="0">
              <a:solidFill>
                <a:schemeClr val="bg1"/>
              </a:solidFill>
            </a:endParaRPr>
          </a:p>
        </p:txBody>
      </p:sp>
    </p:spTree>
    <p:extLst>
      <p:ext uri="{BB962C8B-B14F-4D97-AF65-F5344CB8AC3E}">
        <p14:creationId xmlns:p14="http://schemas.microsoft.com/office/powerpoint/2010/main" val="298345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1802966" y="1954088"/>
            <a:ext cx="8586068" cy="2400657"/>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Southwest Asian</a:t>
            </a:r>
          </a:p>
          <a:p>
            <a:pPr algn="ctr"/>
            <a:r>
              <a:rPr lang="en-US" sz="75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Governments</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1015663"/>
          </a:xfrm>
          <a:prstGeom prst="rect">
            <a:avLst/>
          </a:prstGeom>
          <a:noFill/>
        </p:spPr>
        <p:txBody>
          <a:bodyPr wrap="square" rtlCol="0">
            <a:spAutoFit/>
          </a:bodyPr>
          <a:lstStyle/>
          <a:p>
            <a:pPr algn="ctr"/>
            <a:r>
              <a:rPr lang="en-US" sz="3000" dirty="0" smtClean="0">
                <a:solidFill>
                  <a:schemeClr val="bg1"/>
                </a:solidFill>
                <a:latin typeface="KBScaredStraight" panose="02000603000000000000" pitchFamily="2" charset="0"/>
                <a:ea typeface="KBScaredStraight" panose="02000603000000000000" pitchFamily="2" charset="0"/>
              </a:rPr>
              <a:t>State of Israel, Kingdom of Saudi Arabia, &amp; Islamic Republic of Iran</a:t>
            </a:r>
            <a:endParaRPr lang="en-US" sz="3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459533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Islamic Consultative Assembly in Tehran, Iran</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17431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Islamic Consultative Assembly in Tehran, Iran</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714375"/>
            <a:ext cx="8477250" cy="56578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817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1550861" y="165126"/>
            <a:ext cx="9371669"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Role of the Citizen</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718350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KBScaredStraight" panose="02000603000000000000" pitchFamily="2" charset="0"/>
                <a:ea typeface="KBScaredStraight" panose="02000603000000000000" pitchFamily="2" charset="0"/>
              </a:rPr>
              <a:t>Citizens must be 18 to vote, but voting is not required by </a:t>
            </a:r>
            <a:r>
              <a:rPr lang="en-US" sz="3200" dirty="0" smtClean="0">
                <a:solidFill>
                  <a:schemeClr val="bg1"/>
                </a:solidFill>
                <a:latin typeface="KBScaredStraight" panose="02000603000000000000" pitchFamily="2" charset="0"/>
                <a:ea typeface="KBScaredStraight" panose="02000603000000000000" pitchFamily="2" charset="0"/>
              </a:rPr>
              <a:t>law.</a:t>
            </a: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As a democracy, its citizens must participate in voting and </a:t>
            </a:r>
            <a:r>
              <a:rPr lang="en-US" sz="3200" dirty="0" smtClean="0">
                <a:solidFill>
                  <a:schemeClr val="bg1"/>
                </a:solidFill>
                <a:latin typeface="KBScaredStraight" panose="02000603000000000000" pitchFamily="2" charset="0"/>
                <a:ea typeface="KBScaredStraight" panose="02000603000000000000" pitchFamily="2" charset="0"/>
              </a:rPr>
              <a:t>elections:</a:t>
            </a: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r>
              <a:rPr lang="en-US" sz="3200" dirty="0">
                <a:solidFill>
                  <a:schemeClr val="bg1"/>
                </a:solidFill>
                <a:latin typeface="KBScaredStraight" panose="02000603000000000000" pitchFamily="2" charset="0"/>
                <a:ea typeface="KBScaredStraight" panose="02000603000000000000" pitchFamily="2" charset="0"/>
              </a:rPr>
              <a:t>They elect </a:t>
            </a:r>
            <a:r>
              <a:rPr lang="en-US" sz="3200" dirty="0" smtClean="0">
                <a:solidFill>
                  <a:schemeClr val="bg1"/>
                </a:solidFill>
                <a:latin typeface="KBScaredStraight" panose="02000603000000000000" pitchFamily="2" charset="0"/>
                <a:ea typeface="KBScaredStraight" panose="02000603000000000000" pitchFamily="2" charset="0"/>
              </a:rPr>
              <a:t>the 290 members </a:t>
            </a:r>
            <a:r>
              <a:rPr lang="en-US" sz="3200" dirty="0">
                <a:solidFill>
                  <a:schemeClr val="bg1"/>
                </a:solidFill>
                <a:latin typeface="KBScaredStraight" panose="02000603000000000000" pitchFamily="2" charset="0"/>
                <a:ea typeface="KBScaredStraight" panose="02000603000000000000" pitchFamily="2" charset="0"/>
              </a:rPr>
              <a:t>of </a:t>
            </a:r>
            <a:r>
              <a:rPr lang="en-US" sz="3200" dirty="0" smtClean="0">
                <a:solidFill>
                  <a:schemeClr val="bg1"/>
                </a:solidFill>
                <a:latin typeface="KBScaredStraight" panose="02000603000000000000" pitchFamily="2" charset="0"/>
                <a:ea typeface="KBScaredStraight" panose="02000603000000000000" pitchFamily="2" charset="0"/>
              </a:rPr>
              <a:t>the Consultative Assembly.</a:t>
            </a:r>
          </a:p>
          <a:p>
            <a:pPr marL="914400" lvl="1" indent="-457200">
              <a:lnSpc>
                <a:spcPct val="80000"/>
              </a:lnSpc>
              <a:buFont typeface="Courier New" panose="02070309020205020404" pitchFamily="49" charset="0"/>
              <a:buChar char="o"/>
              <a:defRP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Elections for the president are held every </a:t>
            </a:r>
            <a:r>
              <a:rPr lang="en-US" sz="3200" dirty="0">
                <a:solidFill>
                  <a:schemeClr val="bg1"/>
                </a:solidFill>
                <a:latin typeface="KBScaredStraight" panose="02000603000000000000" pitchFamily="2" charset="0"/>
                <a:ea typeface="KBScaredStraight" panose="02000603000000000000" pitchFamily="2" charset="0"/>
              </a:rPr>
              <a:t>four </a:t>
            </a:r>
            <a:r>
              <a:rPr lang="en-US" sz="3200" dirty="0" smtClean="0">
                <a:solidFill>
                  <a:schemeClr val="bg1"/>
                </a:solidFill>
                <a:latin typeface="KBScaredStraight" panose="02000603000000000000" pitchFamily="2" charset="0"/>
                <a:ea typeface="KBScaredStraight" panose="02000603000000000000" pitchFamily="2" charset="0"/>
              </a:rPr>
              <a:t>years.</a:t>
            </a:r>
          </a:p>
          <a:p>
            <a:pPr marL="457200" indent="-457200">
              <a:lnSpc>
                <a:spcPct val="80000"/>
              </a:lnSpc>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Election for the Assembly of Experts are held every six years.</a:t>
            </a:r>
          </a:p>
          <a:p>
            <a:pPr marL="457200" indent="-4572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Courier New" panose="02070309020205020404" pitchFamily="49" charset="0"/>
              <a:buChar char="o"/>
              <a:defRPr/>
            </a:pPr>
            <a:endParaRPr lang="en-US" sz="3200" dirty="0">
              <a:solidFill>
                <a:schemeClr val="bg1"/>
              </a:solidFill>
              <a:latin typeface="KBScaredStraight" panose="02000603000000000000" pitchFamily="2" charset="0"/>
              <a:ea typeface="KBScaredStraight" panose="02000603000000000000" pitchFamily="2" charset="0"/>
            </a:endParaRPr>
          </a:p>
          <a:p>
            <a:pPr lvl="1">
              <a:lnSpc>
                <a:spcPct val="80000"/>
              </a:lnSpc>
              <a:defRPr/>
            </a:pPr>
            <a:endParaRPr lang="en-US" sz="32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endParaRPr lang="en-US" sz="3200" dirty="0">
              <a:solidFill>
                <a:schemeClr val="bg1"/>
              </a:solidFill>
            </a:endParaRPr>
          </a:p>
          <a:p>
            <a:pPr algn="ct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480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14300"/>
            <a:ext cx="9144000"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in Iran</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13" y="901699"/>
            <a:ext cx="9760173" cy="54864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8194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9100" y="0"/>
            <a:ext cx="11353800" cy="6858000"/>
          </a:xfrm>
          <a:prstGeom prst="rect">
            <a:avLst/>
          </a:prstGeom>
        </p:spPr>
      </p:pic>
    </p:spTree>
    <p:extLst>
      <p:ext uri="{BB962C8B-B14F-4D97-AF65-F5344CB8AC3E}">
        <p14:creationId xmlns:p14="http://schemas.microsoft.com/office/powerpoint/2010/main" val="2461234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3009901" y="-1549401"/>
            <a:ext cx="6858000" cy="9956802"/>
          </a:xfrm>
          <a:prstGeom prst="rect">
            <a:avLst/>
          </a:prstGeom>
        </p:spPr>
      </p:pic>
    </p:spTree>
    <p:extLst>
      <p:ext uri="{BB962C8B-B14F-4D97-AF65-F5344CB8AC3E}">
        <p14:creationId xmlns:p14="http://schemas.microsoft.com/office/powerpoint/2010/main" val="3309207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34998" y="0"/>
            <a:ext cx="11353801" cy="6858000"/>
          </a:xfrm>
          <a:prstGeom prst="rect">
            <a:avLst/>
          </a:prstGeom>
        </p:spPr>
      </p:pic>
    </p:spTree>
    <p:extLst>
      <p:ext uri="{BB962C8B-B14F-4D97-AF65-F5344CB8AC3E}">
        <p14:creationId xmlns:p14="http://schemas.microsoft.com/office/powerpoint/2010/main" val="1754988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621"/>
            <a:ext cx="6035040" cy="3367425"/>
          </a:xfrm>
          <a:prstGeom prst="rect">
            <a:avLst/>
          </a:prstGeom>
        </p:spPr>
      </p:pic>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67038" y="21106"/>
            <a:ext cx="3392404" cy="461665"/>
          </a:xfrm>
          <a:prstGeom prst="rect">
            <a:avLst/>
          </a:prstGeom>
          <a:noFill/>
        </p:spPr>
        <p:txBody>
          <a:bodyPr wrap="none" lIns="91440" tIns="45720" rIns="91440" bIns="45720">
            <a:spAutoFit/>
          </a:bodyPr>
          <a:lstStyle/>
          <a:p>
            <a:pPr algn="ctr"/>
            <a:r>
              <a:rPr lang="en-US" sz="2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Ticket Out the Door</a:t>
            </a:r>
            <a:endParaRPr lang="en-US" sz="2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6035040" cy="3367425"/>
          </a:xfrm>
          <a:prstGeom prst="rect">
            <a:avLst/>
          </a:prstGeom>
        </p:spPr>
      </p:pic>
      <p:sp>
        <p:nvSpPr>
          <p:cNvPr id="14" name="Rectangle 13"/>
          <p:cNvSpPr/>
          <p:nvPr/>
        </p:nvSpPr>
        <p:spPr>
          <a:xfrm>
            <a:off x="1367038" y="3439553"/>
            <a:ext cx="3392404" cy="461665"/>
          </a:xfrm>
          <a:prstGeom prst="rect">
            <a:avLst/>
          </a:prstGeom>
          <a:noFill/>
        </p:spPr>
        <p:txBody>
          <a:bodyPr wrap="none" lIns="91440" tIns="45720" rIns="91440" bIns="45720">
            <a:spAutoFit/>
          </a:bodyPr>
          <a:lstStyle/>
          <a:p>
            <a:pPr algn="ctr"/>
            <a:r>
              <a:rPr lang="en-US" sz="2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Ticket Out the Door</a:t>
            </a:r>
            <a:endParaRPr lang="en-US" sz="2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960" y="3429000"/>
            <a:ext cx="6035040" cy="3367425"/>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106"/>
            <a:ext cx="6035040" cy="3367425"/>
          </a:xfrm>
          <a:prstGeom prst="rect">
            <a:avLst/>
          </a:prstGeom>
        </p:spPr>
      </p:pic>
      <p:sp>
        <p:nvSpPr>
          <p:cNvPr id="19" name="Rectangle 18"/>
          <p:cNvSpPr/>
          <p:nvPr/>
        </p:nvSpPr>
        <p:spPr>
          <a:xfrm>
            <a:off x="7664993" y="0"/>
            <a:ext cx="3392404" cy="461665"/>
          </a:xfrm>
          <a:prstGeom prst="rect">
            <a:avLst/>
          </a:prstGeom>
          <a:noFill/>
        </p:spPr>
        <p:txBody>
          <a:bodyPr wrap="none" lIns="91440" tIns="45720" rIns="91440" bIns="45720">
            <a:spAutoFit/>
          </a:bodyPr>
          <a:lstStyle/>
          <a:p>
            <a:pPr algn="ctr"/>
            <a:r>
              <a:rPr lang="en-US" sz="2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Ticket Out the Door</a:t>
            </a:r>
            <a:endParaRPr lang="en-US" sz="2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20" name="Rectangle 19"/>
          <p:cNvSpPr/>
          <p:nvPr/>
        </p:nvSpPr>
        <p:spPr>
          <a:xfrm>
            <a:off x="7664993" y="3409637"/>
            <a:ext cx="3392404" cy="461665"/>
          </a:xfrm>
          <a:prstGeom prst="rect">
            <a:avLst/>
          </a:prstGeom>
          <a:noFill/>
        </p:spPr>
        <p:txBody>
          <a:bodyPr wrap="none" lIns="91440" tIns="45720" rIns="91440" bIns="45720">
            <a:spAutoFit/>
          </a:bodyPr>
          <a:lstStyle/>
          <a:p>
            <a:pPr algn="ctr"/>
            <a:r>
              <a:rPr lang="en-US" sz="2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Ticket Out the Door</a:t>
            </a:r>
            <a:endParaRPr lang="en-US" sz="24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21" name="TextBox 20"/>
          <p:cNvSpPr txBox="1"/>
          <p:nvPr/>
        </p:nvSpPr>
        <p:spPr>
          <a:xfrm>
            <a:off x="436098" y="3871347"/>
            <a:ext cx="5148776" cy="338554"/>
          </a:xfrm>
          <a:prstGeom prst="rect">
            <a:avLst/>
          </a:prstGeom>
          <a:noFill/>
        </p:spPr>
        <p:txBody>
          <a:bodyPr wrap="square" rtlCol="0">
            <a:spAutoFit/>
          </a:bodyPr>
          <a:lstStyle/>
          <a:p>
            <a:pPr algn="ctr"/>
            <a:r>
              <a:rPr lang="en-US" sz="1600" dirty="0" smtClean="0">
                <a:latin typeface="KBScaredStraight" panose="02000603000000000000" pitchFamily="2" charset="0"/>
                <a:ea typeface="KBScaredStraight" panose="02000603000000000000" pitchFamily="2" charset="0"/>
              </a:rPr>
              <a:t>I still need clarification on…</a:t>
            </a:r>
            <a:endParaRPr lang="en-US" sz="1600" dirty="0">
              <a:latin typeface="KBScaredStraight" panose="02000603000000000000" pitchFamily="2" charset="0"/>
              <a:ea typeface="KBScaredStraight" panose="02000603000000000000" pitchFamily="2" charset="0"/>
            </a:endParaRPr>
          </a:p>
        </p:txBody>
      </p:sp>
      <p:sp>
        <p:nvSpPr>
          <p:cNvPr id="22" name="TextBox 21"/>
          <p:cNvSpPr txBox="1"/>
          <p:nvPr/>
        </p:nvSpPr>
        <p:spPr>
          <a:xfrm>
            <a:off x="488852" y="399688"/>
            <a:ext cx="5148776" cy="338554"/>
          </a:xfrm>
          <a:prstGeom prst="rect">
            <a:avLst/>
          </a:prstGeom>
          <a:noFill/>
        </p:spPr>
        <p:txBody>
          <a:bodyPr wrap="square" rtlCol="0">
            <a:spAutoFit/>
          </a:bodyPr>
          <a:lstStyle/>
          <a:p>
            <a:pPr algn="ctr"/>
            <a:r>
              <a:rPr lang="en-US" sz="1600" dirty="0" smtClean="0">
                <a:latin typeface="KBScaredStraight" panose="02000603000000000000" pitchFamily="2" charset="0"/>
                <a:ea typeface="KBScaredStraight" panose="02000603000000000000" pitchFamily="2" charset="0"/>
              </a:rPr>
              <a:t>Today I learned…</a:t>
            </a:r>
            <a:endParaRPr lang="en-US" sz="1600" dirty="0">
              <a:latin typeface="KBScaredStraight" panose="02000603000000000000" pitchFamily="2" charset="0"/>
              <a:ea typeface="KBScaredStraight" panose="02000603000000000000" pitchFamily="2" charset="0"/>
            </a:endParaRPr>
          </a:p>
        </p:txBody>
      </p:sp>
      <p:sp>
        <p:nvSpPr>
          <p:cNvPr id="23" name="TextBox 22"/>
          <p:cNvSpPr txBox="1"/>
          <p:nvPr/>
        </p:nvSpPr>
        <p:spPr>
          <a:xfrm>
            <a:off x="6786807" y="446026"/>
            <a:ext cx="5148776" cy="338554"/>
          </a:xfrm>
          <a:prstGeom prst="rect">
            <a:avLst/>
          </a:prstGeom>
          <a:noFill/>
        </p:spPr>
        <p:txBody>
          <a:bodyPr wrap="square" rtlCol="0">
            <a:spAutoFit/>
          </a:bodyPr>
          <a:lstStyle/>
          <a:p>
            <a:pPr algn="ctr"/>
            <a:r>
              <a:rPr lang="en-US" sz="1600" dirty="0" smtClean="0">
                <a:latin typeface="KBScaredStraight" panose="02000603000000000000" pitchFamily="2" charset="0"/>
                <a:ea typeface="KBScaredStraight" panose="02000603000000000000" pitchFamily="2" charset="0"/>
              </a:rPr>
              <a:t>Today I learned…</a:t>
            </a:r>
            <a:endParaRPr lang="en-US" sz="1600" dirty="0">
              <a:latin typeface="KBScaredStraight" panose="02000603000000000000" pitchFamily="2" charset="0"/>
              <a:ea typeface="KBScaredStraight" panose="02000603000000000000" pitchFamily="2" charset="0"/>
            </a:endParaRPr>
          </a:p>
        </p:txBody>
      </p:sp>
      <p:sp>
        <p:nvSpPr>
          <p:cNvPr id="24" name="TextBox 23"/>
          <p:cNvSpPr txBox="1"/>
          <p:nvPr/>
        </p:nvSpPr>
        <p:spPr>
          <a:xfrm>
            <a:off x="6600092" y="3859177"/>
            <a:ext cx="5148776" cy="338554"/>
          </a:xfrm>
          <a:prstGeom prst="rect">
            <a:avLst/>
          </a:prstGeom>
          <a:noFill/>
        </p:spPr>
        <p:txBody>
          <a:bodyPr wrap="square" rtlCol="0">
            <a:spAutoFit/>
          </a:bodyPr>
          <a:lstStyle/>
          <a:p>
            <a:pPr algn="ctr"/>
            <a:r>
              <a:rPr lang="en-US" sz="1600" dirty="0" smtClean="0">
                <a:latin typeface="KBScaredStraight" panose="02000603000000000000" pitchFamily="2" charset="0"/>
                <a:ea typeface="KBScaredStraight" panose="02000603000000000000" pitchFamily="2" charset="0"/>
              </a:rPr>
              <a:t>I still need clarification on…</a:t>
            </a:r>
            <a:endParaRPr lang="en-US" sz="1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43011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 Facts were found via CIA World </a:t>
            </a:r>
            <a:r>
              <a:rPr lang="en-US" dirty="0" err="1">
                <a:latin typeface="KBScaredStraight" panose="02000603000000000000" pitchFamily="2" charset="0"/>
                <a:ea typeface="KBScaredStraight" panose="02000603000000000000" pitchFamily="2" charset="0"/>
              </a:rPr>
              <a:t>F</a:t>
            </a:r>
            <a:r>
              <a:rPr lang="en-US" dirty="0" err="1" smtClean="0">
                <a:latin typeface="KBScaredStraight" panose="02000603000000000000" pitchFamily="2" charset="0"/>
                <a:ea typeface="KBScaredStraight" panose="02000603000000000000" pitchFamily="2" charset="0"/>
              </a:rPr>
              <a:t>actbook</a:t>
            </a:r>
            <a:r>
              <a:rPr lang="en-US" dirty="0" smtClean="0">
                <a:latin typeface="KBScaredStraight" panose="02000603000000000000" pitchFamily="2" charset="0"/>
                <a:ea typeface="KBScaredStraight" panose="02000603000000000000" pitchFamily="2" charset="0"/>
              </a:rPr>
              <a:t> and updated in October 2013.</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4761341" y="47053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36873" y="2728550"/>
            <a:ext cx="2026285" cy="1516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7423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682456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1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21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Interested in more fun </a:t>
            </a:r>
            <a:r>
              <a:rPr lang="en-US" sz="2100" dirty="0" err="1" smtClean="0">
                <a:latin typeface="KBScaredStraight" panose="02000603000000000000" pitchFamily="2" charset="0"/>
                <a:ea typeface="KBScaredStraight" panose="02000603000000000000" pitchFamily="2" charset="0"/>
                <a:cs typeface="Arial" panose="020B0604020202020204" pitchFamily="34" charset="0"/>
              </a:rPr>
              <a:t>printables</a:t>
            </a:r>
            <a:r>
              <a:rPr lang="en-US" sz="2100" dirty="0" smtClean="0">
                <a:latin typeface="KBScaredStraight" panose="02000603000000000000" pitchFamily="2" charset="0"/>
                <a:ea typeface="KBScaredStraight" panose="02000603000000000000" pitchFamily="2" charset="0"/>
                <a:cs typeface="Arial" panose="020B0604020202020204" pitchFamily="34" charset="0"/>
              </a:rPr>
              <a:t> &amp; activities? </a:t>
            </a:r>
            <a:r>
              <a:rPr lang="en-US" sz="2100" dirty="0">
                <a:latin typeface="KBScaredStraight" panose="02000603000000000000" pitchFamily="2" charset="0"/>
                <a:ea typeface="KBScaredStraight" panose="02000603000000000000" pitchFamily="2" charset="0"/>
                <a:cs typeface="Arial" panose="020B0604020202020204" pitchFamily="34" charset="0"/>
              </a:rPr>
              <a:t>P</a:t>
            </a:r>
            <a:r>
              <a:rPr lang="en-US" sz="2100" dirty="0" smtClean="0">
                <a:latin typeface="KBScaredStraight" panose="02000603000000000000" pitchFamily="2" charset="0"/>
                <a:ea typeface="KBScaredStraight" panose="02000603000000000000" pitchFamily="2" charset="0"/>
                <a:cs typeface="Arial" panose="020B0604020202020204" pitchFamily="34" charset="0"/>
              </a:rPr>
              <a:t>lease check out my Social Studies Interactive Notebook Kit: </a:t>
            </a:r>
            <a:r>
              <a:rPr lang="en-US" sz="21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1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21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21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374629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004" y="0"/>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564600"/>
          </a:xfrm>
          <a:prstGeom prst="rect">
            <a:avLst/>
          </a:prstGeom>
          <a:noFill/>
        </p:spPr>
        <p:txBody>
          <a:bodyPr wrap="square" rtlCol="0">
            <a:spAutoFit/>
          </a:bodyPr>
          <a:lstStyle/>
          <a:p>
            <a:pPr algn="ctr"/>
            <a:r>
              <a:rPr lang="en-US" sz="3200" b="1" dirty="0" smtClean="0">
                <a:solidFill>
                  <a:schemeClr val="bg1"/>
                </a:solidFill>
                <a:latin typeface="Credit Valley" panose="02000400000000000000" pitchFamily="2" charset="0"/>
                <a:ea typeface="KBScaredStraight" panose="02000603000000000000" pitchFamily="2" charset="0"/>
              </a:rPr>
              <a:t>Government Systems – Who has the power?</a:t>
            </a:r>
          </a:p>
          <a:p>
            <a:pPr algn="ctr"/>
            <a:endParaRPr lang="en-US" sz="3200" b="1" dirty="0" smtClean="0">
              <a:solidFill>
                <a:schemeClr val="bg1"/>
              </a:solidFill>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smtClean="0">
                <a:solidFill>
                  <a:schemeClr val="bg1"/>
                </a:solidFill>
                <a:latin typeface="KBScaredStraight" panose="02000603000000000000" pitchFamily="2" charset="0"/>
                <a:ea typeface="KBScaredStraight" panose="02000603000000000000" pitchFamily="2" charset="0"/>
              </a:rPr>
              <a:t>Unitary</a:t>
            </a:r>
            <a:r>
              <a:rPr lang="en-US" sz="3200" dirty="0" smtClean="0">
                <a:solidFill>
                  <a:schemeClr val="bg1"/>
                </a:solidFill>
                <a:latin typeface="KBScaredStraight" panose="02000603000000000000" pitchFamily="2" charset="0"/>
                <a:ea typeface="KBScaredStraight" panose="02000603000000000000" pitchFamily="2" charset="0"/>
              </a:rPr>
              <a:t>-</a:t>
            </a:r>
            <a:r>
              <a:rPr lang="en-US" sz="3200" dirty="0">
                <a:solidFill>
                  <a:schemeClr val="bg1"/>
                </a:solidFill>
                <a:latin typeface="KBScaredStraight" panose="02000603000000000000" pitchFamily="2" charset="0"/>
                <a:ea typeface="KBScaredStraight" panose="02000603000000000000" pitchFamily="2" charset="0"/>
              </a:rPr>
              <a:t>-power is held by one central </a:t>
            </a:r>
            <a:r>
              <a:rPr lang="en-US" sz="3200" dirty="0" smtClean="0">
                <a:solidFill>
                  <a:schemeClr val="bg1"/>
                </a:solidFill>
                <a:latin typeface="KBScaredStraight" panose="02000603000000000000" pitchFamily="2" charset="0"/>
                <a:ea typeface="KBScaredStraight" panose="02000603000000000000" pitchFamily="2" charset="0"/>
              </a:rPr>
              <a:t>authority</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Confederation</a:t>
            </a:r>
            <a:r>
              <a:rPr lang="en-US" sz="3200" dirty="0">
                <a:solidFill>
                  <a:schemeClr val="bg1"/>
                </a:solidFill>
                <a:latin typeface="KBScaredStraight" panose="02000603000000000000" pitchFamily="2" charset="0"/>
                <a:ea typeface="KBScaredStraight" panose="02000603000000000000" pitchFamily="2" charset="0"/>
              </a:rPr>
              <a:t>--association of </a:t>
            </a:r>
            <a:r>
              <a:rPr lang="en-US" sz="3200" dirty="0" smtClean="0">
                <a:solidFill>
                  <a:schemeClr val="bg1"/>
                </a:solidFill>
                <a:latin typeface="KBScaredStraight" panose="02000603000000000000" pitchFamily="2" charset="0"/>
                <a:ea typeface="KBScaredStraight" panose="02000603000000000000" pitchFamily="2" charset="0"/>
              </a:rPr>
              <a:t>independent states </a:t>
            </a:r>
            <a:r>
              <a:rPr lang="en-US" sz="3200" dirty="0">
                <a:solidFill>
                  <a:schemeClr val="bg1"/>
                </a:solidFill>
                <a:latin typeface="KBScaredStraight" panose="02000603000000000000" pitchFamily="2" charset="0"/>
                <a:ea typeface="KBScaredStraight" panose="02000603000000000000" pitchFamily="2" charset="0"/>
              </a:rPr>
              <a:t>that agree to certain limitations on their freedoms by joining </a:t>
            </a:r>
            <a:r>
              <a:rPr lang="en-US" sz="3200" dirty="0" smtClean="0">
                <a:solidFill>
                  <a:schemeClr val="bg1"/>
                </a:solidFill>
                <a:latin typeface="KBScaredStraight" panose="02000603000000000000" pitchFamily="2" charset="0"/>
                <a:ea typeface="KBScaredStraight" panose="02000603000000000000" pitchFamily="2" charset="0"/>
              </a:rPr>
              <a:t>together</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Federal</a:t>
            </a:r>
            <a:r>
              <a:rPr lang="en-US" sz="3200" dirty="0">
                <a:solidFill>
                  <a:schemeClr val="bg1"/>
                </a:solidFill>
                <a:latin typeface="KBScaredStraight" panose="02000603000000000000" pitchFamily="2" charset="0"/>
                <a:ea typeface="KBScaredStraight" panose="02000603000000000000" pitchFamily="2" charset="0"/>
              </a:rPr>
              <a:t>--power is divided between central authority &amp; several regional authorities</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152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090835" y="1272906"/>
            <a:ext cx="10547839" cy="6001643"/>
          </a:xfrm>
          <a:prstGeom prst="rect">
            <a:avLst/>
          </a:prstGeom>
          <a:noFill/>
        </p:spPr>
        <p:txBody>
          <a:bodyPr wrap="square" rtlCol="0">
            <a:spAutoFit/>
          </a:bodyPr>
          <a:lstStyle/>
          <a:p>
            <a:pPr algn="ctr"/>
            <a:r>
              <a:rPr lang="en-US" sz="2800" b="1" dirty="0" smtClean="0">
                <a:solidFill>
                  <a:schemeClr val="bg1"/>
                </a:solidFill>
                <a:latin typeface="DK Sleepy Time" pitchFamily="50" charset="0"/>
                <a:ea typeface="KBScaredStraight" panose="02000603000000000000" pitchFamily="2" charset="0"/>
              </a:rPr>
              <a:t>Government Types – how do citizens participate?</a:t>
            </a:r>
          </a:p>
          <a:p>
            <a:pPr algn="ctr"/>
            <a:endParaRPr lang="en-US" sz="1200" dirty="0" smtClean="0">
              <a:solidFill>
                <a:schemeClr val="bg1"/>
              </a:solidFill>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smtClean="0">
                <a:solidFill>
                  <a:schemeClr val="bg1"/>
                </a:solidFill>
                <a:latin typeface="KBScaredStraight" panose="02000603000000000000" pitchFamily="2" charset="0"/>
                <a:ea typeface="KBScaredStraight" panose="02000603000000000000" pitchFamily="2" charset="0"/>
              </a:rPr>
              <a:t>Autocracy</a:t>
            </a:r>
            <a:r>
              <a:rPr lang="en-US" sz="2400" dirty="0" smtClean="0">
                <a:solidFill>
                  <a:schemeClr val="bg1"/>
                </a:solidFill>
                <a:latin typeface="KBScaredStraight" panose="02000603000000000000" pitchFamily="2" charset="0"/>
                <a:ea typeface="KBScaredStraight" panose="02000603000000000000" pitchFamily="2" charset="0"/>
              </a:rPr>
              <a:t>-</a:t>
            </a:r>
            <a:r>
              <a:rPr lang="en-US" sz="2400" dirty="0">
                <a:solidFill>
                  <a:schemeClr val="bg1"/>
                </a:solidFill>
                <a:latin typeface="KBScaredStraight" panose="02000603000000000000" pitchFamily="2" charset="0"/>
                <a:ea typeface="KBScaredStraight" panose="02000603000000000000" pitchFamily="2" charset="0"/>
              </a:rPr>
              <a:t>- 1 person possesses unlimited power &amp; citizens have limited role in </a:t>
            </a:r>
            <a:r>
              <a:rPr lang="en-US" sz="2400" dirty="0" smtClean="0">
                <a:solidFill>
                  <a:schemeClr val="bg1"/>
                </a:solidFill>
                <a:latin typeface="KBScaredStraight" panose="02000603000000000000" pitchFamily="2" charset="0"/>
                <a:ea typeface="KBScaredStraight" panose="02000603000000000000" pitchFamily="2" charset="0"/>
              </a:rPr>
              <a:t>government</a:t>
            </a:r>
          </a:p>
          <a:p>
            <a:pPr marL="457200" indent="-457200">
              <a:lnSpc>
                <a:spcPct val="90000"/>
              </a:lnSpc>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smtClean="0">
                <a:solidFill>
                  <a:schemeClr val="bg1"/>
                </a:solidFill>
                <a:latin typeface="KBScaredStraight" panose="02000603000000000000" pitchFamily="2" charset="0"/>
                <a:ea typeface="KBScaredStraight" panose="02000603000000000000" pitchFamily="2" charset="0"/>
              </a:rPr>
              <a:t>Oligarchy</a:t>
            </a:r>
            <a:r>
              <a:rPr lang="en-US" sz="2400" dirty="0" smtClean="0">
                <a:solidFill>
                  <a:schemeClr val="bg1"/>
                </a:solidFill>
                <a:latin typeface="KBScaredStraight" panose="02000603000000000000" pitchFamily="2" charset="0"/>
                <a:ea typeface="KBScaredStraight" panose="02000603000000000000" pitchFamily="2" charset="0"/>
              </a:rPr>
              <a:t>-</a:t>
            </a:r>
            <a:r>
              <a:rPr lang="en-US" sz="2400" dirty="0">
                <a:solidFill>
                  <a:schemeClr val="bg1"/>
                </a:solidFill>
                <a:latin typeface="KBScaredStraight" panose="02000603000000000000" pitchFamily="2" charset="0"/>
                <a:ea typeface="KBScaredStraight" panose="02000603000000000000" pitchFamily="2" charset="0"/>
              </a:rPr>
              <a:t>- small group exercises control &amp; citizens have limited role in government </a:t>
            </a: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endParaRPr lang="en-US" sz="16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b="1" dirty="0" smtClean="0">
                <a:solidFill>
                  <a:schemeClr val="bg1"/>
                </a:solidFill>
                <a:latin typeface="KBScaredStraight" panose="02000603000000000000" pitchFamily="2" charset="0"/>
                <a:ea typeface="KBScaredStraight" panose="02000603000000000000" pitchFamily="2" charset="0"/>
              </a:rPr>
              <a:t>Democracy</a:t>
            </a:r>
            <a:r>
              <a:rPr lang="en-US" sz="2400" dirty="0" smtClean="0">
                <a:solidFill>
                  <a:schemeClr val="bg1"/>
                </a:solidFill>
                <a:latin typeface="KBScaredStraight" panose="02000603000000000000" pitchFamily="2" charset="0"/>
                <a:ea typeface="KBScaredStraight" panose="02000603000000000000" pitchFamily="2" charset="0"/>
              </a:rPr>
              <a:t>-</a:t>
            </a:r>
            <a:r>
              <a:rPr lang="en-US" sz="2400" dirty="0">
                <a:solidFill>
                  <a:schemeClr val="bg1"/>
                </a:solidFill>
                <a:latin typeface="KBScaredStraight" panose="02000603000000000000" pitchFamily="2" charset="0"/>
                <a:ea typeface="KBScaredStraight" panose="02000603000000000000" pitchFamily="2" charset="0"/>
              </a:rPr>
              <a:t>-supreme power is vested in the people &amp; exercised by them directly or indirectly </a:t>
            </a:r>
            <a:r>
              <a:rPr lang="en-US" sz="2400" dirty="0" smtClean="0">
                <a:solidFill>
                  <a:schemeClr val="bg1"/>
                </a:solidFill>
                <a:latin typeface="KBScaredStraight" panose="02000603000000000000" pitchFamily="2" charset="0"/>
                <a:ea typeface="KBScaredStraight" panose="02000603000000000000" pitchFamily="2" charset="0"/>
              </a:rPr>
              <a:t>through </a:t>
            </a:r>
            <a:r>
              <a:rPr lang="en-US" sz="2400" dirty="0">
                <a:solidFill>
                  <a:schemeClr val="bg1"/>
                </a:solidFill>
                <a:latin typeface="KBScaredStraight" panose="02000603000000000000" pitchFamily="2" charset="0"/>
                <a:ea typeface="KBScaredStraight" panose="02000603000000000000" pitchFamily="2" charset="0"/>
              </a:rPr>
              <a:t>a system </a:t>
            </a: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of </a:t>
            </a:r>
            <a:r>
              <a:rPr lang="en-US" sz="2400" dirty="0">
                <a:solidFill>
                  <a:schemeClr val="bg1"/>
                </a:solidFill>
                <a:latin typeface="KBScaredStraight" panose="02000603000000000000" pitchFamily="2" charset="0"/>
                <a:ea typeface="KBScaredStraight" panose="02000603000000000000" pitchFamily="2" charset="0"/>
              </a:rPr>
              <a:t>representation involving free </a:t>
            </a:r>
            <a:r>
              <a:rPr lang="en-US" sz="2400" dirty="0" smtClean="0">
                <a:solidFill>
                  <a:schemeClr val="bg1"/>
                </a:solidFill>
                <a:latin typeface="KBScaredStraight" panose="02000603000000000000" pitchFamily="2" charset="0"/>
                <a:ea typeface="KBScaredStraight" panose="02000603000000000000" pitchFamily="2" charset="0"/>
              </a:rPr>
              <a:t>elections</a:t>
            </a:r>
          </a:p>
          <a:p>
            <a:pPr marL="457200" indent="-457200">
              <a:spcBef>
                <a:spcPct val="50000"/>
              </a:spcBef>
              <a:buFont typeface="Arial" panose="020B0604020202020204" pitchFamily="34" charset="0"/>
              <a:buChar char="•"/>
            </a:pPr>
            <a:r>
              <a:rPr lang="en-US" sz="2400" b="1" dirty="0" smtClean="0">
                <a:solidFill>
                  <a:schemeClr val="bg1"/>
                </a:solidFill>
                <a:latin typeface="KBScaredStraight" panose="02000603000000000000" pitchFamily="2" charset="0"/>
                <a:ea typeface="KBScaredStraight" panose="02000603000000000000" pitchFamily="2" charset="0"/>
              </a:rPr>
              <a:t>Theocracy</a:t>
            </a:r>
            <a:r>
              <a:rPr lang="en-US" sz="2400" dirty="0" smtClean="0">
                <a:solidFill>
                  <a:schemeClr val="bg1"/>
                </a:solidFill>
                <a:latin typeface="KBScaredStraight" panose="02000603000000000000" pitchFamily="2" charset="0"/>
                <a:ea typeface="KBScaredStraight" panose="02000603000000000000" pitchFamily="2" charset="0"/>
              </a:rPr>
              <a:t>--form </a:t>
            </a:r>
            <a:r>
              <a:rPr lang="en-US" sz="2400" dirty="0">
                <a:solidFill>
                  <a:schemeClr val="bg1"/>
                </a:solidFill>
                <a:latin typeface="KBScaredStraight" panose="02000603000000000000" pitchFamily="2" charset="0"/>
                <a:ea typeface="KBScaredStraight" panose="02000603000000000000" pitchFamily="2" charset="0"/>
              </a:rPr>
              <a:t>of government in which a god is recognized as the supreme civil ruler. </a:t>
            </a:r>
            <a:r>
              <a:rPr lang="en-US" sz="2400" dirty="0" smtClean="0">
                <a:solidFill>
                  <a:schemeClr val="bg1"/>
                </a:solidFill>
                <a:latin typeface="KBScaredStraight" panose="02000603000000000000" pitchFamily="2" charset="0"/>
                <a:ea typeface="KBScaredStraight" panose="02000603000000000000" pitchFamily="2" charset="0"/>
              </a:rPr>
              <a:t>Religious </a:t>
            </a:r>
            <a:r>
              <a:rPr lang="en-US" sz="2400" dirty="0">
                <a:solidFill>
                  <a:schemeClr val="bg1"/>
                </a:solidFill>
                <a:latin typeface="KBScaredStraight" panose="02000603000000000000" pitchFamily="2" charset="0"/>
                <a:ea typeface="KBScaredStraight" panose="02000603000000000000" pitchFamily="2" charset="0"/>
              </a:rPr>
              <a:t>institutional representatives </a:t>
            </a:r>
            <a:r>
              <a:rPr lang="en-US" sz="2400" dirty="0" smtClean="0">
                <a:solidFill>
                  <a:schemeClr val="bg1"/>
                </a:solidFill>
                <a:latin typeface="KBScaredStraight" panose="02000603000000000000" pitchFamily="2" charset="0"/>
                <a:ea typeface="KBScaredStraight" panose="02000603000000000000" pitchFamily="2" charset="0"/>
              </a:rPr>
              <a:t>often </a:t>
            </a:r>
            <a:r>
              <a:rPr lang="en-US" sz="2400" dirty="0">
                <a:solidFill>
                  <a:schemeClr val="bg1"/>
                </a:solidFill>
                <a:latin typeface="KBScaredStraight" panose="02000603000000000000" pitchFamily="2" charset="0"/>
                <a:ea typeface="KBScaredStraight" panose="02000603000000000000" pitchFamily="2" charset="0"/>
              </a:rPr>
              <a:t>replace or </a:t>
            </a:r>
            <a:r>
              <a:rPr lang="en-US" sz="2400" dirty="0" smtClean="0">
                <a:solidFill>
                  <a:schemeClr val="bg1"/>
                </a:solidFill>
                <a:latin typeface="KBScaredStraight" panose="02000603000000000000" pitchFamily="2" charset="0"/>
                <a:ea typeface="KBScaredStraight" panose="02000603000000000000" pitchFamily="2" charset="0"/>
              </a:rPr>
              <a:t>mix </a:t>
            </a:r>
            <a:r>
              <a:rPr lang="en-US" sz="2400" dirty="0">
                <a:solidFill>
                  <a:schemeClr val="bg1"/>
                </a:solidFill>
                <a:latin typeface="KBScaredStraight" panose="02000603000000000000" pitchFamily="2" charset="0"/>
                <a:ea typeface="KBScaredStraight" panose="02000603000000000000" pitchFamily="2" charset="0"/>
              </a:rPr>
              <a:t>into the civilian government.</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lnSpc>
                <a:spcPct val="90000"/>
              </a:lnSpc>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2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60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87" y="-26511"/>
            <a:ext cx="10803987" cy="6877788"/>
          </a:xfrm>
          <a:prstGeom prst="rect">
            <a:avLst/>
          </a:prstGeom>
        </p:spPr>
      </p:pic>
      <p:sp>
        <p:nvSpPr>
          <p:cNvPr id="7" name="Rectangle 6"/>
          <p:cNvSpPr/>
          <p:nvPr/>
        </p:nvSpPr>
        <p:spPr>
          <a:xfrm>
            <a:off x="3014678" y="165126"/>
            <a:ext cx="6444008" cy="1246495"/>
          </a:xfrm>
          <a:prstGeom prst="rect">
            <a:avLst/>
          </a:prstGeom>
          <a:noFill/>
        </p:spPr>
        <p:txBody>
          <a:bodyPr wrap="none" lIns="91440" tIns="45720" rIns="91440" bIns="45720">
            <a:spAutoFit/>
          </a:bodyPr>
          <a:lstStyle/>
          <a:p>
            <a:pPr algn="ctr"/>
            <a:r>
              <a:rPr lang="en-US" sz="7500" b="0" cap="none" spc="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Let’s Review</a:t>
            </a:r>
            <a:endParaRPr lang="en-US" sz="75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10" name="TextBox 9"/>
          <p:cNvSpPr txBox="1"/>
          <p:nvPr/>
        </p:nvSpPr>
        <p:spPr>
          <a:xfrm>
            <a:off x="1227505" y="1493704"/>
            <a:ext cx="10096987" cy="5170646"/>
          </a:xfrm>
          <a:prstGeom prst="rect">
            <a:avLst/>
          </a:prstGeom>
          <a:noFill/>
        </p:spPr>
        <p:txBody>
          <a:bodyPr wrap="square" rtlCol="0">
            <a:spAutoFit/>
          </a:bodyPr>
          <a:lstStyle/>
          <a:p>
            <a:pPr algn="ctr"/>
            <a:r>
              <a:rPr lang="en-US" sz="3200" b="1" dirty="0" smtClean="0">
                <a:solidFill>
                  <a:schemeClr val="bg1"/>
                </a:solidFill>
                <a:latin typeface="DK Sleepy Time" pitchFamily="50" charset="0"/>
                <a:ea typeface="KBScaredStraight" panose="02000603000000000000" pitchFamily="2" charset="0"/>
              </a:rPr>
              <a:t>Two Types of Democratic Governments:</a:t>
            </a:r>
          </a:p>
          <a:p>
            <a:pPr algn="ctr"/>
            <a:endParaRPr lang="en-US" sz="3200" b="1" dirty="0" smtClean="0">
              <a:solidFill>
                <a:schemeClr val="bg1"/>
              </a:solidFill>
              <a:latin typeface="DK Sleepy Time" pitchFamily="50"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Parliamentary</a:t>
            </a:r>
            <a:r>
              <a:rPr lang="en-US" sz="2800" dirty="0">
                <a:solidFill>
                  <a:schemeClr val="bg1"/>
                </a:solidFill>
                <a:latin typeface="KBScaredStraight" panose="02000603000000000000"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400" dirty="0">
                <a:solidFill>
                  <a:schemeClr val="bg1"/>
                </a:solidFill>
                <a:latin typeface="KBScaredStraight" panose="02000603000000000000" pitchFamily="2" charset="0"/>
                <a:ea typeface="KBScaredStraight" panose="02000603000000000000" pitchFamily="2" charset="0"/>
              </a:rPr>
              <a:t>Leader works with or through the </a:t>
            </a:r>
            <a:r>
              <a:rPr lang="en-US" sz="2400" dirty="0" smtClean="0">
                <a:solidFill>
                  <a:schemeClr val="bg1"/>
                </a:solidFill>
                <a:latin typeface="KBScaredStraight" panose="02000603000000000000" pitchFamily="2" charset="0"/>
                <a:ea typeface="KBScaredStraight" panose="02000603000000000000" pitchFamily="2" charset="0"/>
              </a:rPr>
              <a:t>legislature</a:t>
            </a:r>
          </a:p>
          <a:p>
            <a:pPr marL="800100" lvl="1" indent="-342900">
              <a:buFont typeface="Courier New" panose="02070309020205020404" pitchFamily="49" charset="0"/>
              <a:buChar char="o"/>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Presidential</a:t>
            </a:r>
            <a:r>
              <a:rPr lang="en-US" sz="2800" dirty="0">
                <a:solidFill>
                  <a:schemeClr val="bg1"/>
                </a:solidFill>
                <a:latin typeface="KBScaredStraight" panose="02000603000000000000"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400" dirty="0">
                <a:solidFill>
                  <a:schemeClr val="bg1"/>
                </a:solidFill>
                <a:latin typeface="KBScaredStraight" panose="02000603000000000000" pitchFamily="2" charset="0"/>
                <a:ea typeface="KBScaredStraight" panose="02000603000000000000" pitchFamily="2" charset="0"/>
              </a:rPr>
              <a:t>Leader works separate from legislature</a:t>
            </a:r>
          </a:p>
          <a:p>
            <a:pPr marL="457200" indent="-457200">
              <a:lnSpc>
                <a:spcPct val="90000"/>
              </a:lnSpc>
              <a:buFont typeface="Arial" panose="020B0604020202020204" pitchFamily="34" charset="0"/>
              <a:buChar char="•"/>
              <a:defRPr/>
            </a:pPr>
            <a:endParaRPr lang="en-US" sz="2000" dirty="0">
              <a:solidFill>
                <a:schemeClr val="bg1"/>
              </a:solidFill>
              <a:latin typeface="KBScaredStraight" panose="02000603000000000000" pitchFamily="2" charset="0"/>
              <a:ea typeface="KBScaredStraight" panose="02000603000000000000" pitchFamily="2" charset="0"/>
            </a:endParaRPr>
          </a:p>
          <a:p>
            <a:pPr algn="ctr"/>
            <a:endParaRPr lang="en-US" sz="36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86933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 y="190894"/>
            <a:ext cx="9418320" cy="6476212"/>
          </a:xfrm>
          <a:prstGeom prst="rect">
            <a:avLst/>
          </a:prstGeom>
        </p:spPr>
      </p:pic>
      <p:sp>
        <p:nvSpPr>
          <p:cNvPr id="7" name="Rectangle 6"/>
          <p:cNvSpPr/>
          <p:nvPr/>
        </p:nvSpPr>
        <p:spPr>
          <a:xfrm>
            <a:off x="3175168" y="1393624"/>
            <a:ext cx="5841664" cy="3170099"/>
          </a:xfrm>
          <a:prstGeom prst="rect">
            <a:avLst/>
          </a:prstGeom>
          <a:noFill/>
        </p:spPr>
        <p:txBody>
          <a:bodyPr wrap="none" lIns="91440" tIns="45720" rIns="91440" bIns="45720">
            <a:spAutoFit/>
          </a:bodyPr>
          <a:lstStyle/>
          <a:p>
            <a:pPr algn="ctr"/>
            <a:r>
              <a:rPr lang="en-US" sz="100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State</a:t>
            </a:r>
          </a:p>
          <a:p>
            <a:pPr algn="ctr"/>
            <a:r>
              <a:rPr lang="en-US" sz="10000" dirty="0" smtClean="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rPr>
              <a:t>of Israel</a:t>
            </a:r>
            <a:endParaRPr lang="en-US" sz="10000" b="0" cap="none" spc="0" dirty="0">
              <a:ln w="28575">
                <a:solidFill>
                  <a:sysClr val="windowText" lastClr="000000"/>
                </a:solidFill>
              </a:ln>
              <a:solidFill>
                <a:schemeClr val="bg1"/>
              </a:solidFill>
              <a:effectLst>
                <a:glow rad="101600">
                  <a:srgbClr val="0D89C6"/>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2174383" y="4563723"/>
            <a:ext cx="7843234" cy="553998"/>
          </a:xfrm>
          <a:prstGeom prst="rect">
            <a:avLst/>
          </a:prstGeom>
          <a:noFill/>
        </p:spPr>
        <p:txBody>
          <a:bodyPr wrap="square" rtlCol="0">
            <a:spAutoFit/>
          </a:bodyPr>
          <a:lstStyle/>
          <a:p>
            <a:pPr algn="ctr"/>
            <a:r>
              <a:rPr lang="en-US" sz="3000" smtClean="0">
                <a:solidFill>
                  <a:schemeClr val="bg1"/>
                </a:solidFill>
                <a:latin typeface="KBScaredStraight" panose="02000603000000000000" pitchFamily="2" charset="0"/>
                <a:ea typeface="KBScaredStraight" panose="02000603000000000000" pitchFamily="2" charset="0"/>
              </a:rPr>
              <a:t>Parliamentary </a:t>
            </a:r>
            <a:r>
              <a:rPr lang="en-US" sz="3000" dirty="0" smtClean="0">
                <a:solidFill>
                  <a:schemeClr val="bg1"/>
                </a:solidFill>
                <a:latin typeface="KBScaredStraight" panose="02000603000000000000" pitchFamily="2" charset="0"/>
                <a:ea typeface="KBScaredStraight" panose="02000603000000000000" pitchFamily="2" charset="0"/>
              </a:rPr>
              <a:t>Democracy</a:t>
            </a:r>
            <a:endParaRPr lang="en-US" sz="3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66411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64B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524000" y="0"/>
            <a:ext cx="9144000" cy="954107"/>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The Knesset Building, in Tel Aviv, is home to Israel’s government.</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82246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1862</Words>
  <Application>Microsoft Office PowerPoint</Application>
  <PresentationFormat>Widescreen</PresentationFormat>
  <Paragraphs>241</Paragraphs>
  <Slides>49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Aharoni</vt:lpstr>
      <vt:lpstr>Arial</vt:lpstr>
      <vt:lpstr>Calibri</vt:lpstr>
      <vt:lpstr>Calibri Light</vt:lpstr>
      <vt:lpstr>Courier New</vt:lpstr>
      <vt:lpstr>Credit Valley</vt:lpstr>
      <vt:lpstr>DK Sleepy Time</vt:lpstr>
      <vt:lpstr>KBScaredStraight</vt:lpstr>
      <vt:lpstr>KG Second Chances Solid</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57</cp:revision>
  <dcterms:created xsi:type="dcterms:W3CDTF">2013-08-26T18:22:54Z</dcterms:created>
  <dcterms:modified xsi:type="dcterms:W3CDTF">2015-12-02T12:55:28Z</dcterms:modified>
</cp:coreProperties>
</file>